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Lst>
  <p:notesMasterIdLst>
    <p:notesMasterId r:id="rId40"/>
  </p:notesMasterIdLst>
  <p:handoutMasterIdLst>
    <p:handoutMasterId r:id="rId41"/>
  </p:handoutMasterIdLst>
  <p:sldIdLst>
    <p:sldId id="394" r:id="rId3"/>
    <p:sldId id="415" r:id="rId4"/>
    <p:sldId id="418" r:id="rId5"/>
    <p:sldId id="435" r:id="rId6"/>
    <p:sldId id="357" r:id="rId7"/>
    <p:sldId id="430" r:id="rId8"/>
    <p:sldId id="416" r:id="rId9"/>
    <p:sldId id="390" r:id="rId10"/>
    <p:sldId id="419" r:id="rId11"/>
    <p:sldId id="339" r:id="rId12"/>
    <p:sldId id="420" r:id="rId13"/>
    <p:sldId id="433" r:id="rId14"/>
    <p:sldId id="422" r:id="rId15"/>
    <p:sldId id="408" r:id="rId16"/>
    <p:sldId id="450" r:id="rId17"/>
    <p:sldId id="427" r:id="rId18"/>
    <p:sldId id="439" r:id="rId19"/>
    <p:sldId id="428" r:id="rId20"/>
    <p:sldId id="440" r:id="rId21"/>
    <p:sldId id="441" r:id="rId22"/>
    <p:sldId id="442" r:id="rId23"/>
    <p:sldId id="443" r:id="rId24"/>
    <p:sldId id="444" r:id="rId25"/>
    <p:sldId id="445" r:id="rId26"/>
    <p:sldId id="446" r:id="rId27"/>
    <p:sldId id="447" r:id="rId28"/>
    <p:sldId id="448" r:id="rId29"/>
    <p:sldId id="449" r:id="rId30"/>
    <p:sldId id="432" r:id="rId31"/>
    <p:sldId id="262" r:id="rId32"/>
    <p:sldId id="434" r:id="rId33"/>
    <p:sldId id="437" r:id="rId34"/>
    <p:sldId id="451" r:id="rId35"/>
    <p:sldId id="452" r:id="rId36"/>
    <p:sldId id="436" r:id="rId37"/>
    <p:sldId id="411" r:id="rId38"/>
    <p:sldId id="395" r:id="rId39"/>
  </p:sldIdLst>
  <p:sldSz cx="24384000" cy="13716000"/>
  <p:notesSz cx="7010400" cy="9296400"/>
  <p:defaultTextStyle>
    <a:lvl1pPr algn="ctr" defTabSz="825481">
      <a:defRPr sz="5000">
        <a:latin typeface="+mn-lt"/>
        <a:ea typeface="+mn-ea"/>
        <a:cs typeface="+mn-cs"/>
        <a:sym typeface="Helvetica Light"/>
      </a:defRPr>
    </a:lvl1pPr>
    <a:lvl2pPr indent="228594" algn="ctr" defTabSz="825481">
      <a:defRPr sz="5000">
        <a:latin typeface="+mn-lt"/>
        <a:ea typeface="+mn-ea"/>
        <a:cs typeface="+mn-cs"/>
        <a:sym typeface="Helvetica Light"/>
      </a:defRPr>
    </a:lvl2pPr>
    <a:lvl3pPr indent="457189" algn="ctr" defTabSz="825481">
      <a:defRPr sz="5000">
        <a:latin typeface="+mn-lt"/>
        <a:ea typeface="+mn-ea"/>
        <a:cs typeface="+mn-cs"/>
        <a:sym typeface="Helvetica Light"/>
      </a:defRPr>
    </a:lvl3pPr>
    <a:lvl4pPr indent="685783" algn="ctr" defTabSz="825481">
      <a:defRPr sz="5000">
        <a:latin typeface="+mn-lt"/>
        <a:ea typeface="+mn-ea"/>
        <a:cs typeface="+mn-cs"/>
        <a:sym typeface="Helvetica Light"/>
      </a:defRPr>
    </a:lvl4pPr>
    <a:lvl5pPr indent="914377" algn="ctr" defTabSz="825481">
      <a:defRPr sz="5000">
        <a:latin typeface="+mn-lt"/>
        <a:ea typeface="+mn-ea"/>
        <a:cs typeface="+mn-cs"/>
        <a:sym typeface="Helvetica Light"/>
      </a:defRPr>
    </a:lvl5pPr>
    <a:lvl6pPr indent="1142971" algn="ctr" defTabSz="825481">
      <a:defRPr sz="5000">
        <a:latin typeface="+mn-lt"/>
        <a:ea typeface="+mn-ea"/>
        <a:cs typeface="+mn-cs"/>
        <a:sym typeface="Helvetica Light"/>
      </a:defRPr>
    </a:lvl6pPr>
    <a:lvl7pPr indent="1371566" algn="ctr" defTabSz="825481">
      <a:defRPr sz="5000">
        <a:latin typeface="+mn-lt"/>
        <a:ea typeface="+mn-ea"/>
        <a:cs typeface="+mn-cs"/>
        <a:sym typeface="Helvetica Light"/>
      </a:defRPr>
    </a:lvl7pPr>
    <a:lvl8pPr indent="1600160" algn="ctr" defTabSz="825481">
      <a:defRPr sz="5000">
        <a:latin typeface="+mn-lt"/>
        <a:ea typeface="+mn-ea"/>
        <a:cs typeface="+mn-cs"/>
        <a:sym typeface="Helvetica Light"/>
      </a:defRPr>
    </a:lvl8pPr>
    <a:lvl9pPr indent="1828754" algn="ctr" defTabSz="825481">
      <a:defRPr sz="5000">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C93"/>
    <a:srgbClr val="324A4A"/>
    <a:srgbClr val="E6FC5C"/>
    <a:srgbClr val="FC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49" autoAdjust="0"/>
    <p:restoredTop sz="84120" autoAdjust="0"/>
  </p:normalViewPr>
  <p:slideViewPr>
    <p:cSldViewPr snapToGrid="0" snapToObjects="1">
      <p:cViewPr varScale="1">
        <p:scale>
          <a:sx n="36" d="100"/>
          <a:sy n="36" d="100"/>
        </p:scale>
        <p:origin x="432" y="43"/>
      </p:cViewPr>
      <p:guideLst>
        <p:guide orient="horz" pos="4320"/>
        <p:guide pos="76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84" d="100"/>
        <a:sy n="184" d="100"/>
      </p:scale>
      <p:origin x="0" y="0"/>
    </p:cViewPr>
  </p:sorterViewPr>
  <p:notesViewPr>
    <p:cSldViewPr snapToGrid="0" snapToObjects="1">
      <p:cViewPr varScale="1">
        <p:scale>
          <a:sx n="75" d="100"/>
          <a:sy n="75" d="100"/>
        </p:scale>
        <p:origin x="2872" y="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8D85EEF-4CB9-47C7-BD79-6D1199DB7723}" type="datetimeFigureOut">
              <a:rPr lang="en-US" smtClean="0"/>
              <a:t>7/11/2017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98E1A0F-A456-4ABF-A1AA-A505ED7853EB}" type="slidenum">
              <a:rPr lang="en-US" smtClean="0"/>
              <a:t>‹#›</a:t>
            </a:fld>
            <a:endParaRPr lang="en-US"/>
          </a:p>
        </p:txBody>
      </p:sp>
    </p:spTree>
    <p:extLst>
      <p:ext uri="{BB962C8B-B14F-4D97-AF65-F5344CB8AC3E}">
        <p14:creationId xmlns:p14="http://schemas.microsoft.com/office/powerpoint/2010/main" val="64681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hape 15"/>
          <p:cNvSpPr>
            <a:spLocks noGrp="1" noRot="1" noChangeAspect="1"/>
          </p:cNvSpPr>
          <p:nvPr>
            <p:ph type="sldImg"/>
          </p:nvPr>
        </p:nvSpPr>
        <p:spPr>
          <a:xfrm>
            <a:off x="406400" y="696913"/>
            <a:ext cx="6197600" cy="3486150"/>
          </a:xfrm>
          <a:prstGeom prst="rect">
            <a:avLst/>
          </a:prstGeom>
        </p:spPr>
        <p:txBody>
          <a:bodyPr lIns="93177" tIns="46589" rIns="93177" bIns="46589"/>
          <a:lstStyle/>
          <a:p>
            <a:pPr lvl="0"/>
            <a:endParaRPr/>
          </a:p>
        </p:txBody>
      </p:sp>
      <p:sp>
        <p:nvSpPr>
          <p:cNvPr id="16" name="Shape 16"/>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1506007545"/>
      </p:ext>
    </p:extLst>
  </p:cSld>
  <p:clrMap bg1="lt1" tx1="dk1" bg2="lt2" tx2="dk2" accent1="accent1" accent2="accent2" accent3="accent3" accent4="accent4" accent5="accent5" accent6="accent6" hlink="hlink" folHlink="folHlink"/>
  <p:notesStyle>
    <a:lvl1pPr defTabSz="457189">
      <a:lnSpc>
        <a:spcPct val="125000"/>
      </a:lnSpc>
      <a:defRPr sz="2400">
        <a:latin typeface="Avenir Roman"/>
        <a:ea typeface="Avenir Roman"/>
        <a:cs typeface="Avenir Roman"/>
        <a:sym typeface="Avenir Roman"/>
      </a:defRPr>
    </a:lvl1pPr>
    <a:lvl2pPr indent="228594" defTabSz="457189">
      <a:lnSpc>
        <a:spcPct val="125000"/>
      </a:lnSpc>
      <a:defRPr sz="2400">
        <a:latin typeface="Avenir Roman"/>
        <a:ea typeface="Avenir Roman"/>
        <a:cs typeface="Avenir Roman"/>
        <a:sym typeface="Avenir Roman"/>
      </a:defRPr>
    </a:lvl2pPr>
    <a:lvl3pPr indent="457189" defTabSz="457189">
      <a:lnSpc>
        <a:spcPct val="125000"/>
      </a:lnSpc>
      <a:defRPr sz="2400">
        <a:latin typeface="Avenir Roman"/>
        <a:ea typeface="Avenir Roman"/>
        <a:cs typeface="Avenir Roman"/>
        <a:sym typeface="Avenir Roman"/>
      </a:defRPr>
    </a:lvl3pPr>
    <a:lvl4pPr indent="685783" defTabSz="457189">
      <a:lnSpc>
        <a:spcPct val="125000"/>
      </a:lnSpc>
      <a:defRPr sz="2400">
        <a:latin typeface="Avenir Roman"/>
        <a:ea typeface="Avenir Roman"/>
        <a:cs typeface="Avenir Roman"/>
        <a:sym typeface="Avenir Roman"/>
      </a:defRPr>
    </a:lvl4pPr>
    <a:lvl5pPr indent="914377" defTabSz="457189">
      <a:lnSpc>
        <a:spcPct val="125000"/>
      </a:lnSpc>
      <a:defRPr sz="2400">
        <a:latin typeface="Avenir Roman"/>
        <a:ea typeface="Avenir Roman"/>
        <a:cs typeface="Avenir Roman"/>
        <a:sym typeface="Avenir Roman"/>
      </a:defRPr>
    </a:lvl5pPr>
    <a:lvl6pPr indent="1142971" defTabSz="457189">
      <a:lnSpc>
        <a:spcPct val="125000"/>
      </a:lnSpc>
      <a:defRPr sz="2400">
        <a:latin typeface="Avenir Roman"/>
        <a:ea typeface="Avenir Roman"/>
        <a:cs typeface="Avenir Roman"/>
        <a:sym typeface="Avenir Roman"/>
      </a:defRPr>
    </a:lvl6pPr>
    <a:lvl7pPr indent="1371566" defTabSz="457189">
      <a:lnSpc>
        <a:spcPct val="125000"/>
      </a:lnSpc>
      <a:defRPr sz="2400">
        <a:latin typeface="Avenir Roman"/>
        <a:ea typeface="Avenir Roman"/>
        <a:cs typeface="Avenir Roman"/>
        <a:sym typeface="Avenir Roman"/>
      </a:defRPr>
    </a:lvl7pPr>
    <a:lvl8pPr indent="1600160" defTabSz="457189">
      <a:lnSpc>
        <a:spcPct val="125000"/>
      </a:lnSpc>
      <a:defRPr sz="2400">
        <a:latin typeface="Avenir Roman"/>
        <a:ea typeface="Avenir Roman"/>
        <a:cs typeface="Avenir Roman"/>
        <a:sym typeface="Avenir Roman"/>
      </a:defRPr>
    </a:lvl8pPr>
    <a:lvl9pPr indent="1828754" defTabSz="457189">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Welcome</a:t>
            </a:r>
            <a:r>
              <a:rPr lang="en-US" sz="1800" baseline="0" dirty="0" smtClean="0"/>
              <a:t> from Jim Tallon, President and CEO of the United Hospital Fund. Call on Rachael Pine, Altman Foundation, and Rachel Pardoe from The New York Community Trust. </a:t>
            </a:r>
            <a:endParaRPr lang="en-US" sz="1800" dirty="0"/>
          </a:p>
        </p:txBody>
      </p:sp>
    </p:spTree>
    <p:extLst>
      <p:ext uri="{BB962C8B-B14F-4D97-AF65-F5344CB8AC3E}">
        <p14:creationId xmlns:p14="http://schemas.microsoft.com/office/powerpoint/2010/main" val="347444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END at 9:30</a:t>
            </a:r>
          </a:p>
          <a:p>
            <a:endParaRPr lang="en-US" sz="1600" baseline="0" dirty="0" smtClean="0"/>
          </a:p>
          <a:p>
            <a:r>
              <a:rPr lang="en-US" sz="1600" baseline="0" dirty="0" smtClean="0"/>
              <a:t>So let’s get started. Much of the day we are going to be very focused on the details of your PECD projects. Before we do that, we want to encourage everyone to look out at the horizon and set a vision for what they hope to accomplish, and to get your creative juices flowing. Imagine it is 2022. You and your partners have been working together for five years. The NY Times writes a feature on your work – what’s the headline? </a:t>
            </a:r>
          </a:p>
          <a:p>
            <a:endParaRPr lang="en-US" sz="1600" baseline="0" dirty="0" smtClean="0"/>
          </a:p>
          <a:p>
            <a:r>
              <a:rPr lang="en-US" sz="1600" baseline="0" dirty="0" smtClean="0"/>
              <a:t>You have 5 minutes, and can only have one headline per team. Write the headline down on the index card in your basket – and when you are done raise it high. We are going to collect them to share with everyone. </a:t>
            </a:r>
          </a:p>
          <a:p>
            <a:endParaRPr lang="en-US" baseline="0" dirty="0" smtClean="0"/>
          </a:p>
        </p:txBody>
      </p:sp>
    </p:spTree>
    <p:extLst>
      <p:ext uri="{BB962C8B-B14F-4D97-AF65-F5344CB8AC3E}">
        <p14:creationId xmlns:p14="http://schemas.microsoft.com/office/powerpoint/2010/main" val="74993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effectLst/>
                <a:latin typeface="Avenir Roman"/>
                <a:ea typeface="Avenir Roman"/>
                <a:cs typeface="Avenir Roman"/>
                <a:sym typeface="Avenir Roman"/>
              </a:rPr>
              <a:t>Excited to take a look at those headlines. Hope you will keep those aspirations in mind as we move through the day. We’re going to transition</a:t>
            </a:r>
            <a:r>
              <a:rPr lang="en-US" sz="1600" baseline="0" dirty="0" smtClean="0">
                <a:effectLst/>
                <a:latin typeface="Avenir Roman"/>
                <a:ea typeface="Avenir Roman"/>
                <a:cs typeface="Avenir Roman"/>
                <a:sym typeface="Avenir Roman"/>
              </a:rPr>
              <a:t> now into a </a:t>
            </a:r>
            <a:r>
              <a:rPr lang="en-US" sz="1600" dirty="0" smtClean="0">
                <a:effectLst/>
                <a:latin typeface="Avenir Roman"/>
                <a:ea typeface="Avenir Roman"/>
                <a:cs typeface="Avenir Roman"/>
                <a:sym typeface="Avenir Roman"/>
              </a:rPr>
              <a:t>deep dive into the question</a:t>
            </a:r>
            <a:r>
              <a:rPr lang="en-US" sz="1600" baseline="0" dirty="0" smtClean="0">
                <a:effectLst/>
                <a:latin typeface="Avenir Roman"/>
                <a:ea typeface="Avenir Roman"/>
                <a:cs typeface="Avenir Roman"/>
                <a:sym typeface="Avenir Roman"/>
              </a:rPr>
              <a:t> of “what</a:t>
            </a:r>
            <a:r>
              <a:rPr lang="en-US" sz="1600" dirty="0" smtClean="0">
                <a:effectLst/>
                <a:latin typeface="Avenir Roman"/>
                <a:ea typeface="Avenir Roman"/>
                <a:cs typeface="Avenir Roman"/>
                <a:sym typeface="Avenir Roman"/>
              </a:rPr>
              <a:t> do we know about child wellbeing</a:t>
            </a:r>
            <a:r>
              <a:rPr lang="en-US" sz="1600" baseline="0" dirty="0" smtClean="0">
                <a:effectLst/>
                <a:latin typeface="Avenir Roman"/>
                <a:ea typeface="Avenir Roman"/>
                <a:cs typeface="Avenir Roman"/>
                <a:sym typeface="Avenir Roman"/>
              </a:rPr>
              <a:t> in New York”? I’m going to invite my colleague Matlin Gilman up to introduce Jennifer March and </a:t>
            </a:r>
            <a:r>
              <a:rPr lang="en-US" sz="1600" baseline="0" dirty="0" err="1" smtClean="0">
                <a:effectLst/>
                <a:latin typeface="Avenir Roman"/>
                <a:ea typeface="Avenir Roman"/>
                <a:cs typeface="Avenir Roman"/>
                <a:sym typeface="Avenir Roman"/>
              </a:rPr>
              <a:t>Hetali</a:t>
            </a:r>
            <a:r>
              <a:rPr lang="en-US" sz="1600" baseline="0" dirty="0" smtClean="0">
                <a:effectLst/>
                <a:latin typeface="Avenir Roman"/>
                <a:ea typeface="Avenir Roman"/>
                <a:cs typeface="Avenir Roman"/>
                <a:sym typeface="Avenir Roman"/>
              </a:rPr>
              <a:t> </a:t>
            </a:r>
            <a:r>
              <a:rPr lang="en-US" sz="1600" baseline="0" dirty="0" err="1" smtClean="0">
                <a:effectLst/>
                <a:latin typeface="Avenir Roman"/>
                <a:ea typeface="Avenir Roman"/>
                <a:cs typeface="Avenir Roman"/>
                <a:sym typeface="Avenir Roman"/>
              </a:rPr>
              <a:t>Jokhakar</a:t>
            </a:r>
            <a:r>
              <a:rPr lang="en-US" sz="1600" baseline="0" smtClean="0">
                <a:effectLst/>
                <a:latin typeface="Avenir Roman"/>
                <a:ea typeface="Avenir Roman"/>
                <a:cs typeface="Avenir Roman"/>
                <a:sym typeface="Avenir Roman"/>
              </a:rPr>
              <a:t>. </a:t>
            </a:r>
            <a:endParaRPr lang="en-US" sz="1600" dirty="0" smtClean="0">
              <a:effectLst/>
              <a:latin typeface="Avenir Roman"/>
              <a:ea typeface="Avenir Roman"/>
              <a:cs typeface="Avenir Roman"/>
              <a:sym typeface="Avenir Roman"/>
            </a:endParaRPr>
          </a:p>
          <a:p>
            <a:endParaRPr lang="en-US" sz="1600" dirty="0" smtClean="0"/>
          </a:p>
          <a:p>
            <a:endParaRPr lang="en-US" sz="1600" dirty="0" smtClean="0"/>
          </a:p>
          <a:p>
            <a:r>
              <a:rPr lang="en-US" sz="1600" dirty="0" smtClean="0"/>
              <a:t>[Matlin does intro.] </a:t>
            </a:r>
            <a:endParaRPr lang="en-US" sz="1600" dirty="0"/>
          </a:p>
        </p:txBody>
      </p:sp>
    </p:spTree>
    <p:extLst>
      <p:ext uri="{BB962C8B-B14F-4D97-AF65-F5344CB8AC3E}">
        <p14:creationId xmlns:p14="http://schemas.microsoft.com/office/powerpoint/2010/main" val="48843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457189" eaLnBrk="1" fontAlgn="auto" latinLnBrk="0" hangingPunct="1">
              <a:lnSpc>
                <a:spcPct val="125000"/>
              </a:lnSpc>
              <a:spcBef>
                <a:spcPts val="0"/>
              </a:spcBef>
              <a:spcAft>
                <a:spcPts val="0"/>
              </a:spcAft>
              <a:buClrTx/>
              <a:buSzTx/>
              <a:buFont typeface="Arial" panose="020B0604020202020204" pitchFamily="34" charset="0"/>
              <a:buChar char="•"/>
              <a:tabLst/>
              <a:defRPr/>
            </a:pPr>
            <a:r>
              <a:rPr lang="en-US" sz="1600" dirty="0" smtClean="0"/>
              <a:t>The last question raised by Jen on slide</a:t>
            </a:r>
            <a:r>
              <a:rPr lang="en-US" sz="1600" baseline="0" dirty="0" smtClean="0"/>
              <a:t> 29 is the big issue for me: </a:t>
            </a:r>
            <a:r>
              <a:rPr lang="en-US" sz="1600" dirty="0" smtClean="0"/>
              <a:t>If a community has adequate resources to address risks, are they being accessed? Why or why not? That seems critical to the work of this group. </a:t>
            </a:r>
            <a:r>
              <a:rPr lang="en-US" sz="1600" baseline="0" dirty="0" smtClean="0"/>
              <a:t> How would folks in this room respond to that question? </a:t>
            </a:r>
          </a:p>
          <a:p>
            <a:pPr marL="342900" marR="0" lvl="0" indent="-342900" defTabSz="457189"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US" sz="1600" baseline="0" dirty="0" smtClean="0"/>
          </a:p>
          <a:p>
            <a:pPr marL="342900" marR="0" lvl="0" indent="-342900" defTabSz="457189" eaLnBrk="1" fontAlgn="auto" latinLnBrk="0" hangingPunct="1">
              <a:lnSpc>
                <a:spcPct val="125000"/>
              </a:lnSpc>
              <a:spcBef>
                <a:spcPts val="0"/>
              </a:spcBef>
              <a:spcAft>
                <a:spcPts val="0"/>
              </a:spcAft>
              <a:buClrTx/>
              <a:buSzTx/>
              <a:buFont typeface="Arial" panose="020B0604020202020204" pitchFamily="34" charset="0"/>
              <a:buChar char="•"/>
              <a:tabLst/>
              <a:defRPr/>
            </a:pPr>
            <a:r>
              <a:rPr lang="en-US" sz="1600" baseline="0" dirty="0" smtClean="0"/>
              <a:t>What strategies are being used by the organizations in this room to engage families and understand what might be preventing them from accessing resources?  – focus groups, advisory boards, etc. What have they learned? </a:t>
            </a:r>
          </a:p>
          <a:p>
            <a:endParaRPr lang="en-US" sz="1600" baseline="0" dirty="0" smtClean="0"/>
          </a:p>
          <a:p>
            <a:pPr marL="342900" indent="-342900">
              <a:buFont typeface="Arial" panose="020B0604020202020204" pitchFamily="34" charset="0"/>
              <a:buChar char="•"/>
            </a:pPr>
            <a:r>
              <a:rPr lang="en-US" sz="1600" baseline="0" dirty="0" smtClean="0"/>
              <a:t>Family fear due to immigration concerns was surfaced in almost all of the gallery walks. Is that influencing or changing how organizations are approaching their work? How do you build trust?</a:t>
            </a:r>
          </a:p>
          <a:p>
            <a:endParaRPr lang="en-US" sz="1600" baseline="0" dirty="0" smtClean="0"/>
          </a:p>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effectLst/>
                <a:latin typeface="Avenir Roman"/>
                <a:ea typeface="Avenir Roman"/>
                <a:cs typeface="Avenir Roman"/>
                <a:sym typeface="Avenir Roman"/>
              </a:rPr>
              <a:t>If any follow up steps</a:t>
            </a:r>
            <a:r>
              <a:rPr lang="en-US" sz="1600" baseline="0" dirty="0" smtClean="0">
                <a:effectLst/>
                <a:latin typeface="Avenir Roman"/>
                <a:ea typeface="Avenir Roman"/>
                <a:cs typeface="Avenir Roman"/>
                <a:sym typeface="Avenir Roman"/>
              </a:rPr>
              <a:t> came to you during this conversation, be sure to write them down on your next steps form. </a:t>
            </a:r>
            <a:endParaRPr lang="en-US" sz="1600" dirty="0" smtClean="0">
              <a:effectLst/>
              <a:latin typeface="Avenir Roman"/>
              <a:ea typeface="Avenir Roman"/>
              <a:cs typeface="Avenir Roman"/>
              <a:sym typeface="Avenir Roman"/>
            </a:endParaRPr>
          </a:p>
          <a:p>
            <a:endParaRPr lang="en-US" sz="1600" dirty="0" smtClean="0"/>
          </a:p>
          <a:p>
            <a:r>
              <a:rPr lang="en-US" sz="1600" dirty="0" smtClean="0"/>
              <a:t>END at 10:15 </a:t>
            </a:r>
            <a:endParaRPr lang="en-US" sz="1600" dirty="0"/>
          </a:p>
        </p:txBody>
      </p:sp>
    </p:spTree>
    <p:extLst>
      <p:ext uri="{BB962C8B-B14F-4D97-AF65-F5344CB8AC3E}">
        <p14:creationId xmlns:p14="http://schemas.microsoft.com/office/powerpoint/2010/main" val="3734402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6870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76">
              <a:defRPr/>
            </a:pPr>
            <a:r>
              <a:rPr lang="en-US" sz="1600" baseline="0" dirty="0" smtClean="0"/>
              <a:t>Now is our opportunity to take a much closer look at all of the PECD projects. You’ll notice posters around the room. We are calling this a gallery walk. With your team you will spend 5 minutes at each poster. </a:t>
            </a:r>
          </a:p>
          <a:p>
            <a:pPr defTabSz="465876">
              <a:defRPr/>
            </a:pPr>
            <a:endParaRPr lang="en-US" sz="1600" baseline="0" dirty="0" smtClean="0"/>
          </a:p>
          <a:p>
            <a:pPr defTabSz="465876">
              <a:defRPr/>
            </a:pPr>
            <a:r>
              <a:rPr lang="en-US" sz="1600" baseline="0" dirty="0" smtClean="0"/>
              <a:t>A few things to keep in mind: </a:t>
            </a:r>
          </a:p>
          <a:p>
            <a:pPr defTabSz="465876">
              <a:defRPr/>
            </a:pPr>
            <a:endParaRPr lang="en-US" sz="1600" baseline="0" dirty="0" smtClean="0"/>
          </a:p>
          <a:p>
            <a:pPr marL="342900" indent="-342900" defTabSz="465876">
              <a:buFont typeface="Arial" panose="020B0604020202020204" pitchFamily="34" charset="0"/>
              <a:buChar char="•"/>
              <a:defRPr/>
            </a:pPr>
            <a:r>
              <a:rPr lang="en-US" sz="1600" baseline="0" dirty="0" smtClean="0"/>
              <a:t>We know it’s a lot of information. We’ll share the slides with everyone afterwards. </a:t>
            </a:r>
          </a:p>
          <a:p>
            <a:pPr defTabSz="465876">
              <a:defRPr/>
            </a:pPr>
            <a:endParaRPr lang="en-US" sz="1600" baseline="0" dirty="0" smtClean="0"/>
          </a:p>
          <a:p>
            <a:pPr marL="342900" indent="-342900" defTabSz="465876">
              <a:buFont typeface="Arial" panose="020B0604020202020204" pitchFamily="34" charset="0"/>
              <a:buChar char="•"/>
              <a:defRPr/>
            </a:pPr>
            <a:r>
              <a:rPr lang="en-US" sz="1600" baseline="0" dirty="0" smtClean="0"/>
              <a:t>Focus on learning what others are doing AND the insights your own teammates have to offer.</a:t>
            </a:r>
          </a:p>
          <a:p>
            <a:pPr marL="0" indent="0" defTabSz="465876">
              <a:buFont typeface="Arial" panose="020B0604020202020204" pitchFamily="34" charset="0"/>
              <a:buNone/>
              <a:defRPr/>
            </a:pPr>
            <a:endParaRPr lang="en-US" sz="1600" baseline="0" dirty="0" smtClean="0"/>
          </a:p>
          <a:p>
            <a:pPr marL="342900" indent="-342900" defTabSz="465876">
              <a:buFont typeface="Arial" panose="020B0604020202020204" pitchFamily="34" charset="0"/>
              <a:buChar char="•"/>
              <a:defRPr/>
            </a:pPr>
            <a:r>
              <a:rPr lang="en-US" sz="1600" baseline="0" dirty="0" smtClean="0"/>
              <a:t>Reflect on how you can strengthen your own strategy – bring a notepad and jot down new ideas and questions as you go.  </a:t>
            </a:r>
          </a:p>
          <a:p>
            <a:pPr marL="342900" indent="-342900" defTabSz="465876">
              <a:buFont typeface="Arial" panose="020B0604020202020204" pitchFamily="34" charset="0"/>
              <a:buChar char="•"/>
              <a:defRPr/>
            </a:pPr>
            <a:endParaRPr lang="en-US" sz="1600" baseline="0" dirty="0" smtClean="0"/>
          </a:p>
          <a:p>
            <a:pPr marL="342900" indent="-342900" defTabSz="465876">
              <a:buFont typeface="Arial" panose="020B0604020202020204" pitchFamily="34" charset="0"/>
              <a:buChar char="•"/>
              <a:defRPr/>
            </a:pPr>
            <a:r>
              <a:rPr lang="en-US" sz="1600" baseline="0" dirty="0" smtClean="0"/>
              <a:t>Also think about the themes from the last discussion about why some families are not connecting to community resources. Are these barriers acknowledged by teams? Are there approaches to resolving those barriers in the </a:t>
            </a:r>
            <a:r>
              <a:rPr lang="en-US" sz="1600" baseline="0" dirty="0" err="1" smtClean="0"/>
              <a:t>workplans</a:t>
            </a:r>
            <a:r>
              <a:rPr lang="en-US" sz="1600" baseline="0" dirty="0" smtClean="0"/>
              <a:t>? </a:t>
            </a:r>
          </a:p>
        </p:txBody>
      </p:sp>
    </p:spTree>
    <p:extLst>
      <p:ext uri="{BB962C8B-B14F-4D97-AF65-F5344CB8AC3E}">
        <p14:creationId xmlns:p14="http://schemas.microsoft.com/office/powerpoint/2010/main" val="2728530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You also have this sheet in your folder – it tells</a:t>
            </a:r>
            <a:r>
              <a:rPr lang="en-US" sz="1600" baseline="0" dirty="0" smtClean="0"/>
              <a:t> you which poster to begin at. Spend 5 minutes at that poster, and when the bell rings move to the next poster. </a:t>
            </a:r>
            <a:r>
              <a:rPr lang="en-US" sz="1600" dirty="0" smtClean="0"/>
              <a:t>We’ll have staff posted</a:t>
            </a:r>
            <a:r>
              <a:rPr lang="en-US" sz="1600" baseline="0" dirty="0" smtClean="0"/>
              <a:t> around to help you navigate. </a:t>
            </a:r>
            <a:endParaRPr lang="en-US" sz="1600" dirty="0"/>
          </a:p>
        </p:txBody>
      </p:sp>
    </p:spTree>
    <p:extLst>
      <p:ext uri="{BB962C8B-B14F-4D97-AF65-F5344CB8AC3E}">
        <p14:creationId xmlns:p14="http://schemas.microsoft.com/office/powerpoint/2010/main" val="146197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endParaRPr lang="en-US" dirty="0"/>
          </a:p>
        </p:txBody>
      </p:sp>
    </p:spTree>
    <p:extLst>
      <p:ext uri="{BB962C8B-B14F-4D97-AF65-F5344CB8AC3E}">
        <p14:creationId xmlns:p14="http://schemas.microsoft.com/office/powerpoint/2010/main" val="3750571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89" eaLnBrk="1" fontAlgn="auto" latinLnBrk="0" hangingPunct="1">
              <a:lnSpc>
                <a:spcPct val="125000"/>
              </a:lnSpc>
              <a:spcBef>
                <a:spcPts val="0"/>
              </a:spcBef>
              <a:spcAft>
                <a:spcPts val="0"/>
              </a:spcAft>
              <a:buClrTx/>
              <a:buSzTx/>
              <a:buFontTx/>
              <a:buNone/>
              <a:tabLst/>
              <a:defRPr/>
            </a:pPr>
            <a:r>
              <a:rPr lang="en-US" dirty="0" smtClean="0"/>
              <a:t>We have a few minutes for discussion</a:t>
            </a:r>
            <a:r>
              <a:rPr lang="en-US" baseline="0" dirty="0" smtClean="0"/>
              <a:t>. What we want to tease out of this session are the strategies you found particularly </a:t>
            </a:r>
            <a:r>
              <a:rPr lang="en-US" i="1" baseline="0" dirty="0" smtClean="0"/>
              <a:t>important – </a:t>
            </a:r>
            <a:r>
              <a:rPr lang="en-US" i="0" baseline="0" dirty="0" smtClean="0"/>
              <a:t>those activities that are essential for success – and particularly interesting or compelling strategies that maybe you hadn’t thought of before. </a:t>
            </a:r>
          </a:p>
          <a:p>
            <a:pPr marL="0" marR="0" lvl="0" indent="0" defTabSz="457189" eaLnBrk="1" fontAlgn="auto" latinLnBrk="0" hangingPunct="1">
              <a:lnSpc>
                <a:spcPct val="125000"/>
              </a:lnSpc>
              <a:spcBef>
                <a:spcPts val="0"/>
              </a:spcBef>
              <a:spcAft>
                <a:spcPts val="0"/>
              </a:spcAft>
              <a:buClrTx/>
              <a:buSzTx/>
              <a:buFontTx/>
              <a:buNone/>
              <a:tabLst/>
              <a:defRPr/>
            </a:pPr>
            <a:endParaRPr lang="en-US" i="0" baseline="0" dirty="0" smtClean="0"/>
          </a:p>
          <a:p>
            <a:pPr marL="457200" marR="0" lvl="0" indent="-457200" defTabSz="457189" eaLnBrk="1" fontAlgn="auto" latinLnBrk="0" hangingPunct="1">
              <a:lnSpc>
                <a:spcPct val="125000"/>
              </a:lnSpc>
              <a:spcBef>
                <a:spcPts val="0"/>
              </a:spcBef>
              <a:spcAft>
                <a:spcPts val="0"/>
              </a:spcAft>
              <a:buClrTx/>
              <a:buSzTx/>
              <a:buFontTx/>
              <a:buAutoNum type="arabicParenBoth"/>
              <a:tabLst/>
              <a:defRPr/>
            </a:pPr>
            <a:r>
              <a:rPr lang="en-US" i="0" baseline="0" dirty="0" smtClean="0"/>
              <a:t>To get us started, I want to turn to Abraham Jones. Abraham, you’re executive director of the Claremont Neighborhood Center, the focal point of the Claremont Healthy Village Initiative. An extraordinary example of cross-sector partnership. Looking at the gallery assignments, what strategies did you see for building new relationships across settings? What tips do you have for those in this room who are starting new partnerships? </a:t>
            </a:r>
          </a:p>
          <a:p>
            <a:pPr marL="0" marR="0" lvl="2" indent="0" defTabSz="457189" eaLnBrk="1" fontAlgn="auto" latinLnBrk="0" hangingPunct="1">
              <a:lnSpc>
                <a:spcPct val="125000"/>
              </a:lnSpc>
              <a:spcBef>
                <a:spcPts val="0"/>
              </a:spcBef>
              <a:spcAft>
                <a:spcPts val="0"/>
              </a:spcAft>
              <a:buClrTx/>
              <a:buSzTx/>
              <a:buFontTx/>
              <a:buNone/>
              <a:tabLst/>
              <a:defRPr/>
            </a:pPr>
            <a:endParaRPr lang="en-US" i="0" baseline="0" dirty="0" smtClean="0"/>
          </a:p>
          <a:p>
            <a:pPr marL="0" marR="0" lvl="2" indent="0" defTabSz="457189" eaLnBrk="1" fontAlgn="auto" latinLnBrk="0" hangingPunct="1">
              <a:lnSpc>
                <a:spcPct val="125000"/>
              </a:lnSpc>
              <a:spcBef>
                <a:spcPts val="0"/>
              </a:spcBef>
              <a:spcAft>
                <a:spcPts val="0"/>
              </a:spcAft>
              <a:buClrTx/>
              <a:buSzTx/>
              <a:buFontTx/>
              <a:buNone/>
              <a:tabLst/>
              <a:defRPr/>
            </a:pPr>
            <a:r>
              <a:rPr lang="en-US" i="0" baseline="0" dirty="0" smtClean="0"/>
              <a:t>	- Dodi Meyer </a:t>
            </a:r>
            <a:endParaRPr lang="en-US" baseline="0" dirty="0" smtClean="0"/>
          </a:p>
          <a:p>
            <a:endParaRPr lang="en-US" dirty="0" smtClean="0"/>
          </a:p>
          <a:p>
            <a:r>
              <a:rPr lang="en-US" dirty="0" smtClean="0"/>
              <a:t>(2) I want to bring in more of the CBO</a:t>
            </a:r>
            <a:r>
              <a:rPr lang="en-US" baseline="0" dirty="0" smtClean="0"/>
              <a:t> perspective: what strategies were missing from your vantage point? What activities did you see that were important to you? </a:t>
            </a:r>
          </a:p>
          <a:p>
            <a:endParaRPr lang="en-US" baseline="0" dirty="0" smtClean="0"/>
          </a:p>
          <a:p>
            <a:r>
              <a:rPr lang="en-US" baseline="0" dirty="0" smtClean="0"/>
              <a:t>	- Rachel Schwartz </a:t>
            </a:r>
          </a:p>
          <a:p>
            <a:endParaRPr lang="en-US" baseline="0" dirty="0" smtClean="0"/>
          </a:p>
          <a:p>
            <a:r>
              <a:rPr lang="en-US" baseline="0" dirty="0" smtClean="0"/>
              <a:t>(3) Information exchange and technology infrastructure – need for some of these digital enablers to aid in referral and information exchange. Some knotty issues involved. First want to turn to </a:t>
            </a:r>
            <a:r>
              <a:rPr lang="en-US" baseline="0" dirty="0" err="1" smtClean="0"/>
              <a:t>Omalara</a:t>
            </a:r>
            <a:r>
              <a:rPr lang="en-US" baseline="0" dirty="0" smtClean="0"/>
              <a:t> </a:t>
            </a:r>
            <a:r>
              <a:rPr lang="en-US" baseline="0" dirty="0" err="1" smtClean="0"/>
              <a:t>Uwemedimo</a:t>
            </a:r>
            <a:r>
              <a:rPr lang="en-US" baseline="0" dirty="0" smtClean="0"/>
              <a:t> and her team who mentioned some tools they are using (HITE - </a:t>
            </a:r>
            <a:r>
              <a:rPr lang="en-US" sz="2400" b="0" i="0" dirty="0" smtClean="0">
                <a:effectLst/>
                <a:latin typeface="Avenir Roman"/>
                <a:ea typeface="Avenir Roman"/>
                <a:cs typeface="Avenir Roman"/>
                <a:sym typeface="Avenir Roman"/>
              </a:rPr>
              <a:t>Health Information Tool for Empowerment (HITE)- </a:t>
            </a:r>
            <a:r>
              <a:rPr lang="en-US" baseline="0" dirty="0" smtClean="0"/>
              <a:t> and the TEN enabler expansion). </a:t>
            </a:r>
          </a:p>
          <a:p>
            <a:endParaRPr lang="en-US" baseline="0" dirty="0" smtClean="0"/>
          </a:p>
          <a:p>
            <a:r>
              <a:rPr lang="en-US" dirty="0" smtClean="0"/>
              <a:t>(4) Anyone see strategies</a:t>
            </a:r>
            <a:r>
              <a:rPr lang="en-US" baseline="0" dirty="0" smtClean="0"/>
              <a:t> or new ideas they want to incorporate into their work? Any strategies they want to lift up for the group? </a:t>
            </a:r>
          </a:p>
          <a:p>
            <a:endParaRPr lang="en-US" baseline="0" dirty="0" smtClean="0"/>
          </a:p>
          <a:p>
            <a:endParaRPr lang="en-US" dirty="0"/>
          </a:p>
        </p:txBody>
      </p:sp>
    </p:spTree>
    <p:extLst>
      <p:ext uri="{BB962C8B-B14F-4D97-AF65-F5344CB8AC3E}">
        <p14:creationId xmlns:p14="http://schemas.microsoft.com/office/powerpoint/2010/main" val="245264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Before we break,</a:t>
            </a:r>
            <a:r>
              <a:rPr lang="en-US" sz="1600" baseline="0" dirty="0" smtClean="0"/>
              <a:t> I want to invite up </a:t>
            </a:r>
            <a:r>
              <a:rPr lang="en-US" sz="1600" dirty="0" smtClean="0"/>
              <a:t>Rachel</a:t>
            </a:r>
            <a:r>
              <a:rPr lang="en-US" sz="1600" baseline="0" dirty="0" smtClean="0"/>
              <a:t> Pardoe of The New York Community Trust. Some teams in here have a grant from NYCT – not all do. Rachel has an announcement about grant reporting. </a:t>
            </a:r>
          </a:p>
          <a:p>
            <a:endParaRPr lang="en-US" sz="1600" dirty="0" smtClean="0"/>
          </a:p>
          <a:p>
            <a:r>
              <a:rPr lang="en-US" sz="1600" dirty="0" smtClean="0"/>
              <a:t>30</a:t>
            </a:r>
            <a:r>
              <a:rPr lang="en-US" sz="1600" baseline="0" dirty="0" smtClean="0"/>
              <a:t> minute break for lunch. Buffet style outside. We encourage you to mix it up, follow up with a particular team that you might have noticed during the gallery walk. </a:t>
            </a:r>
            <a:endParaRPr lang="en-US" sz="1600" dirty="0"/>
          </a:p>
        </p:txBody>
      </p:sp>
    </p:spTree>
    <p:extLst>
      <p:ext uri="{BB962C8B-B14F-4D97-AF65-F5344CB8AC3E}">
        <p14:creationId xmlns:p14="http://schemas.microsoft.com/office/powerpoint/2010/main" val="252352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Debbie does intro</a:t>
            </a:r>
            <a:endParaRPr lang="en-US" sz="1600" dirty="0"/>
          </a:p>
        </p:txBody>
      </p:sp>
    </p:spTree>
    <p:extLst>
      <p:ext uri="{BB962C8B-B14F-4D97-AF65-F5344CB8AC3E}">
        <p14:creationId xmlns:p14="http://schemas.microsoft.com/office/powerpoint/2010/main" val="2249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2924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3176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09A3934-6E3D-4988-B608-58C5A3E12DF4}"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761357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335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9832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2864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7761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0317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7708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END at 12:45 </a:t>
            </a:r>
            <a:endParaRPr lang="en-US" sz="1600" dirty="0"/>
          </a:p>
        </p:txBody>
      </p:sp>
    </p:spTree>
    <p:extLst>
      <p:ext uri="{BB962C8B-B14F-4D97-AF65-F5344CB8AC3E}">
        <p14:creationId xmlns:p14="http://schemas.microsoft.com/office/powerpoint/2010/main" val="4135184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75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Thank you Jim. Good morning! It’s great to see all of</a:t>
            </a:r>
            <a:r>
              <a:rPr lang="en-US" sz="1600" baseline="0" dirty="0" smtClean="0"/>
              <a:t> you. I’m going to be your MC for the day. Before we jump into the heart of our work for the day, I thought I would set the stage for today’s discussions. </a:t>
            </a:r>
            <a:endParaRPr lang="en-US" sz="1600" dirty="0" smtClean="0"/>
          </a:p>
          <a:p>
            <a:endParaRPr lang="en-US" sz="1600" dirty="0" smtClean="0"/>
          </a:p>
        </p:txBody>
      </p:sp>
    </p:spTree>
    <p:extLst>
      <p:ext uri="{BB962C8B-B14F-4D97-AF65-F5344CB8AC3E}">
        <p14:creationId xmlns:p14="http://schemas.microsoft.com/office/powerpoint/2010/main" val="3921576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89" eaLnBrk="1" fontAlgn="auto" latinLnBrk="0" hangingPunct="1">
              <a:lnSpc>
                <a:spcPct val="125000"/>
              </a:lnSpc>
              <a:spcBef>
                <a:spcPts val="0"/>
              </a:spcBef>
              <a:spcAft>
                <a:spcPts val="0"/>
              </a:spcAft>
              <a:buClrTx/>
              <a:buSzTx/>
              <a:buFontTx/>
              <a:buNone/>
              <a:tabLst/>
              <a:defRPr/>
            </a:pPr>
            <a:r>
              <a:rPr lang="en-US" sz="1600" baseline="0" dirty="0" smtClean="0"/>
              <a:t>Use this time together as a chance to look holistically at your project. What you focus on how much work you have already done together and where you are in your project activities. </a:t>
            </a:r>
          </a:p>
          <a:p>
            <a:pPr marL="457200" marR="0" lvl="0" indent="-457200" defTabSz="457189" eaLnBrk="1" fontAlgn="auto" latinLnBrk="0" hangingPunct="1">
              <a:lnSpc>
                <a:spcPct val="125000"/>
              </a:lnSpc>
              <a:spcBef>
                <a:spcPts val="0"/>
              </a:spcBef>
              <a:spcAft>
                <a:spcPts val="0"/>
              </a:spcAft>
              <a:buClrTx/>
              <a:buSzTx/>
              <a:buFontTx/>
              <a:buAutoNum type="arabicPeriod"/>
              <a:tabLst/>
              <a:defRPr/>
            </a:pPr>
            <a:r>
              <a:rPr lang="en-US" sz="1600" baseline="0" dirty="0" smtClean="0"/>
              <a:t>If you haven’t already you will want to develop a shared vision of success and discuss how you are going to work together. The Aim worksheet can help with that. </a:t>
            </a:r>
          </a:p>
          <a:p>
            <a:pPr marL="457200" marR="0" lvl="0" indent="-457200" defTabSz="457189" eaLnBrk="1" fontAlgn="auto" latinLnBrk="0" hangingPunct="1">
              <a:lnSpc>
                <a:spcPct val="125000"/>
              </a:lnSpc>
              <a:spcBef>
                <a:spcPts val="0"/>
              </a:spcBef>
              <a:spcAft>
                <a:spcPts val="0"/>
              </a:spcAft>
              <a:buClrTx/>
              <a:buSzTx/>
              <a:buFontTx/>
              <a:buAutoNum type="arabicPeriod"/>
              <a:tabLst/>
              <a:defRPr/>
            </a:pPr>
            <a:r>
              <a:rPr lang="en-US" sz="1600" baseline="0" dirty="0" smtClean="0"/>
              <a:t>You might want to collectively review the activities and changes you plan on implementing, in light of today’s conversations. We’ve included each team’s logic model at their table to help with that. </a:t>
            </a:r>
            <a:endParaRPr lang="en-US" sz="1600" dirty="0" smtClean="0"/>
          </a:p>
          <a:p>
            <a:pPr marL="0" indent="0">
              <a:buNone/>
            </a:pPr>
            <a:r>
              <a:rPr lang="en-US" sz="1600" baseline="0" dirty="0" smtClean="0"/>
              <a:t>3. A third option could be mapping the existing workflows in each partner’s organization, as a means of understanding what changes might be needed. </a:t>
            </a:r>
          </a:p>
          <a:p>
            <a:pPr marL="0" indent="0">
              <a:buNone/>
            </a:pPr>
            <a:r>
              <a:rPr lang="en-US" sz="1600" baseline="0" dirty="0" smtClean="0"/>
              <a:t>4. And finally, and very importantly, you can discuss how you will measure your success and when and how you will collect that data. </a:t>
            </a:r>
          </a:p>
          <a:p>
            <a:pPr marL="0" indent="0">
              <a:buNone/>
            </a:pPr>
            <a:endParaRPr lang="en-US" sz="1600" baseline="0" dirty="0" smtClean="0"/>
          </a:p>
          <a:p>
            <a:pPr marL="0" indent="0">
              <a:buNone/>
            </a:pPr>
            <a:r>
              <a:rPr lang="en-US" sz="1600" baseline="0" dirty="0" smtClean="0"/>
              <a:t>To support all of these conversations we have also included a resource list of questions that get at some of the sticking point teams often face. </a:t>
            </a:r>
            <a:endParaRPr lang="en-US" sz="1600" dirty="0" smtClean="0"/>
          </a:p>
          <a:p>
            <a:endParaRPr lang="en-US" sz="1600" dirty="0" smtClean="0"/>
          </a:p>
          <a:p>
            <a:pPr marL="0" marR="0" lvl="0" indent="0" defTabSz="457189" eaLnBrk="1" fontAlgn="auto" latinLnBrk="0" hangingPunct="1">
              <a:lnSpc>
                <a:spcPct val="125000"/>
              </a:lnSpc>
              <a:spcBef>
                <a:spcPts val="0"/>
              </a:spcBef>
              <a:spcAft>
                <a:spcPts val="0"/>
              </a:spcAft>
              <a:buClrTx/>
              <a:buSzTx/>
              <a:buFontTx/>
              <a:buNone/>
              <a:tabLst/>
              <a:defRPr/>
            </a:pPr>
            <a:r>
              <a:rPr lang="en-US" sz="1600" baseline="0" dirty="0" smtClean="0"/>
              <a:t>It’s only 45 minutes so you will likely only begin these conversations. You are welcome to stay in this room after the meeting to work longer if you’d like. The NYU team and UHF staff are available for consultation and support. </a:t>
            </a:r>
          </a:p>
          <a:p>
            <a:endParaRPr lang="en-US" sz="1600" dirty="0" smtClean="0"/>
          </a:p>
          <a:p>
            <a:r>
              <a:rPr lang="en-US" sz="1600" dirty="0" smtClean="0"/>
              <a:t>Remember to write down your next steps/team</a:t>
            </a:r>
            <a:r>
              <a:rPr lang="en-US" sz="1600" baseline="0" dirty="0" smtClean="0"/>
              <a:t> commitments on the action form. We can collect the forms, scan them, and send an electronic version to you can share with team members. </a:t>
            </a:r>
          </a:p>
          <a:p>
            <a:endParaRPr lang="en-US" sz="1600" baseline="0" dirty="0" smtClean="0"/>
          </a:p>
          <a:p>
            <a:r>
              <a:rPr lang="en-US" sz="1600" baseline="0" dirty="0" smtClean="0"/>
              <a:t>END at 1:30</a:t>
            </a:r>
            <a:endParaRPr lang="en-US" sz="1600" dirty="0"/>
          </a:p>
        </p:txBody>
      </p:sp>
    </p:spTree>
    <p:extLst>
      <p:ext uri="{BB962C8B-B14F-4D97-AF65-F5344CB8AC3E}">
        <p14:creationId xmlns:p14="http://schemas.microsoft.com/office/powerpoint/2010/main" val="2934543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Matlin is going to walk around</a:t>
            </a:r>
            <a:r>
              <a:rPr lang="en-US" sz="1600" baseline="0" dirty="0" smtClean="0"/>
              <a:t> and collect the action forms you’ve filled out. We will quickly scan them and give back your copy before you leave. </a:t>
            </a:r>
          </a:p>
          <a:p>
            <a:endParaRPr lang="en-US" sz="1600" baseline="0" dirty="0" smtClean="0"/>
          </a:p>
          <a:p>
            <a:endParaRPr lang="en-US" sz="1600" dirty="0"/>
          </a:p>
        </p:txBody>
      </p:sp>
    </p:spTree>
    <p:extLst>
      <p:ext uri="{BB962C8B-B14F-4D97-AF65-F5344CB8AC3E}">
        <p14:creationId xmlns:p14="http://schemas.microsoft.com/office/powerpoint/2010/main" val="3857153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t>Chad? </a:t>
            </a:r>
            <a:endParaRPr lang="en-US" sz="1600" dirty="0"/>
          </a:p>
        </p:txBody>
      </p:sp>
    </p:spTree>
    <p:extLst>
      <p:ext uri="{BB962C8B-B14F-4D97-AF65-F5344CB8AC3E}">
        <p14:creationId xmlns:p14="http://schemas.microsoft.com/office/powerpoint/2010/main" val="1849854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t>And few reminders before you go… </a:t>
            </a:r>
            <a:r>
              <a:rPr lang="en-US" sz="1600" baseline="0" dirty="0" smtClean="0"/>
              <a:t>   </a:t>
            </a:r>
            <a:r>
              <a:rPr lang="en-US" sz="1600" dirty="0" smtClean="0"/>
              <a:t>Teams are welcome to stay in here for</a:t>
            </a:r>
            <a:r>
              <a:rPr lang="en-US" sz="1600" baseline="0" dirty="0" smtClean="0"/>
              <a:t> another hour or so. We’ll break down the room around 4pm. </a:t>
            </a:r>
            <a:endParaRPr lang="en-US" sz="1600" dirty="0"/>
          </a:p>
        </p:txBody>
      </p:sp>
    </p:spTree>
    <p:extLst>
      <p:ext uri="{BB962C8B-B14F-4D97-AF65-F5344CB8AC3E}">
        <p14:creationId xmlns:p14="http://schemas.microsoft.com/office/powerpoint/2010/main" val="2760754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5387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119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effectLst/>
                <a:latin typeface="Avenir Roman"/>
                <a:ea typeface="Avenir Roman"/>
                <a:cs typeface="Avenir Roman"/>
                <a:sym typeface="Avenir Roman"/>
              </a:rPr>
              <a:t>We always start with the result we are working towards for kids, and for us at the Children’s Health Initiative that is to ensure that all 560,000 children under the age of 5 in the City are healthy and socially-emotionally well. A key strategy to achieving that goal is the work you are doing – building, strengthening, or expanding connections between primary care and community based services for families. </a:t>
            </a:r>
          </a:p>
          <a:p>
            <a:endParaRPr lang="en-US" sz="1600" dirty="0"/>
          </a:p>
        </p:txBody>
      </p:sp>
    </p:spTree>
    <p:extLst>
      <p:ext uri="{BB962C8B-B14F-4D97-AF65-F5344CB8AC3E}">
        <p14:creationId xmlns:p14="http://schemas.microsoft.com/office/powerpoint/2010/main" val="166355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effectLst/>
                <a:latin typeface="Avenir Roman"/>
                <a:ea typeface="Avenir Roman"/>
                <a:cs typeface="Avenir Roman"/>
                <a:sym typeface="Avenir Roman"/>
              </a:rPr>
              <a:t>The day is designed with a few simple goals in mind: </a:t>
            </a:r>
          </a:p>
          <a:p>
            <a:endParaRPr lang="en-US" sz="1600" dirty="0" smtClean="0">
              <a:effectLst/>
              <a:latin typeface="Avenir Roman"/>
              <a:ea typeface="Avenir Roman"/>
              <a:cs typeface="Avenir Roman"/>
              <a:sym typeface="Avenir Roman"/>
            </a:endParaRPr>
          </a:p>
          <a:p>
            <a:r>
              <a:rPr lang="en-US" sz="1600" dirty="0" smtClean="0">
                <a:effectLst/>
                <a:latin typeface="Avenir Roman"/>
                <a:ea typeface="Avenir Roman"/>
                <a:cs typeface="Avenir Roman"/>
                <a:sym typeface="Avenir Roman"/>
              </a:rPr>
              <a:t>we know it’s a challenge to find time to be with one another, so we want everyone to have the </a:t>
            </a:r>
            <a:r>
              <a:rPr lang="en-US" sz="1600" b="1" dirty="0" smtClean="0">
                <a:effectLst/>
                <a:latin typeface="Avenir Roman"/>
                <a:ea typeface="Avenir Roman"/>
                <a:cs typeface="Avenir Roman"/>
                <a:sym typeface="Avenir Roman"/>
              </a:rPr>
              <a:t>chance to engage in joint learning and planning</a:t>
            </a:r>
            <a:r>
              <a:rPr lang="en-US" sz="1600" dirty="0" smtClean="0">
                <a:effectLst/>
                <a:latin typeface="Avenir Roman"/>
                <a:ea typeface="Avenir Roman"/>
                <a:cs typeface="Avenir Roman"/>
                <a:sym typeface="Avenir Roman"/>
              </a:rPr>
              <a:t>. </a:t>
            </a:r>
          </a:p>
          <a:p>
            <a:endParaRPr lang="en-US" sz="1600" dirty="0" smtClean="0">
              <a:effectLst/>
              <a:latin typeface="Avenir Roman"/>
              <a:ea typeface="Avenir Roman"/>
              <a:cs typeface="Avenir Roman"/>
              <a:sym typeface="Avenir Roman"/>
            </a:endParaRPr>
          </a:p>
          <a:p>
            <a:r>
              <a:rPr lang="en-US" sz="1600" dirty="0" smtClean="0">
                <a:effectLst/>
                <a:latin typeface="Avenir Roman"/>
                <a:ea typeface="Avenir Roman"/>
                <a:cs typeface="Avenir Roman"/>
                <a:sym typeface="Avenir Roman"/>
              </a:rPr>
              <a:t>We hope each team leaves here with at least </a:t>
            </a:r>
            <a:r>
              <a:rPr lang="en-US" sz="1600" b="1" dirty="0" smtClean="0">
                <a:effectLst/>
                <a:latin typeface="Avenir Roman"/>
                <a:ea typeface="Avenir Roman"/>
                <a:cs typeface="Avenir Roman"/>
                <a:sym typeface="Avenir Roman"/>
              </a:rPr>
              <a:t>one new idea </a:t>
            </a:r>
            <a:r>
              <a:rPr lang="en-US" sz="1600" dirty="0" smtClean="0">
                <a:effectLst/>
                <a:latin typeface="Avenir Roman"/>
                <a:ea typeface="Avenir Roman"/>
                <a:cs typeface="Avenir Roman"/>
                <a:sym typeface="Avenir Roman"/>
              </a:rPr>
              <a:t>that they can apply to their work; </a:t>
            </a:r>
          </a:p>
          <a:p>
            <a:endParaRPr lang="en-US" sz="1600" dirty="0" smtClean="0">
              <a:effectLst/>
              <a:latin typeface="Avenir Roman"/>
              <a:ea typeface="Avenir Roman"/>
              <a:cs typeface="Avenir Roman"/>
              <a:sym typeface="Avenir Roman"/>
            </a:endParaRPr>
          </a:p>
          <a:p>
            <a:r>
              <a:rPr lang="en-US" sz="1600" dirty="0" smtClean="0">
                <a:effectLst/>
                <a:latin typeface="Avenir Roman"/>
                <a:ea typeface="Avenir Roman"/>
                <a:cs typeface="Avenir Roman"/>
                <a:sym typeface="Avenir Roman"/>
              </a:rPr>
              <a:t>and we want everyone to leave with </a:t>
            </a:r>
            <a:r>
              <a:rPr lang="en-US" sz="1600" b="1" dirty="0" smtClean="0">
                <a:effectLst/>
                <a:latin typeface="Avenir Roman"/>
                <a:ea typeface="Avenir Roman"/>
                <a:cs typeface="Avenir Roman"/>
                <a:sym typeface="Avenir Roman"/>
              </a:rPr>
              <a:t>some concrete next steps </a:t>
            </a:r>
            <a:r>
              <a:rPr lang="en-US" sz="1600" dirty="0" smtClean="0">
                <a:effectLst/>
                <a:latin typeface="Avenir Roman"/>
                <a:ea typeface="Avenir Roman"/>
                <a:cs typeface="Avenir Roman"/>
                <a:sym typeface="Avenir Roman"/>
              </a:rPr>
              <a:t>they can take to move their work forward. </a:t>
            </a:r>
          </a:p>
          <a:p>
            <a:endParaRPr lang="en-US" sz="1600" dirty="0" smtClean="0">
              <a:effectLst/>
              <a:latin typeface="Avenir Roman"/>
              <a:ea typeface="Avenir Roman"/>
              <a:cs typeface="Avenir Roman"/>
              <a:sym typeface="Avenir Roman"/>
            </a:endParaRPr>
          </a:p>
          <a:p>
            <a:r>
              <a:rPr lang="en-US" sz="1600" dirty="0" smtClean="0">
                <a:effectLst/>
                <a:latin typeface="Avenir Roman"/>
                <a:ea typeface="Avenir Roman"/>
                <a:cs typeface="Avenir Roman"/>
                <a:sym typeface="Avenir Roman"/>
              </a:rPr>
              <a:t>MATERIALS: On the left side of your folder</a:t>
            </a:r>
            <a:r>
              <a:rPr lang="en-US" sz="1600" baseline="0" dirty="0" smtClean="0">
                <a:effectLst/>
                <a:latin typeface="Avenir Roman"/>
                <a:ea typeface="Avenir Roman"/>
                <a:cs typeface="Avenir Roman"/>
                <a:sym typeface="Avenir Roman"/>
              </a:rPr>
              <a:t> you will find </a:t>
            </a:r>
            <a:r>
              <a:rPr lang="en-US" sz="1600" dirty="0" smtClean="0">
                <a:effectLst/>
                <a:latin typeface="Avenir Roman"/>
                <a:ea typeface="Avenir Roman"/>
                <a:cs typeface="Avenir Roman"/>
                <a:sym typeface="Avenir Roman"/>
              </a:rPr>
              <a:t>a next steps form. As</a:t>
            </a:r>
            <a:r>
              <a:rPr lang="en-US" sz="1600" baseline="0" dirty="0" smtClean="0">
                <a:effectLst/>
                <a:latin typeface="Avenir Roman"/>
                <a:ea typeface="Avenir Roman"/>
                <a:cs typeface="Avenir Roman"/>
                <a:sym typeface="Avenir Roman"/>
              </a:rPr>
              <a:t> ideas for next steps come to you through out the day, let me call Matlin about this issue or let’s schedule a team meeting to call about x issue, we encourage you to jot </a:t>
            </a:r>
            <a:r>
              <a:rPr lang="en-US" sz="1600" dirty="0" smtClean="0">
                <a:effectLst/>
                <a:latin typeface="Avenir Roman"/>
                <a:ea typeface="Avenir Roman"/>
                <a:cs typeface="Avenir Roman"/>
                <a:sym typeface="Avenir Roman"/>
              </a:rPr>
              <a:t>down those ideas. We can</a:t>
            </a:r>
            <a:r>
              <a:rPr lang="en-US" sz="1600" baseline="0" dirty="0" smtClean="0">
                <a:effectLst/>
                <a:latin typeface="Avenir Roman"/>
                <a:ea typeface="Avenir Roman"/>
                <a:cs typeface="Avenir Roman"/>
                <a:sym typeface="Avenir Roman"/>
              </a:rPr>
              <a:t> scan them for anyone who wants to share with their teams. </a:t>
            </a:r>
            <a:endParaRPr lang="en-US" sz="1600" dirty="0" smtClean="0">
              <a:effectLst/>
              <a:latin typeface="Avenir Roman"/>
              <a:ea typeface="Avenir Roman"/>
              <a:cs typeface="Avenir Roman"/>
              <a:sym typeface="Avenir Roman"/>
            </a:endParaRPr>
          </a:p>
          <a:p>
            <a:endParaRPr lang="en-US" sz="1600" dirty="0" smtClean="0"/>
          </a:p>
        </p:txBody>
      </p:sp>
    </p:spTree>
    <p:extLst>
      <p:ext uri="{BB962C8B-B14F-4D97-AF65-F5344CB8AC3E}">
        <p14:creationId xmlns:p14="http://schemas.microsoft.com/office/powerpoint/2010/main" val="27406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effectLst/>
                <a:latin typeface="Avenir Roman"/>
                <a:ea typeface="Avenir Roman"/>
                <a:cs typeface="Avenir Roman"/>
                <a:sym typeface="Avenir Roman"/>
              </a:rPr>
              <a:t>We have an exceptional group gathered in this room. Breaking down siloes, creating better systems of care for families – that’s incredible tough work. But we think the expertise is in this room and we hope you view this next year as a chance to tap into this network. We’ve color coded your name tags so you can see who is with each team. </a:t>
            </a:r>
          </a:p>
          <a:p>
            <a:endParaRPr lang="en-US" sz="1600" baseline="0" dirty="0" smtClean="0"/>
          </a:p>
          <a:p>
            <a:r>
              <a:rPr lang="en-US" sz="1600" baseline="0" dirty="0" smtClean="0"/>
              <a:t>MATERIALS: this is also in your packet along with a contact list of everyone associated with these projects. </a:t>
            </a:r>
          </a:p>
        </p:txBody>
      </p:sp>
    </p:spTree>
    <p:extLst>
      <p:ext uri="{BB962C8B-B14F-4D97-AF65-F5344CB8AC3E}">
        <p14:creationId xmlns:p14="http://schemas.microsoft.com/office/powerpoint/2010/main" val="404577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effectLst/>
                <a:latin typeface="Avenir Roman"/>
                <a:ea typeface="Avenir Roman"/>
                <a:cs typeface="Avenir Roman"/>
                <a:sym typeface="Avenir Roman"/>
              </a:rPr>
              <a:t>Quite a few staff in the room to support you throughout the day. First want to thank and acknowledge our partners in this effort, Rachael Pine from the Altman Foundation, and Rachel Pardoe and Irfan Hasan from the New York Community Trust. </a:t>
            </a:r>
          </a:p>
          <a:p>
            <a:r>
              <a:rPr lang="en-US" sz="1600" dirty="0" smtClean="0">
                <a:effectLst/>
                <a:latin typeface="Avenir Roman"/>
                <a:ea typeface="Avenir Roman"/>
                <a:cs typeface="Avenir Roman"/>
                <a:sym typeface="Avenir Roman"/>
              </a:rPr>
              <a:t> </a:t>
            </a:r>
          </a:p>
          <a:p>
            <a:r>
              <a:rPr lang="en-US" sz="1600" dirty="0" smtClean="0">
                <a:effectLst/>
                <a:latin typeface="Avenir Roman"/>
                <a:ea typeface="Avenir Roman"/>
                <a:cs typeface="Avenir Roman"/>
                <a:sym typeface="Avenir Roman"/>
              </a:rPr>
              <a:t>UHF staff – </a:t>
            </a:r>
          </a:p>
          <a:p>
            <a:r>
              <a:rPr lang="en-US" sz="1600" dirty="0" smtClean="0">
                <a:effectLst/>
                <a:latin typeface="Avenir Roman"/>
                <a:ea typeface="Avenir Roman"/>
                <a:cs typeface="Avenir Roman"/>
                <a:sym typeface="Avenir Roman"/>
              </a:rPr>
              <a:t>*special thanks to Matlin*</a:t>
            </a:r>
          </a:p>
          <a:p>
            <a:r>
              <a:rPr lang="en-US" sz="1600" dirty="0" smtClean="0">
                <a:effectLst/>
                <a:latin typeface="Avenir Roman"/>
                <a:ea typeface="Avenir Roman"/>
                <a:cs typeface="Avenir Roman"/>
                <a:sym typeface="Avenir Roman"/>
              </a:rPr>
              <a:t> </a:t>
            </a:r>
          </a:p>
          <a:p>
            <a:r>
              <a:rPr lang="en-US" sz="1600" dirty="0" smtClean="0">
                <a:effectLst/>
                <a:latin typeface="Avenir Roman"/>
                <a:ea typeface="Avenir Roman"/>
                <a:cs typeface="Avenir Roman"/>
                <a:sym typeface="Avenir Roman"/>
              </a:rPr>
              <a:t>NYU staff -- </a:t>
            </a:r>
          </a:p>
          <a:p>
            <a:r>
              <a:rPr lang="en-US" sz="1600" dirty="0" smtClean="0">
                <a:effectLst/>
                <a:latin typeface="Avenir Roman"/>
                <a:ea typeface="Avenir Roman"/>
                <a:cs typeface="Avenir Roman"/>
                <a:sym typeface="Avenir Roman"/>
              </a:rPr>
              <a:t> </a:t>
            </a:r>
          </a:p>
          <a:p>
            <a:r>
              <a:rPr lang="en-US" sz="1600" dirty="0" smtClean="0">
                <a:effectLst/>
                <a:latin typeface="Avenir Roman"/>
                <a:ea typeface="Avenir Roman"/>
                <a:cs typeface="Avenir Roman"/>
                <a:sym typeface="Avenir Roman"/>
              </a:rPr>
              <a:t>Dr Benard Dreyer is Chair of our Learning Collaborative. Other obligations precluded him from joining us today although he very much wishes he could be here. But he’s been closely involved in the planning of today’s session and wishes everyone great success as they launch their projects. </a:t>
            </a:r>
          </a:p>
          <a:p>
            <a:r>
              <a:rPr lang="en-US" sz="1600" dirty="0" smtClean="0">
                <a:effectLst/>
                <a:latin typeface="Avenir Roman"/>
                <a:ea typeface="Avenir Roman"/>
                <a:cs typeface="Avenir Roman"/>
                <a:sym typeface="Avenir Roman"/>
              </a:rPr>
              <a:t> </a:t>
            </a:r>
            <a:endParaRPr lang="en-US" sz="1600" dirty="0">
              <a:effectLst/>
              <a:latin typeface="Avenir Roman"/>
              <a:ea typeface="Avenir Roman"/>
              <a:cs typeface="Avenir Roman"/>
              <a:sym typeface="Avenir Roman"/>
            </a:endParaRPr>
          </a:p>
        </p:txBody>
      </p:sp>
    </p:spTree>
    <p:extLst>
      <p:ext uri="{BB962C8B-B14F-4D97-AF65-F5344CB8AC3E}">
        <p14:creationId xmlns:p14="http://schemas.microsoft.com/office/powerpoint/2010/main" val="275470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effectLst/>
                <a:latin typeface="Avenir Roman"/>
                <a:ea typeface="Avenir Roman"/>
                <a:cs typeface="Avenir Roman"/>
                <a:sym typeface="Avenir Roman"/>
              </a:rPr>
              <a:t>Busy day ahead: </a:t>
            </a:r>
          </a:p>
          <a:p>
            <a:pPr marL="0" marR="0" lvl="0" indent="0" defTabSz="457189" eaLnBrk="1" fontAlgn="auto" latinLnBrk="0" hangingPunct="1">
              <a:lnSpc>
                <a:spcPct val="125000"/>
              </a:lnSpc>
              <a:spcBef>
                <a:spcPts val="0"/>
              </a:spcBef>
              <a:spcAft>
                <a:spcPts val="0"/>
              </a:spcAft>
              <a:buClrTx/>
              <a:buSzTx/>
              <a:buFontTx/>
              <a:buNone/>
              <a:tabLst/>
              <a:defRPr/>
            </a:pPr>
            <a:endParaRPr lang="en-US" sz="1600" dirty="0" smtClean="0">
              <a:effectLst/>
              <a:latin typeface="Avenir Roman"/>
              <a:ea typeface="Avenir Roman"/>
              <a:cs typeface="Avenir Roman"/>
              <a:sym typeface="Avenir Roman"/>
            </a:endParaRPr>
          </a:p>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effectLst/>
                <a:latin typeface="Avenir Roman"/>
                <a:ea typeface="Avenir Roman"/>
                <a:cs typeface="Avenir Roman"/>
                <a:sym typeface="Avenir Roman"/>
              </a:rPr>
              <a:t>When we were putting together the agenda for the day we thought this first meeting would be a good opportunity to collectively take a look at children in the City, the range of risks they are facing, where those risks are concentrated, and what we know and don’t know about why families may or may not be accessing assets in those communities. No one better to lead us in that discussion than our friend Jennifer March, Executive Director of the Citizen’s Committee for Children. </a:t>
            </a:r>
          </a:p>
          <a:p>
            <a:pPr marL="0" marR="0" lvl="0" indent="0" defTabSz="457189" eaLnBrk="1" fontAlgn="auto" latinLnBrk="0" hangingPunct="1">
              <a:lnSpc>
                <a:spcPct val="125000"/>
              </a:lnSpc>
              <a:spcBef>
                <a:spcPts val="0"/>
              </a:spcBef>
              <a:spcAft>
                <a:spcPts val="0"/>
              </a:spcAft>
              <a:buClrTx/>
              <a:buSzTx/>
              <a:buFontTx/>
              <a:buNone/>
              <a:tabLst/>
              <a:defRPr/>
            </a:pPr>
            <a:endParaRPr lang="en-US" sz="1600" dirty="0" smtClean="0">
              <a:effectLst/>
              <a:latin typeface="Avenir Roman"/>
              <a:ea typeface="Avenir Roman"/>
              <a:cs typeface="Avenir Roman"/>
              <a:sym typeface="Avenir Roman"/>
            </a:endParaRPr>
          </a:p>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effectLst/>
                <a:latin typeface="Avenir Roman"/>
                <a:ea typeface="Avenir Roman"/>
                <a:cs typeface="Avenir Roman"/>
                <a:sym typeface="Avenir Roman"/>
              </a:rPr>
              <a:t>We will then spend the rest of the morning learning about one another’s projects and exploring some common issues and strategies. </a:t>
            </a:r>
          </a:p>
          <a:p>
            <a:pPr marL="0" marR="0" lvl="0" indent="0" defTabSz="457189" eaLnBrk="1" fontAlgn="auto" latinLnBrk="0" hangingPunct="1">
              <a:lnSpc>
                <a:spcPct val="125000"/>
              </a:lnSpc>
              <a:spcBef>
                <a:spcPts val="0"/>
              </a:spcBef>
              <a:spcAft>
                <a:spcPts val="0"/>
              </a:spcAft>
              <a:buClrTx/>
              <a:buSzTx/>
              <a:buFontTx/>
              <a:buNone/>
              <a:tabLst/>
              <a:defRPr/>
            </a:pPr>
            <a:endParaRPr lang="en-US" sz="1600" dirty="0" smtClean="0">
              <a:effectLst/>
              <a:latin typeface="Avenir Roman"/>
              <a:ea typeface="Avenir Roman"/>
              <a:cs typeface="Avenir Roman"/>
              <a:sym typeface="Avenir Roman"/>
            </a:endParaRPr>
          </a:p>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effectLst/>
                <a:latin typeface="Avenir Roman"/>
                <a:ea typeface="Avenir Roman"/>
                <a:cs typeface="Avenir Roman"/>
                <a:sym typeface="Avenir Roman"/>
              </a:rPr>
              <a:t>We’ll break for lunch – give people an opportunity to network with one another—then begin a conversation with Carolyn Berry and her team at NYU about the common evaluation and how we propose measuring our collective progress toward connecting children to needed services. </a:t>
            </a:r>
          </a:p>
          <a:p>
            <a:pPr marL="0" marR="0" lvl="0" indent="0" defTabSz="457189" eaLnBrk="1" fontAlgn="auto" latinLnBrk="0" hangingPunct="1">
              <a:lnSpc>
                <a:spcPct val="125000"/>
              </a:lnSpc>
              <a:spcBef>
                <a:spcPts val="0"/>
              </a:spcBef>
              <a:spcAft>
                <a:spcPts val="0"/>
              </a:spcAft>
              <a:buClrTx/>
              <a:buSzTx/>
              <a:buFontTx/>
              <a:buNone/>
              <a:tabLst/>
              <a:defRPr/>
            </a:pPr>
            <a:endParaRPr lang="en-US" sz="1600" dirty="0" smtClean="0">
              <a:effectLst/>
              <a:latin typeface="Avenir Roman"/>
              <a:ea typeface="Avenir Roman"/>
              <a:cs typeface="Avenir Roman"/>
              <a:sym typeface="Avenir Roman"/>
            </a:endParaRPr>
          </a:p>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effectLst/>
                <a:latin typeface="Avenir Roman"/>
                <a:ea typeface="Avenir Roman"/>
                <a:cs typeface="Avenir Roman"/>
                <a:sym typeface="Avenir Roman"/>
              </a:rPr>
              <a:t>Finally we’ll end the day with team planning time and we’ll offer some tools to assist with that work. Technical assistance also available then. </a:t>
            </a:r>
          </a:p>
          <a:p>
            <a:endParaRPr lang="en-US" sz="1600" dirty="0"/>
          </a:p>
        </p:txBody>
      </p:sp>
    </p:spTree>
    <p:extLst>
      <p:ext uri="{BB962C8B-B14F-4D97-AF65-F5344CB8AC3E}">
        <p14:creationId xmlns:p14="http://schemas.microsoft.com/office/powerpoint/2010/main" val="109618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effectLst/>
                <a:latin typeface="Avenir Roman"/>
                <a:ea typeface="Avenir Roman"/>
                <a:cs typeface="Avenir Roman"/>
                <a:sym typeface="Avenir Roman"/>
              </a:rPr>
              <a:t>END at 9:25</a:t>
            </a:r>
          </a:p>
          <a:p>
            <a:endParaRPr lang="en-US" sz="1600" dirty="0" smtClean="0">
              <a:effectLst/>
              <a:latin typeface="Avenir Roman"/>
              <a:ea typeface="Avenir Roman"/>
              <a:cs typeface="Avenir Roman"/>
              <a:sym typeface="Avenir Roman"/>
            </a:endParaRPr>
          </a:p>
          <a:p>
            <a:r>
              <a:rPr lang="en-US" sz="1600" dirty="0" smtClean="0">
                <a:effectLst/>
                <a:latin typeface="Avenir Roman"/>
                <a:ea typeface="Avenir Roman"/>
                <a:cs typeface="Avenir Roman"/>
                <a:sym typeface="Avenir Roman"/>
              </a:rPr>
              <a:t>Finally, just a few thoughts on how we run things at UHF. We know it’s hard to take 5, 6 hours out of the work day – we appreciate that you are here, and we hope you take the day as a mini-sabbatical, as a chance to step back from the busyness of things, see things from a new perspective, perhaps engage with some folks you normally wouldn’t be able to. This is particularly important because there’s so much health care and social service organizations have to offer one another, and a lot to learn </a:t>
            </a:r>
          </a:p>
          <a:p>
            <a:r>
              <a:rPr lang="en-US" sz="1600" dirty="0" smtClean="0">
                <a:effectLst/>
                <a:latin typeface="Avenir Roman"/>
                <a:ea typeface="Avenir Roman"/>
                <a:cs typeface="Avenir Roman"/>
                <a:sym typeface="Avenir Roman"/>
              </a:rPr>
              <a:t> </a:t>
            </a:r>
          </a:p>
          <a:p>
            <a:r>
              <a:rPr lang="en-US" sz="1600" dirty="0" smtClean="0">
                <a:effectLst/>
                <a:latin typeface="Avenir Roman"/>
                <a:ea typeface="Avenir Roman"/>
                <a:cs typeface="Avenir Roman"/>
                <a:sym typeface="Avenir Roman"/>
              </a:rPr>
              <a:t>Take breaks freely – there are bathrooms down the hall, plenty of coffee and food throughout the day. Get up to stretch your legs. </a:t>
            </a:r>
          </a:p>
          <a:p>
            <a:r>
              <a:rPr lang="en-US" sz="1600" dirty="0" smtClean="0">
                <a:effectLst/>
                <a:latin typeface="Avenir Roman"/>
                <a:ea typeface="Avenir Roman"/>
                <a:cs typeface="Avenir Roman"/>
                <a:sym typeface="Avenir Roman"/>
              </a:rPr>
              <a:t> </a:t>
            </a:r>
          </a:p>
          <a:p>
            <a:r>
              <a:rPr lang="en-US" sz="1600" dirty="0" smtClean="0">
                <a:effectLst/>
                <a:latin typeface="Avenir Roman"/>
                <a:ea typeface="Avenir Roman"/>
                <a:cs typeface="Avenir Roman"/>
                <a:sym typeface="Avenir Roman"/>
              </a:rPr>
              <a:t>Our President’s favorite: We’re all friends here. You can be candid and honest in this space. Respectfully challenging one another is ok. We might call on you throughout the day to prompt discussion and we know you won’t mind if we do that. </a:t>
            </a:r>
          </a:p>
          <a:p>
            <a:endParaRPr lang="en-US" sz="1600" dirty="0" smtClean="0">
              <a:effectLst/>
              <a:latin typeface="Avenir Roman"/>
              <a:sym typeface="Avenir Roman"/>
            </a:endParaRPr>
          </a:p>
          <a:p>
            <a:r>
              <a:rPr lang="en-US" sz="1600" dirty="0" smtClean="0">
                <a:effectLst/>
                <a:latin typeface="Avenir Roman"/>
                <a:sym typeface="Avenir Roman"/>
              </a:rPr>
              <a:t>For </a:t>
            </a:r>
            <a:r>
              <a:rPr lang="en-US" sz="1600" baseline="0" dirty="0" smtClean="0">
                <a:effectLst/>
                <a:latin typeface="Avenir Roman"/>
                <a:sym typeface="Avenir Roman"/>
              </a:rPr>
              <a:t>anyone who might be tweeting, we encourage you to use the hashtag #PECD. </a:t>
            </a:r>
            <a:endParaRPr lang="en-US" sz="1600" dirty="0" smtClean="0">
              <a:effectLst/>
              <a:latin typeface="Avenir Roman"/>
              <a:sym typeface="Avenir Roman"/>
            </a:endParaRPr>
          </a:p>
          <a:p>
            <a:pPr marL="0" marR="0" lvl="0" indent="0" defTabSz="457189" eaLnBrk="1" fontAlgn="auto" latinLnBrk="0" hangingPunct="1">
              <a:lnSpc>
                <a:spcPct val="125000"/>
              </a:lnSpc>
              <a:spcBef>
                <a:spcPts val="0"/>
              </a:spcBef>
              <a:spcAft>
                <a:spcPts val="0"/>
              </a:spcAft>
              <a:buClrTx/>
              <a:buSzTx/>
              <a:buFontTx/>
              <a:buNone/>
              <a:tabLst/>
              <a:defRPr/>
            </a:pPr>
            <a:endParaRPr lang="en-US" sz="1600" dirty="0" smtClean="0"/>
          </a:p>
          <a:p>
            <a:pPr marL="0" marR="0" lvl="0" indent="0" defTabSz="457189" eaLnBrk="1" fontAlgn="auto" latinLnBrk="0" hangingPunct="1">
              <a:lnSpc>
                <a:spcPct val="125000"/>
              </a:lnSpc>
              <a:spcBef>
                <a:spcPts val="0"/>
              </a:spcBef>
              <a:spcAft>
                <a:spcPts val="0"/>
              </a:spcAft>
              <a:buClrTx/>
              <a:buSzTx/>
              <a:buFontTx/>
              <a:buNone/>
              <a:tabLst/>
              <a:defRPr/>
            </a:pPr>
            <a:r>
              <a:rPr lang="en-US" sz="1600" dirty="0" smtClean="0"/>
              <a:t>And</a:t>
            </a:r>
            <a:r>
              <a:rPr lang="en-US" sz="1600" baseline="0" dirty="0" smtClean="0"/>
              <a:t> finally, b</a:t>
            </a:r>
            <a:r>
              <a:rPr lang="en-US" sz="1600" dirty="0" smtClean="0"/>
              <a:t>efore we get started I</a:t>
            </a:r>
            <a:r>
              <a:rPr lang="en-US" sz="1600" baseline="0" dirty="0" smtClean="0"/>
              <a:t> want to let you know we are recording this session just for internal note keeping. The file won’t be posted or shared but if anyone has concerns let us know and we can stop the recording. </a:t>
            </a:r>
            <a:endParaRPr lang="en-US" sz="1600" dirty="0" smtClean="0"/>
          </a:p>
          <a:p>
            <a:endParaRPr lang="en-US" sz="1600" dirty="0"/>
          </a:p>
        </p:txBody>
      </p:sp>
    </p:spTree>
    <p:extLst>
      <p:ext uri="{BB962C8B-B14F-4D97-AF65-F5344CB8AC3E}">
        <p14:creationId xmlns:p14="http://schemas.microsoft.com/office/powerpoint/2010/main" val="4231328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2_THEME 1 -Blank">
    <p:bg>
      <p:bgPr>
        <a:gradFill flip="none" rotWithShape="1">
          <a:gsLst>
            <a:gs pos="993">
              <a:srgbClr val="78B7E3"/>
            </a:gs>
            <a:gs pos="0">
              <a:srgbClr val="77B7E3"/>
            </a:gs>
            <a:gs pos="26136">
              <a:srgbClr val="88C3EA"/>
            </a:gs>
            <a:gs pos="50707">
              <a:srgbClr val="98CFF0"/>
            </a:gs>
            <a:gs pos="80033">
              <a:srgbClr val="94B3EC"/>
            </a:gs>
            <a:gs pos="100000">
              <a:srgbClr val="8F98E8"/>
            </a:gs>
          </a:gsLst>
          <a:lin ang="5400000" scaled="0"/>
        </a:gradFill>
        <a:effectLst/>
      </p:bgPr>
    </p:bg>
    <p:spTree>
      <p:nvGrpSpPr>
        <p:cNvPr id="1" name=""/>
        <p:cNvGrpSpPr/>
        <p:nvPr/>
      </p:nvGrpSpPr>
      <p:grpSpPr>
        <a:xfrm>
          <a:off x="0" y="0"/>
          <a:ext cx="0" cy="0"/>
          <a:chOff x="0" y="0"/>
          <a:chExt cx="0" cy="0"/>
        </a:xfrm>
      </p:grpSpPr>
      <p:pic>
        <p:nvPicPr>
          <p:cNvPr id="13" name="BlurredCircles.png"/>
          <p:cNvPicPr/>
          <p:nvPr/>
        </p:nvPicPr>
        <p:blipFill>
          <a:blip r:embed="rId2">
            <a:alphaModFix amt="30000"/>
            <a:extLst/>
          </a:blip>
          <a:stretch>
            <a:fillRect/>
          </a:stretch>
        </p:blipFill>
        <p:spPr>
          <a:xfrm>
            <a:off x="0" y="0"/>
            <a:ext cx="24384000" cy="13716000"/>
          </a:xfrm>
          <a:prstGeom prst="rect">
            <a:avLst/>
          </a:prstGeom>
          <a:ln w="12700">
            <a:miter lim="400000"/>
          </a:ln>
        </p:spPr>
      </p:pic>
      <p:sp>
        <p:nvSpPr>
          <p:cNvPr id="14" name="Shape 14"/>
          <p:cNvSpPr/>
          <p:nvPr/>
        </p:nvSpPr>
        <p:spPr>
          <a:xfrm>
            <a:off x="2503" y="-5391"/>
            <a:ext cx="24379000" cy="13726781"/>
          </a:xfrm>
          <a:prstGeom prst="rect">
            <a:avLst/>
          </a:prstGeom>
          <a:solidFill>
            <a:srgbClr val="000000">
              <a:alpha val="15000"/>
            </a:srgbClr>
          </a:solidFill>
          <a:ln w="12700">
            <a:miter lim="400000"/>
          </a:ln>
        </p:spPr>
        <p:txBody>
          <a:bodyPr lIns="0" tIns="0" rIns="0" bIns="0" anchor="ctr"/>
          <a:lstStyle/>
          <a:p>
            <a:pPr lvl="0">
              <a:defRPr sz="3200">
                <a:solidFill>
                  <a:srgbClr val="FFFFFF"/>
                </a:solidFill>
              </a:defRPr>
            </a:pPr>
            <a:endParaRPr sz="3200"/>
          </a:p>
        </p:txBody>
      </p:sp>
    </p:spTree>
    <p:extLst>
      <p:ext uri="{BB962C8B-B14F-4D97-AF65-F5344CB8AC3E}">
        <p14:creationId xmlns:p14="http://schemas.microsoft.com/office/powerpoint/2010/main" val="190837011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4" y="2892208"/>
            <a:ext cx="18410765" cy="2145792"/>
          </a:xfrm>
        </p:spPr>
        <p:txBody>
          <a:bodyPr>
            <a:normAutofit/>
          </a:bodyPr>
          <a:lstStyle>
            <a:lvl1pPr>
              <a:lnSpc>
                <a:spcPct val="90000"/>
              </a:lnSpc>
              <a:defRPr sz="4800" cap="none" baseline="0">
                <a:solidFill>
                  <a:schemeClr val="accent1"/>
                </a:solidFill>
              </a:defRPr>
            </a:lvl1pPr>
          </a:lstStyle>
          <a:p>
            <a:r>
              <a:rPr lang="en-US" dirty="0"/>
              <a:t>Click to edit headline</a:t>
            </a:r>
            <a:br>
              <a:rPr lang="en-US" dirty="0"/>
            </a:br>
            <a:r>
              <a:rPr lang="en-US" dirty="0"/>
              <a:t>for your slide here.</a:t>
            </a:r>
          </a:p>
        </p:txBody>
      </p:sp>
      <p:sp>
        <p:nvSpPr>
          <p:cNvPr id="14" name="Rectangle 25"/>
          <p:cNvSpPr>
            <a:spLocks noChangeAspect="1"/>
          </p:cNvSpPr>
          <p:nvPr userDrawn="1"/>
        </p:nvSpPr>
        <p:spPr>
          <a:xfrm rot="10800000">
            <a:off x="1794848" y="1960598"/>
            <a:ext cx="930011" cy="64008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914400" rtl="0"/>
            <a:endParaRPr lang="en-US" sz="3600" kern="1200" dirty="0">
              <a:solidFill>
                <a:srgbClr val="000000"/>
              </a:solidFill>
            </a:endParaRPr>
          </a:p>
        </p:txBody>
      </p:sp>
      <p:sp>
        <p:nvSpPr>
          <p:cNvPr id="15" name="Rectangle 14"/>
          <p:cNvSpPr/>
          <p:nvPr userDrawn="1"/>
        </p:nvSpPr>
        <p:spPr>
          <a:xfrm>
            <a:off x="0" y="1"/>
            <a:ext cx="24384000" cy="1973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dirty="0">
              <a:solidFill>
                <a:srgbClr val="FFFFFF"/>
              </a:solidFill>
            </a:endParaRPr>
          </a:p>
        </p:txBody>
      </p:sp>
      <p:sp>
        <p:nvSpPr>
          <p:cNvPr id="12" name="Content Placeholder 3"/>
          <p:cNvSpPr>
            <a:spLocks noGrp="1"/>
          </p:cNvSpPr>
          <p:nvPr>
            <p:ph sz="quarter" idx="14"/>
          </p:nvPr>
        </p:nvSpPr>
        <p:spPr>
          <a:xfrm>
            <a:off x="1828800" y="5191126"/>
            <a:ext cx="18410768" cy="7315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5"/>
          </p:nvPr>
        </p:nvSpPr>
        <p:spPr/>
        <p:txBody>
          <a:bodyPr/>
          <a:lstStyle/>
          <a:p>
            <a:endParaRPr lang="en-US" dirty="0">
              <a:solidFill>
                <a:srgbClr val="4D4C47"/>
              </a:solidFill>
            </a:endParaRPr>
          </a:p>
        </p:txBody>
      </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a:t>
            </a:fld>
            <a:endParaRPr lang="en-US" dirty="0">
              <a:solidFill>
                <a:srgbClr val="4D4C47"/>
              </a:solidFill>
            </a:endParaRPr>
          </a:p>
        </p:txBody>
      </p:sp>
      <p:pic>
        <p:nvPicPr>
          <p:cNvPr id="10" name="Picture 9"/>
          <p:cNvPicPr>
            <a:picLocks noChangeAspect="1"/>
          </p:cNvPicPr>
          <p:nvPr userDrawn="1"/>
        </p:nvPicPr>
        <p:blipFill>
          <a:blip r:embed="rId2"/>
          <a:stretch>
            <a:fillRect/>
          </a:stretch>
        </p:blipFill>
        <p:spPr>
          <a:xfrm>
            <a:off x="21074236" y="12736647"/>
            <a:ext cx="2115965" cy="640078"/>
          </a:xfrm>
          <a:prstGeom prst="rect">
            <a:avLst/>
          </a:prstGeom>
        </p:spPr>
      </p:pic>
    </p:spTree>
    <p:extLst>
      <p:ext uri="{BB962C8B-B14F-4D97-AF65-F5344CB8AC3E}">
        <p14:creationId xmlns:p14="http://schemas.microsoft.com/office/powerpoint/2010/main" val="357271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12" name="Rectangle 11"/>
          <p:cNvSpPr/>
          <p:nvPr userDrawn="1"/>
        </p:nvSpPr>
        <p:spPr>
          <a:xfrm>
            <a:off x="0" y="1"/>
            <a:ext cx="24384000" cy="73006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dirty="0">
              <a:solidFill>
                <a:srgbClr val="FFFFFF"/>
              </a:solidFill>
            </a:endParaRPr>
          </a:p>
        </p:txBody>
      </p:sp>
      <p:sp>
        <p:nvSpPr>
          <p:cNvPr id="13" name="Rectangle 25"/>
          <p:cNvSpPr>
            <a:spLocks noChangeAspect="1"/>
          </p:cNvSpPr>
          <p:nvPr userDrawn="1"/>
        </p:nvSpPr>
        <p:spPr>
          <a:xfrm rot="10800000">
            <a:off x="1794848" y="7287246"/>
            <a:ext cx="930011" cy="64008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914400" rtl="0"/>
            <a:endParaRPr lang="en-US" sz="3600" kern="1200" dirty="0">
              <a:solidFill>
                <a:srgbClr val="000000"/>
              </a:solidFill>
            </a:endParaRPr>
          </a:p>
        </p:txBody>
      </p:sp>
      <p:sp>
        <p:nvSpPr>
          <p:cNvPr id="2" name="Title 1"/>
          <p:cNvSpPr>
            <a:spLocks noGrp="1"/>
          </p:cNvSpPr>
          <p:nvPr>
            <p:ph type="title" hasCustomPrompt="1"/>
          </p:nvPr>
        </p:nvSpPr>
        <p:spPr>
          <a:xfrm>
            <a:off x="1828807" y="1219201"/>
            <a:ext cx="18410765" cy="5125658"/>
          </a:xfrm>
        </p:spPr>
        <p:txBody>
          <a:bodyPr>
            <a:normAutofit/>
          </a:bodyPr>
          <a:lstStyle>
            <a:lvl1pPr>
              <a:lnSpc>
                <a:spcPct val="90000"/>
              </a:lnSpc>
              <a:defRPr sz="4800" cap="none" baseline="0">
                <a:solidFill>
                  <a:schemeClr val="bg1"/>
                </a:solidFill>
              </a:defRPr>
            </a:lvl1pPr>
          </a:lstStyle>
          <a:p>
            <a:r>
              <a:rPr lang="en-US" dirty="0"/>
              <a:t>Click here to edit your long headline, quote, or introduction sentence in this space. </a:t>
            </a:r>
          </a:p>
        </p:txBody>
      </p:sp>
      <p:sp>
        <p:nvSpPr>
          <p:cNvPr id="14" name="Content Placeholder 3"/>
          <p:cNvSpPr>
            <a:spLocks noGrp="1"/>
          </p:cNvSpPr>
          <p:nvPr>
            <p:ph sz="quarter" idx="14"/>
          </p:nvPr>
        </p:nvSpPr>
        <p:spPr>
          <a:xfrm>
            <a:off x="1828801" y="8166100"/>
            <a:ext cx="18410771" cy="431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5"/>
          </p:nvPr>
        </p:nvSpPr>
        <p:spPr/>
        <p:txBody>
          <a:bodyPr/>
          <a:lstStyle/>
          <a:p>
            <a:endParaRPr lang="en-US" dirty="0">
              <a:solidFill>
                <a:srgbClr val="4D4C47"/>
              </a:solidFill>
            </a:endParaRPr>
          </a:p>
        </p:txBody>
      </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a:t>
            </a:fld>
            <a:endParaRPr lang="en-US" dirty="0">
              <a:solidFill>
                <a:srgbClr val="4D4C47"/>
              </a:solidFill>
            </a:endParaRPr>
          </a:p>
        </p:txBody>
      </p:sp>
      <p:pic>
        <p:nvPicPr>
          <p:cNvPr id="10" name="Picture 9"/>
          <p:cNvPicPr>
            <a:picLocks noChangeAspect="1"/>
          </p:cNvPicPr>
          <p:nvPr userDrawn="1"/>
        </p:nvPicPr>
        <p:blipFill>
          <a:blip r:embed="rId2"/>
          <a:stretch>
            <a:fillRect/>
          </a:stretch>
        </p:blipFill>
        <p:spPr>
          <a:xfrm>
            <a:off x="21074236" y="12736647"/>
            <a:ext cx="2115965" cy="640078"/>
          </a:xfrm>
          <a:prstGeom prst="rect">
            <a:avLst/>
          </a:prstGeom>
        </p:spPr>
      </p:pic>
    </p:spTree>
    <p:extLst>
      <p:ext uri="{BB962C8B-B14F-4D97-AF65-F5344CB8AC3E}">
        <p14:creationId xmlns:p14="http://schemas.microsoft.com/office/powerpoint/2010/main" val="1558862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8" name="Rectangle 7"/>
          <p:cNvSpPr/>
          <p:nvPr userDrawn="1"/>
        </p:nvSpPr>
        <p:spPr>
          <a:xfrm>
            <a:off x="0" y="0"/>
            <a:ext cx="24384000" cy="48768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defTabSz="914400" rtl="0"/>
            <a:endParaRPr lang="en-US" sz="3600" kern="1200">
              <a:solidFill>
                <a:srgbClr val="FFFFFF"/>
              </a:solidFill>
            </a:endParaRPr>
          </a:p>
        </p:txBody>
      </p:sp>
      <p:sp>
        <p:nvSpPr>
          <p:cNvPr id="7" name="Title 1"/>
          <p:cNvSpPr>
            <a:spLocks noGrp="1"/>
          </p:cNvSpPr>
          <p:nvPr>
            <p:ph type="title" hasCustomPrompt="1"/>
          </p:nvPr>
        </p:nvSpPr>
        <p:spPr>
          <a:xfrm>
            <a:off x="1828800" y="1005814"/>
            <a:ext cx="21336000" cy="2087280"/>
          </a:xfrm>
        </p:spPr>
        <p:txBody>
          <a:bodyPr>
            <a:normAutofit/>
          </a:bodyPr>
          <a:lstStyle>
            <a:lvl1pPr>
              <a:lnSpc>
                <a:spcPct val="90000"/>
              </a:lnSpc>
              <a:defRPr sz="4800" cap="none" baseline="0">
                <a:solidFill>
                  <a:schemeClr val="accent1"/>
                </a:solidFill>
              </a:defRPr>
            </a:lvl1pPr>
          </a:lstStyle>
          <a:p>
            <a:r>
              <a:rPr lang="en-US" dirty="0"/>
              <a:t>Click to edit headline for your slide here.</a:t>
            </a:r>
          </a:p>
        </p:txBody>
      </p:sp>
      <p:sp>
        <p:nvSpPr>
          <p:cNvPr id="9" name="Text Placeholder 2"/>
          <p:cNvSpPr>
            <a:spLocks noGrp="1"/>
          </p:cNvSpPr>
          <p:nvPr>
            <p:ph type="body" idx="13" hasCustomPrompt="1"/>
          </p:nvPr>
        </p:nvSpPr>
        <p:spPr>
          <a:xfrm>
            <a:off x="1828799" y="3412748"/>
            <a:ext cx="10164237" cy="1040904"/>
          </a:xfrm>
        </p:spPr>
        <p:txBody>
          <a:bodyPr anchor="b">
            <a:normAutofit/>
          </a:bodyPr>
          <a:lstStyle>
            <a:lvl1pPr marL="0" indent="0">
              <a:lnSpc>
                <a:spcPct val="90000"/>
              </a:lnSpc>
              <a:spcBef>
                <a:spcPts val="0"/>
              </a:spcBef>
              <a:buNone/>
              <a:defRPr sz="3600" b="1" i="0">
                <a:solidFill>
                  <a:schemeClr val="tx2"/>
                </a:solidFill>
                <a:latin typeface="Aria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dirty="0"/>
              <a:t>Click to edit Master text styles.</a:t>
            </a:r>
          </a:p>
        </p:txBody>
      </p:sp>
      <p:sp>
        <p:nvSpPr>
          <p:cNvPr id="10" name="Text Placeholder 4"/>
          <p:cNvSpPr>
            <a:spLocks noGrp="1"/>
          </p:cNvSpPr>
          <p:nvPr>
            <p:ph type="body" sz="quarter" idx="3" hasCustomPrompt="1"/>
          </p:nvPr>
        </p:nvSpPr>
        <p:spPr>
          <a:xfrm>
            <a:off x="12996574" y="3412748"/>
            <a:ext cx="10168229" cy="1040904"/>
          </a:xfrm>
        </p:spPr>
        <p:txBody>
          <a:bodyPr anchor="b">
            <a:normAutofit/>
          </a:bodyPr>
          <a:lstStyle>
            <a:lvl1pPr marL="0" indent="0">
              <a:lnSpc>
                <a:spcPct val="90000"/>
              </a:lnSpc>
              <a:spcBef>
                <a:spcPts val="0"/>
              </a:spcBef>
              <a:buNone/>
              <a:defRPr sz="3600" b="1">
                <a:solidFill>
                  <a:schemeClr val="tx2"/>
                </a:solidFill>
                <a:latin typeface="Aria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edit Master text styles.</a:t>
            </a:r>
          </a:p>
        </p:txBody>
      </p:sp>
      <p:sp>
        <p:nvSpPr>
          <p:cNvPr id="17" name="Content Placeholder 2"/>
          <p:cNvSpPr>
            <a:spLocks noGrp="1"/>
          </p:cNvSpPr>
          <p:nvPr>
            <p:ph sz="quarter" idx="16"/>
          </p:nvPr>
        </p:nvSpPr>
        <p:spPr>
          <a:xfrm>
            <a:off x="1828800" y="4679950"/>
            <a:ext cx="10164235" cy="7747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Content Placeholder 4"/>
          <p:cNvSpPr>
            <a:spLocks noGrp="1"/>
          </p:cNvSpPr>
          <p:nvPr>
            <p:ph sz="quarter" idx="17"/>
          </p:nvPr>
        </p:nvSpPr>
        <p:spPr>
          <a:xfrm>
            <a:off x="12996335" y="4679950"/>
            <a:ext cx="10168467" cy="7747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Footer Placeholder 1"/>
          <p:cNvSpPr>
            <a:spLocks noGrp="1"/>
          </p:cNvSpPr>
          <p:nvPr>
            <p:ph type="ftr" sz="quarter" idx="18"/>
          </p:nvPr>
        </p:nvSpPr>
        <p:spPr/>
        <p:txBody>
          <a:bodyPr/>
          <a:lstStyle/>
          <a:p>
            <a:endParaRPr lang="en-US" dirty="0">
              <a:solidFill>
                <a:srgbClr val="4D4C47"/>
              </a:solidFill>
            </a:endParaRPr>
          </a:p>
        </p:txBody>
      </p:sp>
      <p:sp>
        <p:nvSpPr>
          <p:cNvPr id="3" name="Slide Number Placeholder 2"/>
          <p:cNvSpPr>
            <a:spLocks noGrp="1"/>
          </p:cNvSpPr>
          <p:nvPr>
            <p:ph type="sldNum" sz="quarter" idx="19"/>
          </p:nvPr>
        </p:nvSpPr>
        <p:spPr/>
        <p:txBody>
          <a:bodyPr/>
          <a:lstStyle/>
          <a:p>
            <a:fld id="{7586D33A-BC3B-384C-99A4-A76BAC813302}" type="slidenum">
              <a:rPr lang="en-US" smtClean="0">
                <a:solidFill>
                  <a:srgbClr val="4D4C47"/>
                </a:solidFill>
              </a:rPr>
              <a:pPr/>
              <a:t>‹#›</a:t>
            </a:fld>
            <a:endParaRPr lang="en-US" dirty="0">
              <a:solidFill>
                <a:srgbClr val="4D4C47"/>
              </a:solidFill>
            </a:endParaRPr>
          </a:p>
        </p:txBody>
      </p:sp>
      <p:pic>
        <p:nvPicPr>
          <p:cNvPr id="11" name="Picture 10"/>
          <p:cNvPicPr>
            <a:picLocks noChangeAspect="1"/>
          </p:cNvPicPr>
          <p:nvPr userDrawn="1"/>
        </p:nvPicPr>
        <p:blipFill>
          <a:blip r:embed="rId2"/>
          <a:stretch>
            <a:fillRect/>
          </a:stretch>
        </p:blipFill>
        <p:spPr>
          <a:xfrm>
            <a:off x="21074236" y="12736647"/>
            <a:ext cx="2115965" cy="640078"/>
          </a:xfrm>
          <a:prstGeom prst="rect">
            <a:avLst/>
          </a:prstGeom>
        </p:spPr>
      </p:pic>
    </p:spTree>
    <p:extLst>
      <p:ext uri="{BB962C8B-B14F-4D97-AF65-F5344CB8AC3E}">
        <p14:creationId xmlns:p14="http://schemas.microsoft.com/office/powerpoint/2010/main" val="4167287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2845814"/>
            <a:ext cx="21336000" cy="2087280"/>
          </a:xfrm>
        </p:spPr>
        <p:txBody>
          <a:bodyPr>
            <a:normAutofit/>
          </a:bodyPr>
          <a:lstStyle>
            <a:lvl1pPr>
              <a:lnSpc>
                <a:spcPct val="90000"/>
              </a:lnSpc>
              <a:defRPr sz="4800" cap="none" baseline="0">
                <a:solidFill>
                  <a:schemeClr val="accent1"/>
                </a:solidFill>
              </a:defRPr>
            </a:lvl1pPr>
          </a:lstStyle>
          <a:p>
            <a:r>
              <a:rPr lang="en-US" dirty="0"/>
              <a:t>Click to edit headline for your slide here.</a:t>
            </a:r>
          </a:p>
        </p:txBody>
      </p:sp>
      <p:sp>
        <p:nvSpPr>
          <p:cNvPr id="11" name="Text Placeholder 2"/>
          <p:cNvSpPr>
            <a:spLocks noGrp="1"/>
          </p:cNvSpPr>
          <p:nvPr>
            <p:ph type="body" idx="13" hasCustomPrompt="1"/>
          </p:nvPr>
        </p:nvSpPr>
        <p:spPr>
          <a:xfrm>
            <a:off x="1828799" y="5252748"/>
            <a:ext cx="10164237" cy="1040904"/>
          </a:xfrm>
        </p:spPr>
        <p:txBody>
          <a:bodyPr anchor="b">
            <a:normAutofit/>
          </a:bodyPr>
          <a:lstStyle>
            <a:lvl1pPr marL="0" indent="0">
              <a:lnSpc>
                <a:spcPct val="90000"/>
              </a:lnSpc>
              <a:spcBef>
                <a:spcPts val="0"/>
              </a:spcBef>
              <a:buNone/>
              <a:defRPr sz="3600" b="1" i="0">
                <a:solidFill>
                  <a:schemeClr val="tx2"/>
                </a:solidFill>
                <a:latin typeface="Aria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dirty="0"/>
              <a:t>Click to edit Master text styles.</a:t>
            </a:r>
          </a:p>
        </p:txBody>
      </p:sp>
      <p:sp>
        <p:nvSpPr>
          <p:cNvPr id="12" name="Text Placeholder 4"/>
          <p:cNvSpPr>
            <a:spLocks noGrp="1"/>
          </p:cNvSpPr>
          <p:nvPr>
            <p:ph type="body" sz="quarter" idx="3" hasCustomPrompt="1"/>
          </p:nvPr>
        </p:nvSpPr>
        <p:spPr>
          <a:xfrm>
            <a:off x="12996574" y="5252748"/>
            <a:ext cx="10168229" cy="1040904"/>
          </a:xfrm>
        </p:spPr>
        <p:txBody>
          <a:bodyPr anchor="b">
            <a:normAutofit/>
          </a:bodyPr>
          <a:lstStyle>
            <a:lvl1pPr marL="0" indent="0">
              <a:lnSpc>
                <a:spcPct val="90000"/>
              </a:lnSpc>
              <a:spcBef>
                <a:spcPts val="0"/>
              </a:spcBef>
              <a:buNone/>
              <a:defRPr sz="3600" b="1">
                <a:solidFill>
                  <a:schemeClr val="tx2"/>
                </a:solidFill>
                <a:latin typeface="Aria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edit Master text styles.</a:t>
            </a:r>
          </a:p>
        </p:txBody>
      </p:sp>
      <p:sp>
        <p:nvSpPr>
          <p:cNvPr id="16" name="Rectangle 25"/>
          <p:cNvSpPr>
            <a:spLocks noChangeAspect="1"/>
          </p:cNvSpPr>
          <p:nvPr userDrawn="1"/>
        </p:nvSpPr>
        <p:spPr>
          <a:xfrm rot="10800000">
            <a:off x="1794848" y="1960598"/>
            <a:ext cx="930011" cy="64008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914400" rtl="0"/>
            <a:endParaRPr lang="en-US" sz="3600" kern="1200" dirty="0">
              <a:solidFill>
                <a:srgbClr val="000000"/>
              </a:solidFill>
            </a:endParaRPr>
          </a:p>
        </p:txBody>
      </p:sp>
      <p:sp>
        <p:nvSpPr>
          <p:cNvPr id="17" name="Rectangle 16"/>
          <p:cNvSpPr/>
          <p:nvPr userDrawn="1"/>
        </p:nvSpPr>
        <p:spPr>
          <a:xfrm>
            <a:off x="0" y="1"/>
            <a:ext cx="24384000" cy="1973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dirty="0">
              <a:solidFill>
                <a:srgbClr val="FFFFFF"/>
              </a:solidFill>
            </a:endParaRPr>
          </a:p>
        </p:txBody>
      </p:sp>
      <p:sp>
        <p:nvSpPr>
          <p:cNvPr id="19" name="Content Placeholder 3"/>
          <p:cNvSpPr>
            <a:spLocks noGrp="1"/>
          </p:cNvSpPr>
          <p:nvPr>
            <p:ph sz="quarter" idx="16"/>
          </p:nvPr>
        </p:nvSpPr>
        <p:spPr>
          <a:xfrm>
            <a:off x="1794934" y="6521450"/>
            <a:ext cx="10198101" cy="5905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Content Placeholder 5"/>
          <p:cNvSpPr>
            <a:spLocks noGrp="1"/>
          </p:cNvSpPr>
          <p:nvPr>
            <p:ph sz="quarter" idx="17"/>
          </p:nvPr>
        </p:nvSpPr>
        <p:spPr>
          <a:xfrm>
            <a:off x="12996335" y="6521450"/>
            <a:ext cx="10168467" cy="5905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8"/>
          </p:nvPr>
        </p:nvSpPr>
        <p:spPr/>
        <p:txBody>
          <a:bodyPr/>
          <a:lstStyle/>
          <a:p>
            <a:endParaRPr lang="en-US" dirty="0">
              <a:solidFill>
                <a:srgbClr val="4D4C47"/>
              </a:solidFill>
            </a:endParaRPr>
          </a:p>
        </p:txBody>
      </p:sp>
      <p:sp>
        <p:nvSpPr>
          <p:cNvPr id="4" name="Slide Number Placeholder 3"/>
          <p:cNvSpPr>
            <a:spLocks noGrp="1"/>
          </p:cNvSpPr>
          <p:nvPr>
            <p:ph type="sldNum" sz="quarter" idx="19"/>
          </p:nvPr>
        </p:nvSpPr>
        <p:spPr/>
        <p:txBody>
          <a:bodyPr/>
          <a:lstStyle/>
          <a:p>
            <a:fld id="{7586D33A-BC3B-384C-99A4-A76BAC813302}" type="slidenum">
              <a:rPr lang="en-US" smtClean="0">
                <a:solidFill>
                  <a:srgbClr val="4D4C47"/>
                </a:solidFill>
              </a:rPr>
              <a:pPr/>
              <a:t>‹#›</a:t>
            </a:fld>
            <a:endParaRPr lang="en-US" dirty="0">
              <a:solidFill>
                <a:srgbClr val="4D4C47"/>
              </a:solidFill>
            </a:endParaRPr>
          </a:p>
        </p:txBody>
      </p:sp>
      <p:pic>
        <p:nvPicPr>
          <p:cNvPr id="14" name="Picture 13"/>
          <p:cNvPicPr>
            <a:picLocks noChangeAspect="1"/>
          </p:cNvPicPr>
          <p:nvPr userDrawn="1"/>
        </p:nvPicPr>
        <p:blipFill>
          <a:blip r:embed="rId2"/>
          <a:stretch>
            <a:fillRect/>
          </a:stretch>
        </p:blipFill>
        <p:spPr>
          <a:xfrm>
            <a:off x="21074236" y="12736647"/>
            <a:ext cx="2115965" cy="640078"/>
          </a:xfrm>
          <a:prstGeom prst="rect">
            <a:avLst/>
          </a:prstGeom>
        </p:spPr>
      </p:pic>
    </p:spTree>
    <p:extLst>
      <p:ext uri="{BB962C8B-B14F-4D97-AF65-F5344CB8AC3E}">
        <p14:creationId xmlns:p14="http://schemas.microsoft.com/office/powerpoint/2010/main" val="174512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Picture and Caption">
    <p:spTree>
      <p:nvGrpSpPr>
        <p:cNvPr id="1" name=""/>
        <p:cNvGrpSpPr/>
        <p:nvPr/>
      </p:nvGrpSpPr>
      <p:grpSpPr>
        <a:xfrm>
          <a:off x="0" y="0"/>
          <a:ext cx="0" cy="0"/>
          <a:chOff x="0" y="0"/>
          <a:chExt cx="0" cy="0"/>
        </a:xfrm>
      </p:grpSpPr>
      <p:sp>
        <p:nvSpPr>
          <p:cNvPr id="15" name="Picture Placeholder 4"/>
          <p:cNvSpPr>
            <a:spLocks noGrp="1"/>
          </p:cNvSpPr>
          <p:nvPr>
            <p:ph type="pic" sz="quarter" idx="17"/>
          </p:nvPr>
        </p:nvSpPr>
        <p:spPr>
          <a:xfrm>
            <a:off x="14020800" y="0"/>
            <a:ext cx="10363200" cy="6904356"/>
          </a:xfrm>
          <a:custGeom>
            <a:avLst/>
            <a:gdLst/>
            <a:ahLst/>
            <a:cxnLst/>
            <a:rect l="l" t="t" r="r" b="b"/>
            <a:pathLst>
              <a:path w="3886200" h="3452178">
                <a:moveTo>
                  <a:pt x="0" y="0"/>
                </a:moveTo>
                <a:lnTo>
                  <a:pt x="3886200" y="0"/>
                </a:lnTo>
                <a:lnTo>
                  <a:pt x="3886200" y="3132138"/>
                </a:lnTo>
                <a:lnTo>
                  <a:pt x="769440" y="3132138"/>
                </a:lnTo>
                <a:lnTo>
                  <a:pt x="630675" y="3418823"/>
                </a:lnTo>
                <a:cubicBezTo>
                  <a:pt x="608170" y="3464523"/>
                  <a:pt x="579488" y="3462053"/>
                  <a:pt x="559454" y="3418823"/>
                </a:cubicBezTo>
                <a:lnTo>
                  <a:pt x="420688" y="3132138"/>
                </a:lnTo>
                <a:lnTo>
                  <a:pt x="0" y="3132138"/>
                </a:lnTo>
                <a:close/>
              </a:path>
            </a:pathLst>
          </a:custGeom>
        </p:spPr>
        <p:txBody>
          <a:bodyPr anchor="ctr" anchorCtr="0"/>
          <a:lstStyle>
            <a:lvl1pPr algn="ctr">
              <a:defRPr/>
            </a:lvl1pPr>
          </a:lstStyle>
          <a:p>
            <a:r>
              <a:rPr lang="en-US" smtClean="0"/>
              <a:t>Click icon to add picture</a:t>
            </a:r>
            <a:endParaRPr lang="en-US"/>
          </a:p>
        </p:txBody>
      </p:sp>
      <p:sp>
        <p:nvSpPr>
          <p:cNvPr id="8" name="Rectangle 7"/>
          <p:cNvSpPr/>
          <p:nvPr userDrawn="1"/>
        </p:nvSpPr>
        <p:spPr>
          <a:xfrm>
            <a:off x="0" y="0"/>
            <a:ext cx="14020800" cy="13716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a:solidFill>
                <a:srgbClr val="FFFFFF"/>
              </a:solidFill>
            </a:endParaRPr>
          </a:p>
        </p:txBody>
      </p:sp>
      <p:sp>
        <p:nvSpPr>
          <p:cNvPr id="2" name="Title 1"/>
          <p:cNvSpPr>
            <a:spLocks noGrp="1"/>
          </p:cNvSpPr>
          <p:nvPr>
            <p:ph type="title" hasCustomPrompt="1"/>
          </p:nvPr>
        </p:nvSpPr>
        <p:spPr>
          <a:xfrm>
            <a:off x="15142636" y="7202418"/>
            <a:ext cx="8022168" cy="1666360"/>
          </a:xfrm>
        </p:spPr>
        <p:txBody>
          <a:bodyPr anchor="b">
            <a:normAutofit/>
          </a:bodyPr>
          <a:lstStyle>
            <a:lvl1pPr algn="l">
              <a:lnSpc>
                <a:spcPct val="90000"/>
              </a:lnSpc>
              <a:defRPr sz="3200" b="1" cap="none">
                <a:solidFill>
                  <a:schemeClr val="accent1"/>
                </a:solidFill>
              </a:defRPr>
            </a:lvl1pPr>
          </a:lstStyle>
          <a:p>
            <a:r>
              <a:rPr lang="en-US" dirty="0"/>
              <a:t>Click to edit subhead or caption for image above.</a:t>
            </a:r>
          </a:p>
        </p:txBody>
      </p:sp>
      <p:sp>
        <p:nvSpPr>
          <p:cNvPr id="4" name="Text Placeholder 3"/>
          <p:cNvSpPr>
            <a:spLocks noGrp="1"/>
          </p:cNvSpPr>
          <p:nvPr>
            <p:ph type="body" sz="half" idx="2" hasCustomPrompt="1"/>
          </p:nvPr>
        </p:nvSpPr>
        <p:spPr>
          <a:xfrm>
            <a:off x="15142636" y="9056607"/>
            <a:ext cx="8022168" cy="3516438"/>
          </a:xfrm>
        </p:spPr>
        <p:txBody>
          <a:bodyPr>
            <a:normAutofit/>
          </a:bodyPr>
          <a:lstStyle>
            <a:lvl1pPr marL="0" indent="0">
              <a:buNone/>
              <a:defRPr sz="20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dirty="0"/>
              <a:t>Click to edit your paragraph here. </a:t>
            </a:r>
          </a:p>
        </p:txBody>
      </p:sp>
      <p:sp>
        <p:nvSpPr>
          <p:cNvPr id="11" name="Text Placeholder 10"/>
          <p:cNvSpPr>
            <a:spLocks noGrp="1"/>
          </p:cNvSpPr>
          <p:nvPr>
            <p:ph type="body" sz="quarter" idx="13" hasCustomPrompt="1"/>
          </p:nvPr>
        </p:nvSpPr>
        <p:spPr>
          <a:xfrm>
            <a:off x="1828803" y="1693411"/>
            <a:ext cx="10358965" cy="3445430"/>
          </a:xfrm>
        </p:spPr>
        <p:txBody>
          <a:bodyPr anchor="b" anchorCtr="0">
            <a:normAutofit/>
          </a:bodyPr>
          <a:lstStyle>
            <a:lvl1pPr>
              <a:lnSpc>
                <a:spcPct val="90000"/>
              </a:lnSpc>
              <a:spcBef>
                <a:spcPts val="0"/>
              </a:spcBef>
              <a:defRPr sz="4000" b="1" i="0">
                <a:solidFill>
                  <a:schemeClr val="bg1"/>
                </a:solidFill>
                <a:latin typeface="Arial"/>
              </a:defRPr>
            </a:lvl1pPr>
          </a:lstStyle>
          <a:p>
            <a:pPr lvl="0"/>
            <a:r>
              <a:rPr lang="en-US" dirty="0"/>
              <a:t>Click to edit headline here.</a:t>
            </a:r>
          </a:p>
        </p:txBody>
      </p:sp>
      <p:sp>
        <p:nvSpPr>
          <p:cNvPr id="9" name="Text Placeholder 8"/>
          <p:cNvSpPr>
            <a:spLocks noGrp="1"/>
          </p:cNvSpPr>
          <p:nvPr>
            <p:ph type="body" sz="quarter" idx="15" hasCustomPrompt="1"/>
          </p:nvPr>
        </p:nvSpPr>
        <p:spPr>
          <a:xfrm>
            <a:off x="1828804" y="5414437"/>
            <a:ext cx="10358968" cy="7059086"/>
          </a:xfrm>
        </p:spPr>
        <p:txBody>
          <a:bodyPr>
            <a:normAutofit/>
          </a:bodyPr>
          <a:lstStyle>
            <a:lvl1pPr>
              <a:defRPr sz="2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your paragraph here.</a:t>
            </a:r>
          </a:p>
        </p:txBody>
      </p:sp>
      <p:sp>
        <p:nvSpPr>
          <p:cNvPr id="3" name="Footer Placeholder 2"/>
          <p:cNvSpPr>
            <a:spLocks noGrp="1"/>
          </p:cNvSpPr>
          <p:nvPr>
            <p:ph type="ftr" sz="quarter" idx="18"/>
          </p:nvPr>
        </p:nvSpPr>
        <p:spPr>
          <a:xfrm>
            <a:off x="2706624" y="12728449"/>
            <a:ext cx="11314176" cy="730250"/>
          </a:xfrm>
        </p:spPr>
        <p:txBody>
          <a:bodyPr/>
          <a:lstStyle>
            <a:lvl1pPr>
              <a:defRPr>
                <a:solidFill>
                  <a:schemeClr val="bg1"/>
                </a:solidFill>
              </a:defRPr>
            </a:lvl1pPr>
          </a:lstStyle>
          <a:p>
            <a:endParaRPr lang="en-US" dirty="0">
              <a:solidFill>
                <a:srgbClr val="FFFFFF"/>
              </a:solidFill>
            </a:endParaRPr>
          </a:p>
        </p:txBody>
      </p:sp>
      <p:sp>
        <p:nvSpPr>
          <p:cNvPr id="5" name="Slide Number Placeholder 4"/>
          <p:cNvSpPr>
            <a:spLocks noGrp="1"/>
          </p:cNvSpPr>
          <p:nvPr>
            <p:ph type="sldNum" sz="quarter" idx="19"/>
          </p:nvPr>
        </p:nvSpPr>
        <p:spPr/>
        <p:txBody>
          <a:bodyPr/>
          <a:lstStyle>
            <a:lvl1pPr>
              <a:defRPr>
                <a:solidFill>
                  <a:schemeClr val="bg1"/>
                </a:solidFill>
              </a:defRPr>
            </a:lvl1pPr>
          </a:lstStyle>
          <a:p>
            <a:fld id="{7586D33A-BC3B-384C-99A4-A76BAC813302}" type="slidenum">
              <a:rPr lang="en-US" smtClean="0">
                <a:solidFill>
                  <a:srgbClr val="FFFFFF"/>
                </a:solidFill>
              </a:rPr>
              <a:pPr/>
              <a:t>‹#›</a:t>
            </a:fld>
            <a:endParaRPr lang="en-US" dirty="0">
              <a:solidFill>
                <a:srgbClr val="FFFFFF"/>
              </a:solidFill>
            </a:endParaRPr>
          </a:p>
        </p:txBody>
      </p:sp>
      <p:pic>
        <p:nvPicPr>
          <p:cNvPr id="12" name="Picture 11"/>
          <p:cNvPicPr>
            <a:picLocks noChangeAspect="1"/>
          </p:cNvPicPr>
          <p:nvPr userDrawn="1"/>
        </p:nvPicPr>
        <p:blipFill>
          <a:blip r:embed="rId2"/>
          <a:stretch>
            <a:fillRect/>
          </a:stretch>
        </p:blipFill>
        <p:spPr>
          <a:xfrm>
            <a:off x="21074236" y="12736647"/>
            <a:ext cx="2115965" cy="640078"/>
          </a:xfrm>
          <a:prstGeom prst="rect">
            <a:avLst/>
          </a:prstGeom>
        </p:spPr>
      </p:pic>
    </p:spTree>
    <p:extLst>
      <p:ext uri="{BB962C8B-B14F-4D97-AF65-F5344CB8AC3E}">
        <p14:creationId xmlns:p14="http://schemas.microsoft.com/office/powerpoint/2010/main" val="382111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14020800" y="0"/>
            <a:ext cx="10363200" cy="13716000"/>
          </a:xfrm>
        </p:spPr>
        <p:txBody>
          <a:bodyPr anchor="ctr" anchorCtr="0"/>
          <a:lstStyle>
            <a:lvl1pPr algn="ctr">
              <a:defRPr/>
            </a:lvl1pPr>
          </a:lstStyle>
          <a:p>
            <a:r>
              <a:rPr lang="en-US" smtClean="0"/>
              <a:t>Click icon to add picture</a:t>
            </a:r>
            <a:endParaRPr lang="en-US"/>
          </a:p>
        </p:txBody>
      </p:sp>
      <p:sp>
        <p:nvSpPr>
          <p:cNvPr id="8" name="Rectangle 7"/>
          <p:cNvSpPr/>
          <p:nvPr userDrawn="1"/>
        </p:nvSpPr>
        <p:spPr>
          <a:xfrm>
            <a:off x="0" y="0"/>
            <a:ext cx="14020800" cy="13716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a:solidFill>
                <a:srgbClr val="FFFFFF"/>
              </a:solidFill>
            </a:endParaRPr>
          </a:p>
        </p:txBody>
      </p:sp>
      <p:sp>
        <p:nvSpPr>
          <p:cNvPr id="11" name="Text Placeholder 10"/>
          <p:cNvSpPr>
            <a:spLocks noGrp="1"/>
          </p:cNvSpPr>
          <p:nvPr>
            <p:ph type="body" sz="quarter" idx="13" hasCustomPrompt="1"/>
          </p:nvPr>
        </p:nvSpPr>
        <p:spPr>
          <a:xfrm>
            <a:off x="1828803" y="1693411"/>
            <a:ext cx="10358965" cy="3445430"/>
          </a:xfrm>
        </p:spPr>
        <p:txBody>
          <a:bodyPr anchor="b" anchorCtr="0">
            <a:normAutofit/>
          </a:bodyPr>
          <a:lstStyle>
            <a:lvl1pPr>
              <a:lnSpc>
                <a:spcPct val="90000"/>
              </a:lnSpc>
              <a:spcBef>
                <a:spcPts val="0"/>
              </a:spcBef>
              <a:defRPr sz="4000" b="1" i="0">
                <a:solidFill>
                  <a:schemeClr val="bg1"/>
                </a:solidFill>
                <a:latin typeface="Arial"/>
              </a:defRPr>
            </a:lvl1pPr>
          </a:lstStyle>
          <a:p>
            <a:pPr lvl="0"/>
            <a:r>
              <a:rPr lang="en-US" dirty="0"/>
              <a:t>Click to edit headline here.</a:t>
            </a:r>
          </a:p>
        </p:txBody>
      </p:sp>
      <p:sp>
        <p:nvSpPr>
          <p:cNvPr id="9" name="Text Placeholder 8"/>
          <p:cNvSpPr>
            <a:spLocks noGrp="1"/>
          </p:cNvSpPr>
          <p:nvPr>
            <p:ph type="body" sz="quarter" idx="15" hasCustomPrompt="1"/>
          </p:nvPr>
        </p:nvSpPr>
        <p:spPr>
          <a:xfrm>
            <a:off x="1828804" y="5414437"/>
            <a:ext cx="10358968" cy="7059086"/>
          </a:xfrm>
        </p:spPr>
        <p:txBody>
          <a:bodyPr>
            <a:normAutofit/>
          </a:bodyPr>
          <a:lstStyle>
            <a:lvl1pPr>
              <a:defRPr sz="2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your paragraph here.</a:t>
            </a:r>
          </a:p>
        </p:txBody>
      </p:sp>
      <p:sp>
        <p:nvSpPr>
          <p:cNvPr id="3" name="Footer Placeholder 2"/>
          <p:cNvSpPr>
            <a:spLocks noGrp="1"/>
          </p:cNvSpPr>
          <p:nvPr>
            <p:ph type="ftr" sz="quarter" idx="18"/>
          </p:nvPr>
        </p:nvSpPr>
        <p:spPr>
          <a:xfrm>
            <a:off x="2706624" y="12728449"/>
            <a:ext cx="11314176" cy="730250"/>
          </a:xfrm>
        </p:spPr>
        <p:txBody>
          <a:bodyPr/>
          <a:lstStyle>
            <a:lvl1pPr>
              <a:defRPr>
                <a:solidFill>
                  <a:schemeClr val="bg1"/>
                </a:solidFill>
              </a:defRPr>
            </a:lvl1pPr>
          </a:lstStyle>
          <a:p>
            <a:endParaRPr lang="en-US" dirty="0">
              <a:solidFill>
                <a:srgbClr val="FFFFFF"/>
              </a:solidFill>
            </a:endParaRPr>
          </a:p>
        </p:txBody>
      </p:sp>
      <p:sp>
        <p:nvSpPr>
          <p:cNvPr id="5" name="Slide Number Placeholder 4"/>
          <p:cNvSpPr>
            <a:spLocks noGrp="1"/>
          </p:cNvSpPr>
          <p:nvPr>
            <p:ph type="sldNum" sz="quarter" idx="19"/>
          </p:nvPr>
        </p:nvSpPr>
        <p:spPr/>
        <p:txBody>
          <a:bodyPr/>
          <a:lstStyle>
            <a:lvl1pPr>
              <a:defRPr>
                <a:solidFill>
                  <a:schemeClr val="bg1"/>
                </a:solidFill>
              </a:defRPr>
            </a:lvl1pPr>
          </a:lstStyle>
          <a:p>
            <a:fld id="{7586D33A-BC3B-384C-99A4-A76BAC813302}" type="slidenum">
              <a:rPr lang="en-US" smtClean="0">
                <a:solidFill>
                  <a:srgbClr val="FFFFFF"/>
                </a:solidFill>
              </a:rPr>
              <a:pPr/>
              <a:t>‹#›</a:t>
            </a:fld>
            <a:endParaRPr lang="en-US" dirty="0">
              <a:solidFill>
                <a:srgbClr val="FFFFFF"/>
              </a:solidFill>
            </a:endParaRPr>
          </a:p>
        </p:txBody>
      </p:sp>
      <p:pic>
        <p:nvPicPr>
          <p:cNvPr id="12" name="Picture 11"/>
          <p:cNvPicPr>
            <a:picLocks noChangeAspect="1"/>
          </p:cNvPicPr>
          <p:nvPr userDrawn="1"/>
        </p:nvPicPr>
        <p:blipFill>
          <a:blip r:embed="rId2"/>
          <a:stretch>
            <a:fillRect/>
          </a:stretch>
        </p:blipFill>
        <p:spPr>
          <a:xfrm>
            <a:off x="21074236" y="12736647"/>
            <a:ext cx="2115965" cy="640078"/>
          </a:xfrm>
          <a:prstGeom prst="rect">
            <a:avLst/>
          </a:prstGeom>
        </p:spPr>
      </p:pic>
    </p:spTree>
    <p:extLst>
      <p:ext uri="{BB962C8B-B14F-4D97-AF65-F5344CB8AC3E}">
        <p14:creationId xmlns:p14="http://schemas.microsoft.com/office/powerpoint/2010/main" val="3647042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11505598"/>
            <a:ext cx="18410768" cy="1091088"/>
          </a:xfrm>
        </p:spPr>
        <p:txBody>
          <a:bodyPr anchor="t" anchorCtr="0">
            <a:normAutofit/>
          </a:bodyPr>
          <a:lstStyle>
            <a:lvl1pPr>
              <a:lnSpc>
                <a:spcPct val="90000"/>
              </a:lnSpc>
              <a:defRPr sz="4000" cap="none" baseline="0">
                <a:solidFill>
                  <a:schemeClr val="bg1"/>
                </a:solidFill>
              </a:defRPr>
            </a:lvl1pPr>
          </a:lstStyle>
          <a:p>
            <a:r>
              <a:rPr lang="en-US" dirty="0"/>
              <a:t>Click to edit subhead or caption for image above.</a:t>
            </a:r>
          </a:p>
        </p:txBody>
      </p:sp>
      <p:sp>
        <p:nvSpPr>
          <p:cNvPr id="8" name="Picture Placeholder 11"/>
          <p:cNvSpPr>
            <a:spLocks noGrp="1"/>
          </p:cNvSpPr>
          <p:nvPr>
            <p:ph type="pic" sz="quarter" idx="11"/>
          </p:nvPr>
        </p:nvSpPr>
        <p:spPr>
          <a:xfrm>
            <a:off x="0" y="1"/>
            <a:ext cx="24384000" cy="11216654"/>
          </a:xfrm>
          <a:custGeom>
            <a:avLst/>
            <a:gdLst/>
            <a:ahLst/>
            <a:cxnLst/>
            <a:rect l="l" t="t" r="r" b="b"/>
            <a:pathLst>
              <a:path w="9144000" h="5608327">
                <a:moveTo>
                  <a:pt x="0" y="0"/>
                </a:moveTo>
                <a:lnTo>
                  <a:pt x="9144000" y="0"/>
                </a:lnTo>
                <a:lnTo>
                  <a:pt x="9144000" y="5300663"/>
                </a:lnTo>
                <a:lnTo>
                  <a:pt x="1015832" y="5300663"/>
                </a:lnTo>
                <a:lnTo>
                  <a:pt x="883056" y="5574972"/>
                </a:lnTo>
                <a:cubicBezTo>
                  <a:pt x="860550" y="5620672"/>
                  <a:pt x="831868" y="5618202"/>
                  <a:pt x="811834" y="5574972"/>
                </a:cubicBezTo>
                <a:lnTo>
                  <a:pt x="679058" y="5300663"/>
                </a:lnTo>
                <a:lnTo>
                  <a:pt x="0" y="5300663"/>
                </a:lnTo>
                <a:close/>
              </a:path>
            </a:pathLst>
          </a:custGeom>
        </p:spPr>
        <p:txBody>
          <a:bodyPr anchor="ctr" anchorCtr="0"/>
          <a:lstStyle>
            <a:lvl1pPr algn="ctr">
              <a:defRPr>
                <a:solidFill>
                  <a:schemeClr val="bg1"/>
                </a:solidFill>
              </a:defRPr>
            </a:lvl1pPr>
          </a:lstStyle>
          <a:p>
            <a:r>
              <a:rPr lang="en-US" smtClean="0"/>
              <a:t>Click icon to add picture</a:t>
            </a:r>
            <a:endParaRPr lang="en-US"/>
          </a:p>
        </p:txBody>
      </p:sp>
      <p:sp>
        <p:nvSpPr>
          <p:cNvPr id="3" name="Footer Placeholder 2"/>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3"/>
          </p:nvPr>
        </p:nvSpPr>
        <p:spPr/>
        <p:txBody>
          <a:bodyPr/>
          <a:lstStyle>
            <a:lvl1pPr>
              <a:defRPr>
                <a:solidFill>
                  <a:schemeClr val="bg1"/>
                </a:solidFill>
              </a:defRPr>
            </a:lvl1pPr>
          </a:lstStyle>
          <a:p>
            <a:fld id="{7586D33A-BC3B-384C-99A4-A76BAC813302}" type="slidenum">
              <a:rPr lang="en-US" smtClean="0">
                <a:solidFill>
                  <a:srgbClr val="FFFFFF"/>
                </a:solidFill>
              </a:rPr>
              <a:pPr/>
              <a:t>‹#›</a:t>
            </a:fld>
            <a:endParaRPr lang="en-US" dirty="0">
              <a:solidFill>
                <a:srgbClr val="FFFFFF"/>
              </a:solidFill>
            </a:endParaRPr>
          </a:p>
        </p:txBody>
      </p:sp>
      <p:pic>
        <p:nvPicPr>
          <p:cNvPr id="7" name="Picture 6"/>
          <p:cNvPicPr>
            <a:picLocks noChangeAspect="1"/>
          </p:cNvPicPr>
          <p:nvPr userDrawn="1"/>
        </p:nvPicPr>
        <p:blipFill>
          <a:blip r:embed="rId2"/>
          <a:stretch>
            <a:fillRect/>
          </a:stretch>
        </p:blipFill>
        <p:spPr>
          <a:xfrm>
            <a:off x="21074238" y="12736647"/>
            <a:ext cx="2115957" cy="640078"/>
          </a:xfrm>
          <a:prstGeom prst="rect">
            <a:avLst/>
          </a:prstGeom>
        </p:spPr>
      </p:pic>
    </p:spTree>
    <p:extLst>
      <p:ext uri="{BB962C8B-B14F-4D97-AF65-F5344CB8AC3E}">
        <p14:creationId xmlns:p14="http://schemas.microsoft.com/office/powerpoint/2010/main" val="257219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B">
    <p:spTree>
      <p:nvGrpSpPr>
        <p:cNvPr id="1" name=""/>
        <p:cNvGrpSpPr/>
        <p:nvPr/>
      </p:nvGrpSpPr>
      <p:grpSpPr>
        <a:xfrm>
          <a:off x="0" y="0"/>
          <a:ext cx="0" cy="0"/>
          <a:chOff x="0" y="0"/>
          <a:chExt cx="0" cy="0"/>
        </a:xfrm>
      </p:grpSpPr>
      <p:sp>
        <p:nvSpPr>
          <p:cNvPr id="14" name="Picture Placeholder 11"/>
          <p:cNvSpPr>
            <a:spLocks noGrp="1"/>
          </p:cNvSpPr>
          <p:nvPr>
            <p:ph type="pic" sz="quarter" idx="11"/>
          </p:nvPr>
        </p:nvSpPr>
        <p:spPr>
          <a:xfrm>
            <a:off x="0" y="3248146"/>
            <a:ext cx="24384000" cy="10484268"/>
          </a:xfrm>
          <a:custGeom>
            <a:avLst/>
            <a:gdLst/>
            <a:ahLst/>
            <a:cxnLst/>
            <a:rect l="l" t="t" r="r" b="b"/>
            <a:pathLst>
              <a:path w="9144000" h="5242134">
                <a:moveTo>
                  <a:pt x="0" y="0"/>
                </a:moveTo>
                <a:lnTo>
                  <a:pt x="674640" y="0"/>
                </a:lnTo>
                <a:lnTo>
                  <a:pt x="811834" y="283436"/>
                </a:lnTo>
                <a:cubicBezTo>
                  <a:pt x="831868" y="326667"/>
                  <a:pt x="860550" y="329137"/>
                  <a:pt x="883056" y="283436"/>
                </a:cubicBezTo>
                <a:lnTo>
                  <a:pt x="1020250" y="0"/>
                </a:lnTo>
                <a:lnTo>
                  <a:pt x="9144000" y="0"/>
                </a:lnTo>
                <a:lnTo>
                  <a:pt x="9144000" y="5242134"/>
                </a:lnTo>
                <a:lnTo>
                  <a:pt x="0" y="5242134"/>
                </a:lnTo>
                <a:close/>
              </a:path>
            </a:pathLst>
          </a:custGeom>
        </p:spPr>
        <p:txBody>
          <a:bodyPr anchor="ctr" anchorCtr="0"/>
          <a:lstStyle>
            <a:lvl1pPr algn="ctr">
              <a:defRPr/>
            </a:lvl1pPr>
          </a:lstStyle>
          <a:p>
            <a:r>
              <a:rPr lang="en-US" smtClean="0"/>
              <a:t>Click icon to add picture</a:t>
            </a:r>
            <a:endParaRPr lang="en-US"/>
          </a:p>
        </p:txBody>
      </p:sp>
      <p:sp>
        <p:nvSpPr>
          <p:cNvPr id="2" name="Title 1"/>
          <p:cNvSpPr>
            <a:spLocks noGrp="1"/>
          </p:cNvSpPr>
          <p:nvPr>
            <p:ph type="ctrTitle" hasCustomPrompt="1"/>
          </p:nvPr>
        </p:nvSpPr>
        <p:spPr>
          <a:xfrm>
            <a:off x="1828800" y="1093312"/>
            <a:ext cx="18410768" cy="1873408"/>
          </a:xfrm>
        </p:spPr>
        <p:txBody>
          <a:bodyPr anchor="t" anchorCtr="0">
            <a:normAutofit/>
          </a:bodyPr>
          <a:lstStyle>
            <a:lvl1pPr>
              <a:lnSpc>
                <a:spcPct val="90000"/>
              </a:lnSpc>
              <a:defRPr sz="4000" cap="none" baseline="0">
                <a:solidFill>
                  <a:schemeClr val="accent1"/>
                </a:solidFill>
              </a:defRPr>
            </a:lvl1pPr>
          </a:lstStyle>
          <a:p>
            <a:r>
              <a:rPr lang="en-US" dirty="0"/>
              <a:t>Click to edit subhead or caption for image above.</a:t>
            </a:r>
          </a:p>
        </p:txBody>
      </p:sp>
      <p:pic>
        <p:nvPicPr>
          <p:cNvPr id="7" name="Picture 6"/>
          <p:cNvPicPr>
            <a:picLocks noChangeAspect="1"/>
          </p:cNvPicPr>
          <p:nvPr userDrawn="1"/>
        </p:nvPicPr>
        <p:blipFill>
          <a:blip r:embed="rId2"/>
          <a:stretch>
            <a:fillRect/>
          </a:stretch>
        </p:blipFill>
        <p:spPr>
          <a:xfrm>
            <a:off x="21074236" y="1118321"/>
            <a:ext cx="2115965" cy="640078"/>
          </a:xfrm>
          <a:prstGeom prst="rect">
            <a:avLst/>
          </a:prstGeom>
        </p:spPr>
      </p:pic>
      <p:sp>
        <p:nvSpPr>
          <p:cNvPr id="3" name="Footer Placeholder 2"/>
          <p:cNvSpPr>
            <a:spLocks noGrp="1"/>
          </p:cNvSpPr>
          <p:nvPr>
            <p:ph type="ftr" sz="quarter" idx="12"/>
          </p:nvPr>
        </p:nvSpPr>
        <p:spPr/>
        <p:txBody>
          <a:bodyPr/>
          <a:lstStyle/>
          <a:p>
            <a:endParaRPr lang="en-US" dirty="0">
              <a:solidFill>
                <a:srgbClr val="4D4C47"/>
              </a:solidFill>
            </a:endParaRPr>
          </a:p>
        </p:txBody>
      </p:sp>
      <p:sp>
        <p:nvSpPr>
          <p:cNvPr id="4" name="Slide Number Placeholder 3"/>
          <p:cNvSpPr>
            <a:spLocks noGrp="1"/>
          </p:cNvSpPr>
          <p:nvPr>
            <p:ph type="sldNum" sz="quarter" idx="13"/>
          </p:nvPr>
        </p:nvSpPr>
        <p:spPr/>
        <p:txBody>
          <a:bodyPr/>
          <a:lstStyle/>
          <a:p>
            <a:fld id="{7586D33A-BC3B-384C-99A4-A76BAC813302}" type="slidenum">
              <a:rPr lang="en-US" smtClean="0">
                <a:solidFill>
                  <a:srgbClr val="4D4C47"/>
                </a:solidFill>
              </a:rPr>
              <a:pPr/>
              <a:t>‹#›</a:t>
            </a:fld>
            <a:endParaRPr lang="en-US" dirty="0">
              <a:solidFill>
                <a:srgbClr val="4D4C47"/>
              </a:solidFill>
            </a:endParaRPr>
          </a:p>
        </p:txBody>
      </p:sp>
      <p:sp>
        <p:nvSpPr>
          <p:cNvPr id="8" name="Rectangle 7"/>
          <p:cNvSpPr/>
          <p:nvPr userDrawn="1"/>
        </p:nvSpPr>
        <p:spPr>
          <a:xfrm>
            <a:off x="0" y="0"/>
            <a:ext cx="24384000" cy="48768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defTabSz="914400" rtl="0"/>
            <a:endParaRPr lang="en-US" sz="3600" kern="1200">
              <a:solidFill>
                <a:srgbClr val="FFFFFF"/>
              </a:solidFill>
            </a:endParaRPr>
          </a:p>
        </p:txBody>
      </p:sp>
    </p:spTree>
    <p:extLst>
      <p:ext uri="{BB962C8B-B14F-4D97-AF65-F5344CB8AC3E}">
        <p14:creationId xmlns:p14="http://schemas.microsoft.com/office/powerpoint/2010/main" val="183508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Page - Purp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439373" y="11821160"/>
            <a:ext cx="4594667" cy="1389888"/>
          </a:xfrm>
          <a:prstGeom prst="rect">
            <a:avLst/>
          </a:prstGeom>
        </p:spPr>
      </p:pic>
      <p:sp>
        <p:nvSpPr>
          <p:cNvPr id="7" name="Rectangle 25"/>
          <p:cNvSpPr>
            <a:spLocks noChangeAspect="1"/>
          </p:cNvSpPr>
          <p:nvPr userDrawn="1"/>
        </p:nvSpPr>
        <p:spPr>
          <a:xfrm rot="10800000">
            <a:off x="1794848" y="10580912"/>
            <a:ext cx="930011" cy="64008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914400" rtl="0"/>
            <a:endParaRPr lang="en-US" sz="3600" kern="1200" dirty="0">
              <a:solidFill>
                <a:srgbClr val="000000"/>
              </a:solidFill>
            </a:endParaRPr>
          </a:p>
        </p:txBody>
      </p:sp>
      <p:sp>
        <p:nvSpPr>
          <p:cNvPr id="9" name="Rectangle 8"/>
          <p:cNvSpPr/>
          <p:nvPr userDrawn="1"/>
        </p:nvSpPr>
        <p:spPr>
          <a:xfrm>
            <a:off x="0" y="0"/>
            <a:ext cx="24384000" cy="106012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dirty="0">
              <a:solidFill>
                <a:srgbClr val="FFFFFF"/>
              </a:solidFill>
            </a:endParaRPr>
          </a:p>
        </p:txBody>
      </p:sp>
      <p:sp>
        <p:nvSpPr>
          <p:cNvPr id="6" name="TextBox 5"/>
          <p:cNvSpPr txBox="1"/>
          <p:nvPr userDrawn="1"/>
        </p:nvSpPr>
        <p:spPr>
          <a:xfrm>
            <a:off x="1828804" y="2739682"/>
            <a:ext cx="4561057" cy="923330"/>
          </a:xfrm>
          <a:prstGeom prst="rect">
            <a:avLst/>
          </a:prstGeom>
          <a:noFill/>
        </p:spPr>
        <p:txBody>
          <a:bodyPr wrap="none" lIns="0" tIns="0" rIns="0" bIns="0" rtlCol="0">
            <a:spAutoFit/>
          </a:bodyPr>
          <a:lstStyle/>
          <a:p>
            <a:pPr algn="l" defTabSz="914400" rtl="0"/>
            <a:r>
              <a:rPr lang="en-US" sz="6000" b="1" kern="1200" dirty="0">
                <a:solidFill>
                  <a:srgbClr val="FFFFFF"/>
                </a:solidFill>
                <a:latin typeface="Arial"/>
                <a:cs typeface="Arial"/>
              </a:rPr>
              <a:t>THANK YOU</a:t>
            </a:r>
          </a:p>
        </p:txBody>
      </p:sp>
    </p:spTree>
    <p:extLst>
      <p:ext uri="{BB962C8B-B14F-4D97-AF65-F5344CB8AC3E}">
        <p14:creationId xmlns:p14="http://schemas.microsoft.com/office/powerpoint/2010/main" val="576187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Page - Grey">
    <p:spTree>
      <p:nvGrpSpPr>
        <p:cNvPr id="1" name=""/>
        <p:cNvGrpSpPr/>
        <p:nvPr/>
      </p:nvGrpSpPr>
      <p:grpSpPr>
        <a:xfrm>
          <a:off x="0" y="0"/>
          <a:ext cx="0" cy="0"/>
          <a:chOff x="0" y="0"/>
          <a:chExt cx="0" cy="0"/>
        </a:xfrm>
      </p:grpSpPr>
      <p:sp>
        <p:nvSpPr>
          <p:cNvPr id="9" name="Rectangle 25"/>
          <p:cNvSpPr>
            <a:spLocks noChangeAspect="1"/>
          </p:cNvSpPr>
          <p:nvPr userDrawn="1"/>
        </p:nvSpPr>
        <p:spPr>
          <a:xfrm rot="10800000">
            <a:off x="1794848" y="10580912"/>
            <a:ext cx="930011" cy="64008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accent6"/>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914400" rtl="0"/>
            <a:endParaRPr lang="en-US" sz="3600" kern="1200" dirty="0">
              <a:solidFill>
                <a:srgbClr val="000000"/>
              </a:solidFill>
            </a:endParaRPr>
          </a:p>
        </p:txBody>
      </p:sp>
      <p:sp>
        <p:nvSpPr>
          <p:cNvPr id="10" name="Rectangle 9"/>
          <p:cNvSpPr/>
          <p:nvPr userDrawn="1"/>
        </p:nvSpPr>
        <p:spPr>
          <a:xfrm>
            <a:off x="0" y="0"/>
            <a:ext cx="24384000" cy="106012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dirty="0">
              <a:solidFill>
                <a:srgbClr val="FFFFFF"/>
              </a:solidFill>
            </a:endParaRPr>
          </a:p>
        </p:txBody>
      </p:sp>
      <p:sp>
        <p:nvSpPr>
          <p:cNvPr id="6" name="TextBox 5"/>
          <p:cNvSpPr txBox="1"/>
          <p:nvPr userDrawn="1"/>
        </p:nvSpPr>
        <p:spPr>
          <a:xfrm>
            <a:off x="1828804" y="2739682"/>
            <a:ext cx="4561057" cy="923330"/>
          </a:xfrm>
          <a:prstGeom prst="rect">
            <a:avLst/>
          </a:prstGeom>
          <a:noFill/>
        </p:spPr>
        <p:txBody>
          <a:bodyPr wrap="none" lIns="0" tIns="0" rIns="0" bIns="0" rtlCol="0">
            <a:spAutoFit/>
          </a:bodyPr>
          <a:lstStyle/>
          <a:p>
            <a:pPr algn="l" defTabSz="914400" rtl="0"/>
            <a:r>
              <a:rPr lang="en-US" sz="6000" b="1" kern="1200" dirty="0">
                <a:solidFill>
                  <a:srgbClr val="FFFFFF"/>
                </a:solidFill>
                <a:latin typeface="Arial"/>
                <a:cs typeface="Arial"/>
              </a:rPr>
              <a:t>THANK YOU</a:t>
            </a:r>
          </a:p>
        </p:txBody>
      </p:sp>
      <p:pic>
        <p:nvPicPr>
          <p:cNvPr id="8" name="Picture 7"/>
          <p:cNvPicPr>
            <a:picLocks noChangeAspect="1"/>
          </p:cNvPicPr>
          <p:nvPr userDrawn="1"/>
        </p:nvPicPr>
        <p:blipFill>
          <a:blip r:embed="rId2"/>
          <a:stretch>
            <a:fillRect/>
          </a:stretch>
        </p:blipFill>
        <p:spPr>
          <a:xfrm>
            <a:off x="1439373" y="11821160"/>
            <a:ext cx="4594667" cy="1389888"/>
          </a:xfrm>
          <a:prstGeom prst="rect">
            <a:avLst/>
          </a:prstGeom>
        </p:spPr>
      </p:pic>
    </p:spTree>
    <p:extLst>
      <p:ext uri="{BB962C8B-B14F-4D97-AF65-F5344CB8AC3E}">
        <p14:creationId xmlns:p14="http://schemas.microsoft.com/office/powerpoint/2010/main" val="330952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HEME 1">
    <p:spTree>
      <p:nvGrpSpPr>
        <p:cNvPr id="1" name=""/>
        <p:cNvGrpSpPr/>
        <p:nvPr/>
      </p:nvGrpSpPr>
      <p:grpSpPr>
        <a:xfrm>
          <a:off x="0" y="0"/>
          <a:ext cx="0" cy="0"/>
          <a:chOff x="0" y="0"/>
          <a:chExt cx="0" cy="0"/>
        </a:xfrm>
      </p:grpSpPr>
      <p:sp>
        <p:nvSpPr>
          <p:cNvPr id="8" name="Rectangle 7"/>
          <p:cNvSpPr/>
          <p:nvPr userDrawn="1"/>
        </p:nvSpPr>
        <p:spPr>
          <a:xfrm>
            <a:off x="-277091" y="-176151"/>
            <a:ext cx="24661091" cy="2438400"/>
          </a:xfrm>
          <a:prstGeom prst="rect">
            <a:avLst/>
          </a:prstGeom>
          <a:solidFill>
            <a:srgbClr val="0E5C93">
              <a:alpha val="80000"/>
            </a:srgbClr>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1607" y="10925174"/>
            <a:ext cx="7362543" cy="4367495"/>
          </a:xfrm>
          <a:prstGeom prst="rect">
            <a:avLst/>
          </a:prstGeom>
        </p:spPr>
      </p:pic>
      <p:pic>
        <p:nvPicPr>
          <p:cNvPr id="9" name="Picture 8"/>
          <p:cNvPicPr>
            <a:picLocks noChangeAspect="1"/>
          </p:cNvPicPr>
          <p:nvPr userDrawn="1"/>
        </p:nvPicPr>
        <p:blipFill>
          <a:blip r:embed="rId3">
            <a:duotone>
              <a:schemeClr val="bg2">
                <a:shade val="45000"/>
                <a:satMod val="135000"/>
              </a:schemeClr>
              <a:prstClr val="white"/>
            </a:duotone>
          </a:blip>
          <a:stretch>
            <a:fillRect/>
          </a:stretch>
        </p:blipFill>
        <p:spPr>
          <a:xfrm>
            <a:off x="22141657" y="12944312"/>
            <a:ext cx="1835828" cy="878005"/>
          </a:xfrm>
          <a:prstGeom prst="rect">
            <a:avLst/>
          </a:prstGeom>
        </p:spPr>
      </p:pic>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HEME 1 -Blank">
    <p:bg>
      <p:bgPr>
        <a:gradFill flip="none" rotWithShape="1">
          <a:gsLst>
            <a:gs pos="993">
              <a:srgbClr val="78B7E3"/>
            </a:gs>
            <a:gs pos="0">
              <a:srgbClr val="77B7E3"/>
            </a:gs>
            <a:gs pos="26136">
              <a:srgbClr val="88C3EA"/>
            </a:gs>
            <a:gs pos="50707">
              <a:srgbClr val="98CFF0"/>
            </a:gs>
            <a:gs pos="80033">
              <a:srgbClr val="94B3EC"/>
            </a:gs>
            <a:gs pos="100000">
              <a:srgbClr val="8F98E8"/>
            </a:gs>
          </a:gsLst>
          <a:lin ang="5400000" scaled="0"/>
        </a:gradFill>
        <a:effectLst/>
      </p:bgPr>
    </p:bg>
    <p:spTree>
      <p:nvGrpSpPr>
        <p:cNvPr id="1" name=""/>
        <p:cNvGrpSpPr/>
        <p:nvPr/>
      </p:nvGrpSpPr>
      <p:grpSpPr>
        <a:xfrm>
          <a:off x="0" y="0"/>
          <a:ext cx="0" cy="0"/>
          <a:chOff x="0" y="0"/>
          <a:chExt cx="0" cy="0"/>
        </a:xfrm>
      </p:grpSpPr>
      <p:pic>
        <p:nvPicPr>
          <p:cNvPr id="13" name="BlurredCircles.png"/>
          <p:cNvPicPr/>
          <p:nvPr/>
        </p:nvPicPr>
        <p:blipFill>
          <a:blip r:embed="rId2">
            <a:alphaModFix amt="30000"/>
            <a:extLst/>
          </a:blip>
          <a:stretch>
            <a:fillRect/>
          </a:stretch>
        </p:blipFill>
        <p:spPr>
          <a:xfrm>
            <a:off x="0" y="0"/>
            <a:ext cx="24384000" cy="13716000"/>
          </a:xfrm>
          <a:prstGeom prst="rect">
            <a:avLst/>
          </a:prstGeom>
          <a:ln w="12700">
            <a:miter lim="400000"/>
          </a:ln>
        </p:spPr>
      </p:pic>
      <p:sp>
        <p:nvSpPr>
          <p:cNvPr id="14" name="Shape 14"/>
          <p:cNvSpPr/>
          <p:nvPr/>
        </p:nvSpPr>
        <p:spPr>
          <a:xfrm>
            <a:off x="2503" y="-5391"/>
            <a:ext cx="24379000" cy="13726781"/>
          </a:xfrm>
          <a:prstGeom prst="rect">
            <a:avLst/>
          </a:prstGeom>
          <a:solidFill>
            <a:srgbClr val="000000">
              <a:alpha val="15000"/>
            </a:srgbClr>
          </a:solidFill>
          <a:ln w="12700">
            <a:miter lim="400000"/>
          </a:ln>
        </p:spPr>
        <p:txBody>
          <a:bodyPr lIns="0" tIns="0" rIns="0" bIns="0" anchor="ctr"/>
          <a:lstStyle/>
          <a:p>
            <a:pPr lvl="0">
              <a:defRPr sz="3200">
                <a:solidFill>
                  <a:srgbClr val="FFFFFF"/>
                </a:solidFill>
              </a:defRPr>
            </a:pPr>
            <a:endParaRPr sz="320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31607" y="10925174"/>
            <a:ext cx="7362543" cy="4367495"/>
          </a:xfrm>
          <a:prstGeom prst="rect">
            <a:avLst/>
          </a:prstGeom>
        </p:spPr>
      </p:pic>
      <p:pic>
        <p:nvPicPr>
          <p:cNvPr id="6" name="Picture 5"/>
          <p:cNvPicPr>
            <a:picLocks noChangeAspect="1"/>
          </p:cNvPicPr>
          <p:nvPr userDrawn="1"/>
        </p:nvPicPr>
        <p:blipFill>
          <a:blip r:embed="rId4">
            <a:duotone>
              <a:schemeClr val="bg2">
                <a:shade val="45000"/>
                <a:satMod val="135000"/>
              </a:schemeClr>
              <a:prstClr val="white"/>
            </a:duotone>
          </a:blip>
          <a:stretch>
            <a:fillRect/>
          </a:stretch>
        </p:blipFill>
        <p:spPr>
          <a:xfrm>
            <a:off x="22141657" y="12944312"/>
            <a:ext cx="1835828" cy="878005"/>
          </a:xfrm>
          <a:prstGeom prst="rect">
            <a:avLst/>
          </a:prstGeom>
        </p:spPr>
      </p:pic>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1_THEME 1 -Blank">
    <p:bg>
      <p:bgPr>
        <a:gradFill flip="none" rotWithShape="1">
          <a:gsLst>
            <a:gs pos="993">
              <a:srgbClr val="78B7E3"/>
            </a:gs>
            <a:gs pos="0">
              <a:srgbClr val="77B7E3"/>
            </a:gs>
            <a:gs pos="26136">
              <a:srgbClr val="88C3EA"/>
            </a:gs>
            <a:gs pos="50707">
              <a:srgbClr val="98CFF0"/>
            </a:gs>
            <a:gs pos="80033">
              <a:srgbClr val="94B3EC"/>
            </a:gs>
            <a:gs pos="100000">
              <a:srgbClr val="8F98E8"/>
            </a:gs>
          </a:gsLst>
          <a:lin ang="5400000" scaled="0"/>
        </a:gradFill>
        <a:effectLst/>
      </p:bgPr>
    </p:bg>
    <p:spTree>
      <p:nvGrpSpPr>
        <p:cNvPr id="1" name=""/>
        <p:cNvGrpSpPr/>
        <p:nvPr/>
      </p:nvGrpSpPr>
      <p:grpSpPr>
        <a:xfrm>
          <a:off x="0" y="0"/>
          <a:ext cx="0" cy="0"/>
          <a:chOff x="0" y="0"/>
          <a:chExt cx="0" cy="0"/>
        </a:xfrm>
      </p:grpSpPr>
      <p:pic>
        <p:nvPicPr>
          <p:cNvPr id="13" name="BlurredCircles.png"/>
          <p:cNvPicPr/>
          <p:nvPr/>
        </p:nvPicPr>
        <p:blipFill>
          <a:blip r:embed="rId2">
            <a:alphaModFix amt="30000"/>
            <a:extLst/>
          </a:blip>
          <a:stretch>
            <a:fillRect/>
          </a:stretch>
        </p:blipFill>
        <p:spPr>
          <a:xfrm>
            <a:off x="0" y="0"/>
            <a:ext cx="24384000" cy="13716000"/>
          </a:xfrm>
          <a:prstGeom prst="rect">
            <a:avLst/>
          </a:prstGeom>
          <a:ln w="12700">
            <a:miter lim="400000"/>
          </a:ln>
        </p:spPr>
      </p:pic>
      <p:sp>
        <p:nvSpPr>
          <p:cNvPr id="14" name="Shape 14"/>
          <p:cNvSpPr/>
          <p:nvPr/>
        </p:nvSpPr>
        <p:spPr>
          <a:xfrm>
            <a:off x="2503" y="-5391"/>
            <a:ext cx="24379000" cy="13726781"/>
          </a:xfrm>
          <a:prstGeom prst="rect">
            <a:avLst/>
          </a:prstGeom>
          <a:solidFill>
            <a:srgbClr val="000000">
              <a:alpha val="15000"/>
            </a:srgbClr>
          </a:solidFill>
          <a:ln w="12700">
            <a:miter lim="400000"/>
          </a:ln>
        </p:spPr>
        <p:txBody>
          <a:bodyPr lIns="0" tIns="0" rIns="0" bIns="0" anchor="ctr"/>
          <a:lstStyle/>
          <a:p>
            <a:pPr lvl="0">
              <a:defRPr sz="3200">
                <a:solidFill>
                  <a:srgbClr val="FFFFFF"/>
                </a:solidFill>
              </a:defRPr>
            </a:pPr>
            <a:endParaRPr sz="3200"/>
          </a:p>
        </p:txBody>
      </p:sp>
    </p:spTree>
    <p:extLst>
      <p:ext uri="{BB962C8B-B14F-4D97-AF65-F5344CB8AC3E}">
        <p14:creationId xmlns:p14="http://schemas.microsoft.com/office/powerpoint/2010/main" val="1979856350"/>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 - Purple">
    <p:spTree>
      <p:nvGrpSpPr>
        <p:cNvPr id="1" name=""/>
        <p:cNvGrpSpPr/>
        <p:nvPr/>
      </p:nvGrpSpPr>
      <p:grpSpPr>
        <a:xfrm>
          <a:off x="0" y="0"/>
          <a:ext cx="0" cy="0"/>
          <a:chOff x="0" y="0"/>
          <a:chExt cx="0" cy="0"/>
        </a:xfrm>
      </p:grpSpPr>
      <p:sp>
        <p:nvSpPr>
          <p:cNvPr id="10" name="Rectangle 25"/>
          <p:cNvSpPr>
            <a:spLocks noChangeAspect="1"/>
          </p:cNvSpPr>
          <p:nvPr userDrawn="1"/>
        </p:nvSpPr>
        <p:spPr>
          <a:xfrm rot="10800000">
            <a:off x="1794848" y="10580912"/>
            <a:ext cx="930011" cy="64008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914400" rtl="0"/>
            <a:endParaRPr lang="en-US" sz="3600" kern="1200" dirty="0">
              <a:solidFill>
                <a:srgbClr val="000000"/>
              </a:solidFill>
            </a:endParaRPr>
          </a:p>
        </p:txBody>
      </p:sp>
      <p:sp>
        <p:nvSpPr>
          <p:cNvPr id="11" name="Rectangle 10"/>
          <p:cNvSpPr/>
          <p:nvPr userDrawn="1"/>
        </p:nvSpPr>
        <p:spPr>
          <a:xfrm>
            <a:off x="0" y="0"/>
            <a:ext cx="24384000" cy="106012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dirty="0">
              <a:solidFill>
                <a:srgbClr val="FFFFFF"/>
              </a:solidFill>
            </a:endParaRPr>
          </a:p>
        </p:txBody>
      </p:sp>
      <p:sp>
        <p:nvSpPr>
          <p:cNvPr id="2" name="Title 1"/>
          <p:cNvSpPr>
            <a:spLocks noGrp="1"/>
          </p:cNvSpPr>
          <p:nvPr>
            <p:ph type="ctrTitle" hasCustomPrompt="1"/>
          </p:nvPr>
        </p:nvSpPr>
        <p:spPr>
          <a:xfrm>
            <a:off x="1828800" y="3679823"/>
            <a:ext cx="15849600" cy="4959758"/>
          </a:xfrm>
        </p:spPr>
        <p:txBody>
          <a:bodyPr anchor="t" anchorCtr="0">
            <a:normAutofit/>
          </a:bodyPr>
          <a:lstStyle>
            <a:lvl1pPr>
              <a:lnSpc>
                <a:spcPct val="90000"/>
              </a:lnSpc>
              <a:spcBef>
                <a:spcPts val="0"/>
              </a:spcBef>
              <a:defRPr sz="6000">
                <a:solidFill>
                  <a:schemeClr val="bg1"/>
                </a:solidFill>
              </a:defRPr>
            </a:lvl1pPr>
          </a:lstStyle>
          <a:p>
            <a:r>
              <a:rPr lang="en-US" dirty="0"/>
              <a:t>Click to edit </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1828800" y="11667074"/>
            <a:ext cx="15849600" cy="1536192"/>
          </a:xfrm>
        </p:spPr>
        <p:txBody>
          <a:bodyPr>
            <a:normAutofit/>
          </a:bodyPr>
          <a:lstStyle>
            <a:lvl1pPr marL="0" indent="0" algn="l">
              <a:lnSpc>
                <a:spcPct val="125000"/>
              </a:lnSpc>
              <a:spcBef>
                <a:spcPts val="0"/>
              </a:spcBef>
              <a:buNone/>
              <a:defRPr sz="2800" baseline="0">
                <a:solidFill>
                  <a:schemeClr val="tx2"/>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edit presentation subtitle or date</a:t>
            </a:r>
          </a:p>
        </p:txBody>
      </p:sp>
      <p:sp>
        <p:nvSpPr>
          <p:cNvPr id="20" name="Text Placeholder 10"/>
          <p:cNvSpPr>
            <a:spLocks noGrp="1"/>
          </p:cNvSpPr>
          <p:nvPr>
            <p:ph type="body" sz="quarter" idx="10" hasCustomPrompt="1"/>
          </p:nvPr>
        </p:nvSpPr>
        <p:spPr>
          <a:xfrm>
            <a:off x="1828800" y="9050271"/>
            <a:ext cx="15849600" cy="1358902"/>
          </a:xfrm>
        </p:spPr>
        <p:txBody>
          <a:bodyPr>
            <a:normAutofit/>
          </a:bodyPr>
          <a:lstStyle>
            <a:lvl1pPr indent="0">
              <a:lnSpc>
                <a:spcPct val="90000"/>
              </a:lnSpc>
              <a:spcBef>
                <a:spcPts val="0"/>
              </a:spcBef>
              <a:buFontTx/>
              <a:buNone/>
              <a:defRPr sz="3200" b="1" i="0" cap="all" baseline="0">
                <a:solidFill>
                  <a:schemeClr val="bg1"/>
                </a:solidFill>
                <a:latin typeface="Arial"/>
              </a:defRPr>
            </a:lvl1pPr>
          </a:lstStyle>
          <a:p>
            <a:pPr lvl="0"/>
            <a:r>
              <a:rPr lang="en-US" dirty="0"/>
              <a:t>Insert subheading here if needed</a:t>
            </a:r>
          </a:p>
        </p:txBody>
      </p:sp>
      <p:sp>
        <p:nvSpPr>
          <p:cNvPr id="21" name="Text Placeholder 18"/>
          <p:cNvSpPr>
            <a:spLocks noGrp="1"/>
          </p:cNvSpPr>
          <p:nvPr>
            <p:ph type="body" sz="quarter" idx="11" hasCustomPrompt="1"/>
          </p:nvPr>
        </p:nvSpPr>
        <p:spPr>
          <a:xfrm>
            <a:off x="12187769" y="1243584"/>
            <a:ext cx="10977032" cy="1497824"/>
          </a:xfrm>
        </p:spPr>
        <p:txBody>
          <a:bodyPr>
            <a:normAutofit/>
          </a:bodyPr>
          <a:lstStyle>
            <a:lvl1pPr algn="r">
              <a:spcBef>
                <a:spcPts val="0"/>
              </a:spcBef>
              <a:defRPr sz="2800">
                <a:solidFill>
                  <a:schemeClr val="bg1"/>
                </a:solidFill>
                <a:latin typeface="+mj-lt"/>
              </a:defRPr>
            </a:lvl1pPr>
          </a:lstStyle>
          <a:p>
            <a:pPr lvl="0"/>
            <a:r>
              <a:rPr lang="en-US" dirty="0"/>
              <a:t>Division Name</a:t>
            </a:r>
          </a:p>
        </p:txBody>
      </p:sp>
      <p:pic>
        <p:nvPicPr>
          <p:cNvPr id="12" name="Picture 11"/>
          <p:cNvPicPr>
            <a:picLocks noChangeAspect="1"/>
          </p:cNvPicPr>
          <p:nvPr userDrawn="1"/>
        </p:nvPicPr>
        <p:blipFill>
          <a:blip r:embed="rId2"/>
          <a:stretch>
            <a:fillRect/>
          </a:stretch>
        </p:blipFill>
        <p:spPr>
          <a:xfrm>
            <a:off x="1439375" y="701964"/>
            <a:ext cx="4594669" cy="1389888"/>
          </a:xfrm>
          <a:prstGeom prst="rect">
            <a:avLst/>
          </a:prstGeom>
        </p:spPr>
      </p:pic>
    </p:spTree>
    <p:extLst>
      <p:ext uri="{BB962C8B-B14F-4D97-AF65-F5344CB8AC3E}">
        <p14:creationId xmlns:p14="http://schemas.microsoft.com/office/powerpoint/2010/main" val="385727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 - Grey">
    <p:spTree>
      <p:nvGrpSpPr>
        <p:cNvPr id="1" name=""/>
        <p:cNvGrpSpPr/>
        <p:nvPr/>
      </p:nvGrpSpPr>
      <p:grpSpPr>
        <a:xfrm>
          <a:off x="0" y="0"/>
          <a:ext cx="0" cy="0"/>
          <a:chOff x="0" y="0"/>
          <a:chExt cx="0" cy="0"/>
        </a:xfrm>
      </p:grpSpPr>
      <p:sp>
        <p:nvSpPr>
          <p:cNvPr id="11" name="Rectangle 25"/>
          <p:cNvSpPr>
            <a:spLocks noChangeAspect="1"/>
          </p:cNvSpPr>
          <p:nvPr userDrawn="1"/>
        </p:nvSpPr>
        <p:spPr>
          <a:xfrm rot="10800000">
            <a:off x="1794848" y="10580912"/>
            <a:ext cx="930011" cy="64008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accent6"/>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914400" rtl="0"/>
            <a:endParaRPr lang="en-US" sz="3600" kern="1200" dirty="0">
              <a:solidFill>
                <a:srgbClr val="000000"/>
              </a:solidFill>
            </a:endParaRPr>
          </a:p>
        </p:txBody>
      </p:sp>
      <p:sp>
        <p:nvSpPr>
          <p:cNvPr id="12" name="Rectangle 11"/>
          <p:cNvSpPr/>
          <p:nvPr userDrawn="1"/>
        </p:nvSpPr>
        <p:spPr>
          <a:xfrm>
            <a:off x="0" y="0"/>
            <a:ext cx="24384000" cy="106012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dirty="0">
              <a:solidFill>
                <a:srgbClr val="FFFFFF"/>
              </a:solidFill>
            </a:endParaRPr>
          </a:p>
        </p:txBody>
      </p:sp>
      <p:sp>
        <p:nvSpPr>
          <p:cNvPr id="15" name="Title 1"/>
          <p:cNvSpPr>
            <a:spLocks noGrp="1"/>
          </p:cNvSpPr>
          <p:nvPr>
            <p:ph type="ctrTitle" hasCustomPrompt="1"/>
          </p:nvPr>
        </p:nvSpPr>
        <p:spPr>
          <a:xfrm>
            <a:off x="1828800" y="3679823"/>
            <a:ext cx="15849600" cy="4959758"/>
          </a:xfrm>
        </p:spPr>
        <p:txBody>
          <a:bodyPr anchor="t" anchorCtr="0">
            <a:normAutofit/>
          </a:bodyPr>
          <a:lstStyle>
            <a:lvl1pPr>
              <a:lnSpc>
                <a:spcPct val="90000"/>
              </a:lnSpc>
              <a:spcBef>
                <a:spcPts val="0"/>
              </a:spcBef>
              <a:defRPr sz="6000">
                <a:solidFill>
                  <a:schemeClr val="bg1"/>
                </a:solidFill>
              </a:defRPr>
            </a:lvl1pPr>
          </a:lstStyle>
          <a:p>
            <a:r>
              <a:rPr lang="en-US" dirty="0"/>
              <a:t>Click to edit </a:t>
            </a:r>
            <a:br>
              <a:rPr lang="en-US" dirty="0"/>
            </a:br>
            <a:r>
              <a:rPr lang="en-US" dirty="0"/>
              <a:t>PRESENTATION</a:t>
            </a:r>
            <a:br>
              <a:rPr lang="en-US" dirty="0"/>
            </a:br>
            <a:r>
              <a:rPr lang="en-US" dirty="0"/>
              <a:t>TITLE HERE</a:t>
            </a:r>
          </a:p>
        </p:txBody>
      </p:sp>
      <p:sp>
        <p:nvSpPr>
          <p:cNvPr id="16" name="Subtitle 2"/>
          <p:cNvSpPr>
            <a:spLocks noGrp="1"/>
          </p:cNvSpPr>
          <p:nvPr>
            <p:ph type="subTitle" idx="1" hasCustomPrompt="1"/>
          </p:nvPr>
        </p:nvSpPr>
        <p:spPr>
          <a:xfrm>
            <a:off x="1828800" y="11667074"/>
            <a:ext cx="15849600" cy="1536192"/>
          </a:xfrm>
        </p:spPr>
        <p:txBody>
          <a:bodyPr>
            <a:normAutofit/>
          </a:bodyPr>
          <a:lstStyle>
            <a:lvl1pPr marL="0" indent="0" algn="l">
              <a:lnSpc>
                <a:spcPct val="125000"/>
              </a:lnSpc>
              <a:spcBef>
                <a:spcPts val="0"/>
              </a:spcBef>
              <a:buNone/>
              <a:defRPr sz="2800" baseline="0">
                <a:solidFill>
                  <a:schemeClr val="tx2"/>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edit presentation subtitle or date</a:t>
            </a:r>
          </a:p>
        </p:txBody>
      </p:sp>
      <p:sp>
        <p:nvSpPr>
          <p:cNvPr id="17" name="Text Placeholder 10"/>
          <p:cNvSpPr>
            <a:spLocks noGrp="1"/>
          </p:cNvSpPr>
          <p:nvPr>
            <p:ph type="body" sz="quarter" idx="10" hasCustomPrompt="1"/>
          </p:nvPr>
        </p:nvSpPr>
        <p:spPr>
          <a:xfrm>
            <a:off x="1828800" y="9050271"/>
            <a:ext cx="15849600" cy="1358902"/>
          </a:xfrm>
        </p:spPr>
        <p:txBody>
          <a:bodyPr>
            <a:normAutofit/>
          </a:bodyPr>
          <a:lstStyle>
            <a:lvl1pPr indent="0">
              <a:lnSpc>
                <a:spcPct val="90000"/>
              </a:lnSpc>
              <a:spcBef>
                <a:spcPts val="0"/>
              </a:spcBef>
              <a:buFontTx/>
              <a:buNone/>
              <a:defRPr sz="3200" b="1" i="0" cap="all" baseline="0">
                <a:solidFill>
                  <a:schemeClr val="bg1"/>
                </a:solidFill>
                <a:latin typeface="Arial"/>
              </a:defRPr>
            </a:lvl1pPr>
          </a:lstStyle>
          <a:p>
            <a:pPr lvl="0"/>
            <a:r>
              <a:rPr lang="en-US" dirty="0"/>
              <a:t>Insert subheading here if needed</a:t>
            </a:r>
          </a:p>
        </p:txBody>
      </p:sp>
      <p:sp>
        <p:nvSpPr>
          <p:cNvPr id="8" name="Text Placeholder 18"/>
          <p:cNvSpPr>
            <a:spLocks noGrp="1"/>
          </p:cNvSpPr>
          <p:nvPr>
            <p:ph type="body" sz="quarter" idx="11" hasCustomPrompt="1"/>
          </p:nvPr>
        </p:nvSpPr>
        <p:spPr>
          <a:xfrm>
            <a:off x="12187769" y="1243584"/>
            <a:ext cx="10977032" cy="1497824"/>
          </a:xfrm>
        </p:spPr>
        <p:txBody>
          <a:bodyPr>
            <a:normAutofit/>
          </a:bodyPr>
          <a:lstStyle>
            <a:lvl1pPr algn="r">
              <a:lnSpc>
                <a:spcPct val="125000"/>
              </a:lnSpc>
              <a:spcBef>
                <a:spcPts val="0"/>
              </a:spcBef>
              <a:defRPr sz="2800">
                <a:solidFill>
                  <a:schemeClr val="bg1"/>
                </a:solidFill>
                <a:latin typeface="+mj-lt"/>
              </a:defRPr>
            </a:lvl1pPr>
          </a:lstStyle>
          <a:p>
            <a:pPr lvl="0"/>
            <a:r>
              <a:rPr lang="en-US" dirty="0"/>
              <a:t>Division Name</a:t>
            </a:r>
          </a:p>
        </p:txBody>
      </p:sp>
      <p:pic>
        <p:nvPicPr>
          <p:cNvPr id="9" name="Picture 8"/>
          <p:cNvPicPr>
            <a:picLocks noChangeAspect="1"/>
          </p:cNvPicPr>
          <p:nvPr userDrawn="1"/>
        </p:nvPicPr>
        <p:blipFill>
          <a:blip r:embed="rId2"/>
          <a:stretch>
            <a:fillRect/>
          </a:stretch>
        </p:blipFill>
        <p:spPr>
          <a:xfrm>
            <a:off x="1439375" y="701964"/>
            <a:ext cx="4594669" cy="1389888"/>
          </a:xfrm>
          <a:prstGeom prst="rect">
            <a:avLst/>
          </a:prstGeom>
        </p:spPr>
      </p:pic>
    </p:spTree>
    <p:extLst>
      <p:ext uri="{BB962C8B-B14F-4D97-AF65-F5344CB8AC3E}">
        <p14:creationId xmlns:p14="http://schemas.microsoft.com/office/powerpoint/2010/main" val="377993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 - Purple">
    <p:bg>
      <p:bgPr>
        <a:solidFill>
          <a:schemeClr val="accent1"/>
        </a:solidFill>
        <a:effectLst/>
      </p:bgPr>
    </p:bg>
    <p:spTree>
      <p:nvGrpSpPr>
        <p:cNvPr id="1" name=""/>
        <p:cNvGrpSpPr/>
        <p:nvPr/>
      </p:nvGrpSpPr>
      <p:grpSpPr>
        <a:xfrm>
          <a:off x="0" y="0"/>
          <a:ext cx="0" cy="0"/>
          <a:chOff x="0" y="0"/>
          <a:chExt cx="0" cy="0"/>
        </a:xfrm>
      </p:grpSpPr>
      <p:sp>
        <p:nvSpPr>
          <p:cNvPr id="13" name="Rectangle 25"/>
          <p:cNvSpPr>
            <a:spLocks noChangeAspect="1"/>
          </p:cNvSpPr>
          <p:nvPr userDrawn="1"/>
        </p:nvSpPr>
        <p:spPr>
          <a:xfrm rot="10800000">
            <a:off x="1794848" y="3183004"/>
            <a:ext cx="930011" cy="64008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bg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914400" rtl="0"/>
            <a:endParaRPr lang="en-US" sz="3600" kern="1200" dirty="0">
              <a:solidFill>
                <a:srgbClr val="000000"/>
              </a:solidFill>
            </a:endParaRPr>
          </a:p>
        </p:txBody>
      </p:sp>
      <p:sp>
        <p:nvSpPr>
          <p:cNvPr id="16" name="Rectangle 15"/>
          <p:cNvSpPr/>
          <p:nvPr userDrawn="1"/>
        </p:nvSpPr>
        <p:spPr>
          <a:xfrm>
            <a:off x="0" y="0"/>
            <a:ext cx="24384000" cy="319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dirty="0">
              <a:solidFill>
                <a:srgbClr val="FFFFFF"/>
              </a:solidFill>
            </a:endParaRPr>
          </a:p>
        </p:txBody>
      </p:sp>
      <p:sp>
        <p:nvSpPr>
          <p:cNvPr id="2" name="Title 1"/>
          <p:cNvSpPr>
            <a:spLocks noGrp="1"/>
          </p:cNvSpPr>
          <p:nvPr>
            <p:ph type="ctrTitle" hasCustomPrompt="1"/>
          </p:nvPr>
        </p:nvSpPr>
        <p:spPr>
          <a:xfrm>
            <a:off x="1828800" y="4756711"/>
            <a:ext cx="15849600" cy="4986330"/>
          </a:xfrm>
        </p:spPr>
        <p:txBody>
          <a:bodyPr anchor="t" anchorCtr="0">
            <a:normAutofit/>
          </a:bodyPr>
          <a:lstStyle>
            <a:lvl1pPr>
              <a:lnSpc>
                <a:spcPct val="90000"/>
              </a:lnSpc>
              <a:defRPr sz="6000">
                <a:solidFill>
                  <a:schemeClr val="bg1"/>
                </a:solidFill>
              </a:defRPr>
            </a:lvl1pPr>
          </a:lstStyle>
          <a:p>
            <a:r>
              <a:rPr lang="en-US" dirty="0"/>
              <a:t>Click to edit </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1828800" y="10623243"/>
            <a:ext cx="15849600" cy="2127558"/>
          </a:xfrm>
        </p:spPr>
        <p:txBody>
          <a:bodyPr anchor="t" anchorCtr="0">
            <a:normAutofit/>
          </a:bodyPr>
          <a:lstStyle>
            <a:lvl1pPr marL="0" indent="0" algn="l">
              <a:spcBef>
                <a:spcPts val="0"/>
              </a:spcBef>
              <a:buNone/>
              <a:defRPr sz="2800" baseline="0">
                <a:solidFill>
                  <a:schemeClr val="bg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edit presentation subtitle or date</a:t>
            </a:r>
          </a:p>
        </p:txBody>
      </p:sp>
      <p:sp>
        <p:nvSpPr>
          <p:cNvPr id="8" name="Text Placeholder 18"/>
          <p:cNvSpPr>
            <a:spLocks noGrp="1"/>
          </p:cNvSpPr>
          <p:nvPr>
            <p:ph type="body" sz="quarter" idx="11" hasCustomPrompt="1"/>
          </p:nvPr>
        </p:nvSpPr>
        <p:spPr>
          <a:xfrm>
            <a:off x="12187769" y="1243584"/>
            <a:ext cx="10977032" cy="1497824"/>
          </a:xfrm>
        </p:spPr>
        <p:txBody>
          <a:bodyPr>
            <a:normAutofit/>
          </a:bodyPr>
          <a:lstStyle>
            <a:lvl1pPr algn="r">
              <a:spcBef>
                <a:spcPts val="0"/>
              </a:spcBef>
              <a:defRPr sz="2800">
                <a:solidFill>
                  <a:srgbClr val="580F8B"/>
                </a:solidFill>
                <a:latin typeface="+mj-lt"/>
              </a:defRPr>
            </a:lvl1pPr>
          </a:lstStyle>
          <a:p>
            <a:pPr lvl="0"/>
            <a:r>
              <a:rPr lang="en-US" dirty="0"/>
              <a:t>Division Name</a:t>
            </a:r>
          </a:p>
        </p:txBody>
      </p:sp>
      <p:pic>
        <p:nvPicPr>
          <p:cNvPr id="9" name="Picture 8"/>
          <p:cNvPicPr>
            <a:picLocks noChangeAspect="1"/>
          </p:cNvPicPr>
          <p:nvPr userDrawn="1"/>
        </p:nvPicPr>
        <p:blipFill>
          <a:blip r:embed="rId2"/>
          <a:stretch>
            <a:fillRect/>
          </a:stretch>
        </p:blipFill>
        <p:spPr>
          <a:xfrm>
            <a:off x="1439373" y="701964"/>
            <a:ext cx="4594667" cy="1389888"/>
          </a:xfrm>
          <a:prstGeom prst="rect">
            <a:avLst/>
          </a:prstGeom>
        </p:spPr>
      </p:pic>
    </p:spTree>
    <p:extLst>
      <p:ext uri="{BB962C8B-B14F-4D97-AF65-F5344CB8AC3E}">
        <p14:creationId xmlns:p14="http://schemas.microsoft.com/office/powerpoint/2010/main" val="366717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 - Grey">
    <p:bg>
      <p:bgPr>
        <a:solidFill>
          <a:schemeClr val="accent6"/>
        </a:solidFill>
        <a:effectLst/>
      </p:bgPr>
    </p:bg>
    <p:spTree>
      <p:nvGrpSpPr>
        <p:cNvPr id="1" name=""/>
        <p:cNvGrpSpPr/>
        <p:nvPr/>
      </p:nvGrpSpPr>
      <p:grpSpPr>
        <a:xfrm>
          <a:off x="0" y="0"/>
          <a:ext cx="0" cy="0"/>
          <a:chOff x="0" y="0"/>
          <a:chExt cx="0" cy="0"/>
        </a:xfrm>
      </p:grpSpPr>
      <p:sp>
        <p:nvSpPr>
          <p:cNvPr id="11" name="Rectangle 25"/>
          <p:cNvSpPr>
            <a:spLocks noChangeAspect="1"/>
          </p:cNvSpPr>
          <p:nvPr userDrawn="1"/>
        </p:nvSpPr>
        <p:spPr>
          <a:xfrm rot="10800000">
            <a:off x="1794848" y="3183004"/>
            <a:ext cx="930011" cy="64008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bg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914400" rtl="0"/>
            <a:endParaRPr lang="en-US" sz="3600" kern="1200" dirty="0">
              <a:solidFill>
                <a:srgbClr val="000000"/>
              </a:solidFill>
            </a:endParaRPr>
          </a:p>
        </p:txBody>
      </p:sp>
      <p:sp>
        <p:nvSpPr>
          <p:cNvPr id="12" name="Rectangle 11"/>
          <p:cNvSpPr/>
          <p:nvPr userDrawn="1"/>
        </p:nvSpPr>
        <p:spPr>
          <a:xfrm>
            <a:off x="0" y="0"/>
            <a:ext cx="24384000" cy="319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rtl="0"/>
            <a:endParaRPr lang="en-US" sz="3600" kern="1200" dirty="0">
              <a:solidFill>
                <a:srgbClr val="FFFFFF"/>
              </a:solidFill>
            </a:endParaRPr>
          </a:p>
        </p:txBody>
      </p:sp>
      <p:sp>
        <p:nvSpPr>
          <p:cNvPr id="2" name="Title 1"/>
          <p:cNvSpPr>
            <a:spLocks noGrp="1"/>
          </p:cNvSpPr>
          <p:nvPr>
            <p:ph type="ctrTitle" hasCustomPrompt="1"/>
          </p:nvPr>
        </p:nvSpPr>
        <p:spPr>
          <a:xfrm>
            <a:off x="1828800" y="4756711"/>
            <a:ext cx="15849600" cy="4986330"/>
          </a:xfrm>
        </p:spPr>
        <p:txBody>
          <a:bodyPr anchor="t" anchorCtr="0">
            <a:normAutofit/>
          </a:bodyPr>
          <a:lstStyle>
            <a:lvl1pPr>
              <a:lnSpc>
                <a:spcPct val="90000"/>
              </a:lnSpc>
              <a:spcBef>
                <a:spcPts val="0"/>
              </a:spcBef>
              <a:defRPr sz="6000">
                <a:solidFill>
                  <a:schemeClr val="bg1"/>
                </a:solidFill>
              </a:defRPr>
            </a:lvl1pPr>
          </a:lstStyle>
          <a:p>
            <a:r>
              <a:rPr lang="en-US" dirty="0"/>
              <a:t>Click to edit </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1828800" y="10623243"/>
            <a:ext cx="15849600" cy="2127558"/>
          </a:xfrm>
        </p:spPr>
        <p:txBody>
          <a:bodyPr anchor="t" anchorCtr="0">
            <a:normAutofit/>
          </a:bodyPr>
          <a:lstStyle>
            <a:lvl1pPr marL="0" indent="0" algn="l">
              <a:spcBef>
                <a:spcPts val="0"/>
              </a:spcBef>
              <a:buNone/>
              <a:defRPr sz="2800" baseline="0">
                <a:solidFill>
                  <a:schemeClr val="bg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edit presentation subtitle or date</a:t>
            </a:r>
          </a:p>
        </p:txBody>
      </p:sp>
      <p:sp>
        <p:nvSpPr>
          <p:cNvPr id="8" name="Text Placeholder 18"/>
          <p:cNvSpPr>
            <a:spLocks noGrp="1"/>
          </p:cNvSpPr>
          <p:nvPr>
            <p:ph type="body" sz="quarter" idx="11" hasCustomPrompt="1"/>
          </p:nvPr>
        </p:nvSpPr>
        <p:spPr>
          <a:xfrm>
            <a:off x="12187769" y="1243584"/>
            <a:ext cx="10977032" cy="1497824"/>
          </a:xfrm>
        </p:spPr>
        <p:txBody>
          <a:bodyPr>
            <a:normAutofit/>
          </a:bodyPr>
          <a:lstStyle>
            <a:lvl1pPr algn="r">
              <a:spcBef>
                <a:spcPts val="0"/>
              </a:spcBef>
              <a:defRPr sz="2800">
                <a:solidFill>
                  <a:srgbClr val="580F8B"/>
                </a:solidFill>
                <a:latin typeface="+mj-lt"/>
              </a:defRPr>
            </a:lvl1pPr>
          </a:lstStyle>
          <a:p>
            <a:pPr lvl="0"/>
            <a:r>
              <a:rPr lang="en-US" dirty="0"/>
              <a:t>Division Name</a:t>
            </a:r>
          </a:p>
        </p:txBody>
      </p:sp>
      <p:pic>
        <p:nvPicPr>
          <p:cNvPr id="10" name="Picture 9"/>
          <p:cNvPicPr>
            <a:picLocks noChangeAspect="1"/>
          </p:cNvPicPr>
          <p:nvPr userDrawn="1"/>
        </p:nvPicPr>
        <p:blipFill>
          <a:blip r:embed="rId2"/>
          <a:stretch>
            <a:fillRect/>
          </a:stretch>
        </p:blipFill>
        <p:spPr>
          <a:xfrm>
            <a:off x="1439373" y="701964"/>
            <a:ext cx="4594667" cy="1389888"/>
          </a:xfrm>
          <a:prstGeom prst="rect">
            <a:avLst/>
          </a:prstGeom>
        </p:spPr>
      </p:pic>
    </p:spTree>
    <p:extLst>
      <p:ext uri="{BB962C8B-B14F-4D97-AF65-F5344CB8AC3E}">
        <p14:creationId xmlns:p14="http://schemas.microsoft.com/office/powerpoint/2010/main" val="428203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927935"/>
            <a:ext cx="18410768" cy="2139314"/>
          </a:xfrm>
        </p:spPr>
        <p:txBody>
          <a:bodyPr>
            <a:normAutofit/>
          </a:bodyPr>
          <a:lstStyle>
            <a:lvl1pPr>
              <a:lnSpc>
                <a:spcPct val="90000"/>
              </a:lnSpc>
              <a:defRPr sz="4800" cap="none" baseline="0">
                <a:solidFill>
                  <a:schemeClr val="accent1"/>
                </a:solidFill>
              </a:defRPr>
            </a:lvl1pPr>
          </a:lstStyle>
          <a:p>
            <a:r>
              <a:rPr lang="en-US" dirty="0"/>
              <a:t>Click to edit headline</a:t>
            </a:r>
            <a:br>
              <a:rPr lang="en-US" dirty="0"/>
            </a:br>
            <a:r>
              <a:rPr lang="en-US" dirty="0"/>
              <a:t>for your slide here.</a:t>
            </a:r>
          </a:p>
        </p:txBody>
      </p:sp>
      <p:sp>
        <p:nvSpPr>
          <p:cNvPr id="8" name="Rectangle 7"/>
          <p:cNvSpPr/>
          <p:nvPr userDrawn="1"/>
        </p:nvSpPr>
        <p:spPr>
          <a:xfrm>
            <a:off x="0" y="0"/>
            <a:ext cx="24384000" cy="48768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defTabSz="914400" rtl="0"/>
            <a:endParaRPr lang="en-US" sz="3600" kern="1200">
              <a:solidFill>
                <a:srgbClr val="FFFFFF"/>
              </a:solidFill>
            </a:endParaRPr>
          </a:p>
        </p:txBody>
      </p:sp>
      <p:sp>
        <p:nvSpPr>
          <p:cNvPr id="12" name="Content Placeholder 3"/>
          <p:cNvSpPr>
            <a:spLocks noGrp="1"/>
          </p:cNvSpPr>
          <p:nvPr>
            <p:ph sz="quarter" idx="14"/>
          </p:nvPr>
        </p:nvSpPr>
        <p:spPr>
          <a:xfrm>
            <a:off x="1828803" y="3175000"/>
            <a:ext cx="18410768" cy="9375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5"/>
          </p:nvPr>
        </p:nvSpPr>
        <p:spPr/>
        <p:txBody>
          <a:bodyPr/>
          <a:lstStyle/>
          <a:p>
            <a:endParaRPr lang="en-US" dirty="0">
              <a:solidFill>
                <a:srgbClr val="4D4C47"/>
              </a:solidFill>
            </a:endParaRPr>
          </a:p>
        </p:txBody>
      </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a:t>
            </a:fld>
            <a:endParaRPr lang="en-US" dirty="0">
              <a:solidFill>
                <a:srgbClr val="4D4C47"/>
              </a:solidFill>
            </a:endParaRPr>
          </a:p>
        </p:txBody>
      </p:sp>
      <p:pic>
        <p:nvPicPr>
          <p:cNvPr id="10" name="Picture 9"/>
          <p:cNvPicPr>
            <a:picLocks noChangeAspect="1"/>
          </p:cNvPicPr>
          <p:nvPr userDrawn="1"/>
        </p:nvPicPr>
        <p:blipFill>
          <a:blip r:embed="rId2"/>
          <a:stretch>
            <a:fillRect/>
          </a:stretch>
        </p:blipFill>
        <p:spPr>
          <a:xfrm>
            <a:off x="21074236" y="12736647"/>
            <a:ext cx="2115965" cy="640078"/>
          </a:xfrm>
          <a:prstGeom prst="rect">
            <a:avLst/>
          </a:prstGeom>
        </p:spPr>
      </p:pic>
    </p:spTree>
    <p:extLst>
      <p:ext uri="{BB962C8B-B14F-4D97-AF65-F5344CB8AC3E}">
        <p14:creationId xmlns:p14="http://schemas.microsoft.com/office/powerpoint/2010/main" val="2119587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7B7E3"/>
            </a:gs>
            <a:gs pos="26136">
              <a:srgbClr val="88C3EA"/>
            </a:gs>
            <a:gs pos="50707">
              <a:srgbClr val="98CFF0"/>
            </a:gs>
            <a:gs pos="80033">
              <a:srgbClr val="94B3EC"/>
            </a:gs>
            <a:gs pos="100000">
              <a:srgbClr val="8F98E8"/>
            </a:gs>
          </a:gsLst>
          <a:lin ang="5400000" scaled="0"/>
        </a:gradFill>
        <a:effectLst/>
      </p:bgPr>
    </p:bg>
    <p:spTree>
      <p:nvGrpSpPr>
        <p:cNvPr id="1" name=""/>
        <p:cNvGrpSpPr/>
        <p:nvPr/>
      </p:nvGrpSpPr>
      <p:grpSpPr>
        <a:xfrm>
          <a:off x="0" y="0"/>
          <a:ext cx="0" cy="0"/>
          <a:chOff x="0" y="0"/>
          <a:chExt cx="0" cy="0"/>
        </a:xfrm>
      </p:grpSpPr>
      <p:sp>
        <p:nvSpPr>
          <p:cNvPr id="2" name="Shape 2"/>
          <p:cNvSpPr/>
          <p:nvPr/>
        </p:nvSpPr>
        <p:spPr>
          <a:xfrm>
            <a:off x="2500" y="-5391"/>
            <a:ext cx="24379000" cy="13726781"/>
          </a:xfrm>
          <a:prstGeom prst="rect">
            <a:avLst/>
          </a:prstGeom>
          <a:solidFill>
            <a:srgbClr val="000000">
              <a:alpha val="15000"/>
            </a:srgbClr>
          </a:solidFill>
          <a:ln w="12700">
            <a:miter lim="400000"/>
          </a:ln>
        </p:spPr>
        <p:txBody>
          <a:bodyPr lIns="0" tIns="0" rIns="0" bIns="0" anchor="ctr"/>
          <a:lstStyle/>
          <a:p>
            <a:pPr lvl="0">
              <a:defRPr sz="3200">
                <a:solidFill>
                  <a:srgbClr val="FFFFFF"/>
                </a:solidFill>
              </a:defRPr>
            </a:pPr>
            <a:endParaRPr sz="3200"/>
          </a:p>
        </p:txBody>
      </p:sp>
      <p:pic>
        <p:nvPicPr>
          <p:cNvPr id="5" name="BlurredCircles.png"/>
          <p:cNvPicPr/>
          <p:nvPr/>
        </p:nvPicPr>
        <p:blipFill>
          <a:blip r:embed="rId6">
            <a:alphaModFix amt="29690"/>
            <a:extLst/>
          </a:blip>
          <a:stretch>
            <a:fillRect/>
          </a:stretch>
        </p:blipFill>
        <p:spPr>
          <a:xfrm>
            <a:off x="0" y="73152"/>
            <a:ext cx="24384000" cy="137160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Lst>
  <p:transition spd="med"/>
  <p:timing>
    <p:tnLst>
      <p:par>
        <p:cTn id="1" dur="indefinite" restart="never" nodeType="tmRoot"/>
      </p:par>
    </p:tnLst>
  </p:timing>
  <p:hf hdr="0" ftr="0" dt="0"/>
  <p:txStyles>
    <p:titleStyle>
      <a:lvl1pPr algn="ctr" defTabSz="825512">
        <a:defRPr sz="11200">
          <a:latin typeface="+mn-lt"/>
          <a:ea typeface="+mn-ea"/>
          <a:cs typeface="+mn-cs"/>
          <a:sym typeface="Helvetica Light"/>
        </a:defRPr>
      </a:lvl1pPr>
      <a:lvl2pPr indent="228603" algn="ctr" defTabSz="825512">
        <a:defRPr sz="11200">
          <a:latin typeface="+mn-lt"/>
          <a:ea typeface="+mn-ea"/>
          <a:cs typeface="+mn-cs"/>
          <a:sym typeface="Helvetica Light"/>
        </a:defRPr>
      </a:lvl2pPr>
      <a:lvl3pPr indent="457206" algn="ctr" defTabSz="825512">
        <a:defRPr sz="11200">
          <a:latin typeface="+mn-lt"/>
          <a:ea typeface="+mn-ea"/>
          <a:cs typeface="+mn-cs"/>
          <a:sym typeface="Helvetica Light"/>
        </a:defRPr>
      </a:lvl3pPr>
      <a:lvl4pPr indent="685809" algn="ctr" defTabSz="825512">
        <a:defRPr sz="11200">
          <a:latin typeface="+mn-lt"/>
          <a:ea typeface="+mn-ea"/>
          <a:cs typeface="+mn-cs"/>
          <a:sym typeface="Helvetica Light"/>
        </a:defRPr>
      </a:lvl4pPr>
      <a:lvl5pPr indent="914411" algn="ctr" defTabSz="825512">
        <a:defRPr sz="11200">
          <a:latin typeface="+mn-lt"/>
          <a:ea typeface="+mn-ea"/>
          <a:cs typeface="+mn-cs"/>
          <a:sym typeface="Helvetica Light"/>
        </a:defRPr>
      </a:lvl5pPr>
      <a:lvl6pPr indent="1143014" algn="ctr" defTabSz="825512">
        <a:defRPr sz="11200">
          <a:latin typeface="+mn-lt"/>
          <a:ea typeface="+mn-ea"/>
          <a:cs typeface="+mn-cs"/>
          <a:sym typeface="Helvetica Light"/>
        </a:defRPr>
      </a:lvl6pPr>
      <a:lvl7pPr indent="1371617" algn="ctr" defTabSz="825512">
        <a:defRPr sz="11200">
          <a:latin typeface="+mn-lt"/>
          <a:ea typeface="+mn-ea"/>
          <a:cs typeface="+mn-cs"/>
          <a:sym typeface="Helvetica Light"/>
        </a:defRPr>
      </a:lvl7pPr>
      <a:lvl8pPr indent="1600220" algn="ctr" defTabSz="825512">
        <a:defRPr sz="11200">
          <a:latin typeface="+mn-lt"/>
          <a:ea typeface="+mn-ea"/>
          <a:cs typeface="+mn-cs"/>
          <a:sym typeface="Helvetica Light"/>
        </a:defRPr>
      </a:lvl8pPr>
      <a:lvl9pPr indent="1828823" algn="ctr" defTabSz="825512">
        <a:defRPr sz="11200">
          <a:latin typeface="+mn-lt"/>
          <a:ea typeface="+mn-ea"/>
          <a:cs typeface="+mn-cs"/>
          <a:sym typeface="Helvetica Light"/>
        </a:defRPr>
      </a:lvl9pPr>
    </p:titleStyle>
    <p:bodyStyle>
      <a:lvl1pPr algn="ctr" defTabSz="825512">
        <a:defRPr sz="4400">
          <a:latin typeface="+mn-lt"/>
          <a:ea typeface="+mn-ea"/>
          <a:cs typeface="+mn-cs"/>
          <a:sym typeface="Helvetica Light"/>
        </a:defRPr>
      </a:lvl1pPr>
      <a:lvl2pPr indent="228603" algn="ctr" defTabSz="825512">
        <a:defRPr sz="4400">
          <a:latin typeface="+mn-lt"/>
          <a:ea typeface="+mn-ea"/>
          <a:cs typeface="+mn-cs"/>
          <a:sym typeface="Helvetica Light"/>
        </a:defRPr>
      </a:lvl2pPr>
      <a:lvl3pPr indent="457206" algn="ctr" defTabSz="825512">
        <a:defRPr sz="4400">
          <a:latin typeface="+mn-lt"/>
          <a:ea typeface="+mn-ea"/>
          <a:cs typeface="+mn-cs"/>
          <a:sym typeface="Helvetica Light"/>
        </a:defRPr>
      </a:lvl3pPr>
      <a:lvl4pPr indent="685809" algn="ctr" defTabSz="825512">
        <a:defRPr sz="4400">
          <a:latin typeface="+mn-lt"/>
          <a:ea typeface="+mn-ea"/>
          <a:cs typeface="+mn-cs"/>
          <a:sym typeface="Helvetica Light"/>
        </a:defRPr>
      </a:lvl4pPr>
      <a:lvl5pPr indent="914411" algn="ctr" defTabSz="825512">
        <a:defRPr sz="4400">
          <a:latin typeface="+mn-lt"/>
          <a:ea typeface="+mn-ea"/>
          <a:cs typeface="+mn-cs"/>
          <a:sym typeface="Helvetica Light"/>
        </a:defRPr>
      </a:lvl5pPr>
      <a:lvl6pPr indent="1143014" algn="ctr" defTabSz="825512">
        <a:defRPr sz="4400">
          <a:latin typeface="+mn-lt"/>
          <a:ea typeface="+mn-ea"/>
          <a:cs typeface="+mn-cs"/>
          <a:sym typeface="Helvetica Light"/>
        </a:defRPr>
      </a:lvl6pPr>
      <a:lvl7pPr indent="1371617" algn="ctr" defTabSz="825512">
        <a:defRPr sz="4400">
          <a:latin typeface="+mn-lt"/>
          <a:ea typeface="+mn-ea"/>
          <a:cs typeface="+mn-cs"/>
          <a:sym typeface="Helvetica Light"/>
        </a:defRPr>
      </a:lvl7pPr>
      <a:lvl8pPr indent="1600220" algn="ctr" defTabSz="825512">
        <a:defRPr sz="4400">
          <a:latin typeface="+mn-lt"/>
          <a:ea typeface="+mn-ea"/>
          <a:cs typeface="+mn-cs"/>
          <a:sym typeface="Helvetica Light"/>
        </a:defRPr>
      </a:lvl8pPr>
      <a:lvl9pPr indent="1828823" algn="ctr" defTabSz="825512">
        <a:defRPr sz="4400">
          <a:latin typeface="+mn-lt"/>
          <a:ea typeface="+mn-ea"/>
          <a:cs typeface="+mn-cs"/>
          <a:sym typeface="Helvetica Light"/>
        </a:defRPr>
      </a:lvl9pPr>
    </p:bodyStyle>
    <p:otherStyle>
      <a:lvl1pPr algn="ctr" defTabSz="825512">
        <a:defRPr sz="2200">
          <a:solidFill>
            <a:schemeClr val="tx1"/>
          </a:solidFill>
          <a:latin typeface="+mn-lt"/>
          <a:ea typeface="+mn-ea"/>
          <a:cs typeface="+mn-cs"/>
          <a:sym typeface="Source Sans Pro ExtraLight"/>
        </a:defRPr>
      </a:lvl1pPr>
      <a:lvl2pPr indent="228603" algn="ctr" defTabSz="825512">
        <a:defRPr sz="2200">
          <a:solidFill>
            <a:schemeClr val="tx1"/>
          </a:solidFill>
          <a:latin typeface="+mn-lt"/>
          <a:ea typeface="+mn-ea"/>
          <a:cs typeface="+mn-cs"/>
          <a:sym typeface="Source Sans Pro ExtraLight"/>
        </a:defRPr>
      </a:lvl2pPr>
      <a:lvl3pPr indent="457206" algn="ctr" defTabSz="825512">
        <a:defRPr sz="2200">
          <a:solidFill>
            <a:schemeClr val="tx1"/>
          </a:solidFill>
          <a:latin typeface="+mn-lt"/>
          <a:ea typeface="+mn-ea"/>
          <a:cs typeface="+mn-cs"/>
          <a:sym typeface="Source Sans Pro ExtraLight"/>
        </a:defRPr>
      </a:lvl3pPr>
      <a:lvl4pPr indent="685809" algn="ctr" defTabSz="825512">
        <a:defRPr sz="2200">
          <a:solidFill>
            <a:schemeClr val="tx1"/>
          </a:solidFill>
          <a:latin typeface="+mn-lt"/>
          <a:ea typeface="+mn-ea"/>
          <a:cs typeface="+mn-cs"/>
          <a:sym typeface="Source Sans Pro ExtraLight"/>
        </a:defRPr>
      </a:lvl4pPr>
      <a:lvl5pPr indent="914411" algn="ctr" defTabSz="825512">
        <a:defRPr sz="2200">
          <a:solidFill>
            <a:schemeClr val="tx1"/>
          </a:solidFill>
          <a:latin typeface="+mn-lt"/>
          <a:ea typeface="+mn-ea"/>
          <a:cs typeface="+mn-cs"/>
          <a:sym typeface="Source Sans Pro ExtraLight"/>
        </a:defRPr>
      </a:lvl5pPr>
      <a:lvl6pPr indent="1143014" algn="ctr" defTabSz="825512">
        <a:defRPr sz="2200">
          <a:solidFill>
            <a:schemeClr val="tx1"/>
          </a:solidFill>
          <a:latin typeface="+mn-lt"/>
          <a:ea typeface="+mn-ea"/>
          <a:cs typeface="+mn-cs"/>
          <a:sym typeface="Source Sans Pro ExtraLight"/>
        </a:defRPr>
      </a:lvl6pPr>
      <a:lvl7pPr indent="1371617" algn="ctr" defTabSz="825512">
        <a:defRPr sz="2200">
          <a:solidFill>
            <a:schemeClr val="tx1"/>
          </a:solidFill>
          <a:latin typeface="+mn-lt"/>
          <a:ea typeface="+mn-ea"/>
          <a:cs typeface="+mn-cs"/>
          <a:sym typeface="Source Sans Pro ExtraLight"/>
        </a:defRPr>
      </a:lvl7pPr>
      <a:lvl8pPr indent="1600220" algn="ctr" defTabSz="825512">
        <a:defRPr sz="2200">
          <a:solidFill>
            <a:schemeClr val="tx1"/>
          </a:solidFill>
          <a:latin typeface="+mn-lt"/>
          <a:ea typeface="+mn-ea"/>
          <a:cs typeface="+mn-cs"/>
          <a:sym typeface="Source Sans Pro ExtraLight"/>
        </a:defRPr>
      </a:lvl8pPr>
      <a:lvl9pPr indent="1828823" algn="ctr" defTabSz="825512">
        <a:defRPr sz="2200">
          <a:solidFill>
            <a:schemeClr val="tx1"/>
          </a:solidFill>
          <a:latin typeface="+mn-lt"/>
          <a:ea typeface="+mn-ea"/>
          <a:cs typeface="+mn-cs"/>
          <a:sym typeface="Source Sans Pro Extra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549278"/>
            <a:ext cx="21336000" cy="228600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3200403"/>
            <a:ext cx="21336000" cy="9051926"/>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2706624" y="12728449"/>
            <a:ext cx="17532096" cy="730250"/>
          </a:xfrm>
          <a:prstGeom prst="rect">
            <a:avLst/>
          </a:prstGeom>
        </p:spPr>
        <p:txBody>
          <a:bodyPr vert="horz" lIns="0" tIns="0" rIns="0" bIns="0" rtlCol="0" anchor="ctr"/>
          <a:lstStyle>
            <a:lvl1pPr algn="l">
              <a:defRPr sz="1600" b="1" i="0">
                <a:solidFill>
                  <a:schemeClr val="tx2"/>
                </a:solidFill>
                <a:latin typeface="Arial" charset="0"/>
                <a:ea typeface="Arial" charset="0"/>
                <a:cs typeface="Arial" charset="0"/>
              </a:defRPr>
            </a:lvl1pPr>
          </a:lstStyle>
          <a:p>
            <a:pPr defTabSz="914400" rtl="0"/>
            <a:endParaRPr lang="en-US" kern="1200" dirty="0">
              <a:solidFill>
                <a:srgbClr val="4D4C47"/>
              </a:solidFill>
            </a:endParaRPr>
          </a:p>
        </p:txBody>
      </p:sp>
      <p:sp>
        <p:nvSpPr>
          <p:cNvPr id="8" name="Slide Number Placeholder 7"/>
          <p:cNvSpPr>
            <a:spLocks noGrp="1"/>
          </p:cNvSpPr>
          <p:nvPr>
            <p:ph type="sldNum" sz="quarter" idx="4"/>
          </p:nvPr>
        </p:nvSpPr>
        <p:spPr>
          <a:xfrm>
            <a:off x="1828800" y="12728449"/>
            <a:ext cx="829056" cy="730250"/>
          </a:xfrm>
          <a:prstGeom prst="rect">
            <a:avLst/>
          </a:prstGeom>
        </p:spPr>
        <p:txBody>
          <a:bodyPr vert="horz" lIns="0" tIns="0" rIns="0" bIns="0" rtlCol="0" anchor="ctr"/>
          <a:lstStyle>
            <a:lvl1pPr algn="l">
              <a:defRPr sz="1600" b="0" i="0">
                <a:solidFill>
                  <a:schemeClr val="tx2"/>
                </a:solidFill>
                <a:latin typeface="Arial" charset="0"/>
                <a:ea typeface="Arial" charset="0"/>
                <a:cs typeface="Arial" charset="0"/>
              </a:defRPr>
            </a:lvl1pPr>
          </a:lstStyle>
          <a:p>
            <a:pPr defTabSz="914400" rtl="0"/>
            <a:fld id="{7586D33A-BC3B-384C-99A4-A76BAC813302}" type="slidenum">
              <a:rPr lang="en-US" kern="1200" smtClean="0">
                <a:solidFill>
                  <a:srgbClr val="4D4C47"/>
                </a:solidFill>
              </a:rPr>
              <a:pPr defTabSz="914400" rtl="0"/>
              <a:t>‹#›</a:t>
            </a:fld>
            <a:endParaRPr lang="en-US" kern="1200" dirty="0">
              <a:solidFill>
                <a:srgbClr val="4D4C47"/>
              </a:solidFill>
            </a:endParaRPr>
          </a:p>
        </p:txBody>
      </p:sp>
    </p:spTree>
    <p:extLst>
      <p:ext uri="{BB962C8B-B14F-4D97-AF65-F5344CB8AC3E}">
        <p14:creationId xmlns:p14="http://schemas.microsoft.com/office/powerpoint/2010/main" val="84780195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hdr="0" ftr="0" dt="0"/>
  <p:txStyles>
    <p:titleStyle>
      <a:lvl1pPr algn="l" defTabSz="914400" rtl="0" eaLnBrk="1" latinLnBrk="0" hangingPunct="1">
        <a:lnSpc>
          <a:spcPct val="90000"/>
        </a:lnSpc>
        <a:spcBef>
          <a:spcPct val="0"/>
        </a:spcBef>
        <a:buNone/>
        <a:defRPr sz="6000" b="1" i="0" kern="1200" cap="all" baseline="0">
          <a:solidFill>
            <a:schemeClr val="tx2"/>
          </a:solidFill>
          <a:latin typeface="Arial"/>
          <a:ea typeface="+mj-ea"/>
          <a:cs typeface="+mj-cs"/>
        </a:defRPr>
      </a:lvl1pPr>
    </p:titleStyle>
    <p:bodyStyle>
      <a:lvl1pPr marL="0" indent="0" algn="l" defTabSz="914400" rtl="0" eaLnBrk="1" latinLnBrk="0" hangingPunct="1">
        <a:lnSpc>
          <a:spcPct val="125000"/>
        </a:lnSpc>
        <a:spcBef>
          <a:spcPts val="2400"/>
        </a:spcBef>
        <a:buFontTx/>
        <a:buNone/>
        <a:defRPr sz="2800" kern="1200" baseline="0">
          <a:solidFill>
            <a:schemeClr val="tx2"/>
          </a:solidFill>
          <a:latin typeface="Arial"/>
          <a:ea typeface="+mn-ea"/>
          <a:cs typeface="+mn-cs"/>
        </a:defRPr>
      </a:lvl1pPr>
      <a:lvl2pPr marL="1005840" indent="-457200" algn="l" defTabSz="914400" rtl="0" eaLnBrk="1" latinLnBrk="0" hangingPunct="1">
        <a:lnSpc>
          <a:spcPct val="125000"/>
        </a:lnSpc>
        <a:spcBef>
          <a:spcPts val="2400"/>
        </a:spcBef>
        <a:buSzPct val="100000"/>
        <a:buFont typeface="Arial"/>
        <a:buChar char="•"/>
        <a:defRPr sz="2800" kern="1200" baseline="0">
          <a:solidFill>
            <a:schemeClr val="tx2"/>
          </a:solidFill>
          <a:latin typeface="Arial"/>
          <a:ea typeface="+mn-ea"/>
          <a:cs typeface="+mn-cs"/>
        </a:defRPr>
      </a:lvl2pPr>
      <a:lvl3pPr marL="1554480" indent="-457200" algn="l" defTabSz="914400" rtl="0" eaLnBrk="1" latinLnBrk="0" hangingPunct="1">
        <a:lnSpc>
          <a:spcPct val="125000"/>
        </a:lnSpc>
        <a:spcBef>
          <a:spcPts val="2400"/>
        </a:spcBef>
        <a:buFont typeface="Lucida Grande"/>
        <a:buChar char="·"/>
        <a:defRPr sz="2800" kern="1200" baseline="0">
          <a:solidFill>
            <a:schemeClr val="tx2"/>
          </a:solidFill>
          <a:latin typeface="Arial"/>
          <a:ea typeface="+mn-ea"/>
          <a:cs typeface="+mn-cs"/>
        </a:defRPr>
      </a:lvl3pPr>
      <a:lvl4pPr marL="2286000" indent="-457200" algn="l" defTabSz="914400" rtl="0" eaLnBrk="1" latinLnBrk="0" hangingPunct="1">
        <a:lnSpc>
          <a:spcPct val="125000"/>
        </a:lnSpc>
        <a:spcBef>
          <a:spcPts val="2400"/>
        </a:spcBef>
        <a:buFont typeface="Arial"/>
        <a:buChar char="–"/>
        <a:defRPr sz="2000" kern="1200" baseline="0">
          <a:solidFill>
            <a:schemeClr val="tx2"/>
          </a:solidFill>
          <a:latin typeface="Arial"/>
          <a:ea typeface="+mn-ea"/>
          <a:cs typeface="+mn-cs"/>
        </a:defRPr>
      </a:lvl4pPr>
      <a:lvl5pPr marL="2743200" indent="-457200" algn="l" defTabSz="914400" rtl="0" eaLnBrk="1" latinLnBrk="0" hangingPunct="1">
        <a:lnSpc>
          <a:spcPct val="125000"/>
        </a:lnSpc>
        <a:spcBef>
          <a:spcPts val="2400"/>
        </a:spcBef>
        <a:buFont typeface="Arial"/>
        <a:buChar char="»"/>
        <a:defRPr sz="2000" kern="1200" baseline="0">
          <a:solidFill>
            <a:schemeClr val="tx2"/>
          </a:solidFill>
          <a:latin typeface="Arial"/>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hyperlink" Target="https://twitter.com/NYCommTrust?ref_src=twsrc%5egoogle|twcamp%5eserp|twgr%5eauthor" TargetMode="External"/><Relationship Id="rId3" Type="http://schemas.openxmlformats.org/officeDocument/2006/relationships/image" Target="../media/image9.png"/><Relationship Id="rId7" Type="http://schemas.openxmlformats.org/officeDocument/2006/relationships/hyperlink" Target="http://www.nycommunitytrust.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www.altmanfoundation.org/" TargetMode="External"/><Relationship Id="rId5" Type="http://schemas.openxmlformats.org/officeDocument/2006/relationships/hyperlink" Target="https://twitter.com/UnitedHospFund" TargetMode="External"/><Relationship Id="rId10" Type="http://schemas.openxmlformats.org/officeDocument/2006/relationships/image" Target="../media/image11.jpg"/><Relationship Id="rId4" Type="http://schemas.openxmlformats.org/officeDocument/2006/relationships/hyperlink" Target="http://www.uhfnyc.org/"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9"/>
          <p:cNvSpPr/>
          <p:nvPr/>
        </p:nvSpPr>
        <p:spPr>
          <a:xfrm>
            <a:off x="6245314" y="9128860"/>
            <a:ext cx="7326305" cy="147732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2200">
                <a:solidFill>
                  <a:srgbClr val="FFFFFF"/>
                </a:solidFill>
                <a:latin typeface="Helvetica Neue Thin"/>
                <a:ea typeface="Helvetica Neue Thin"/>
                <a:cs typeface="Helvetica Neue Thin"/>
                <a:sym typeface="Helvetica Neue Thin"/>
              </a:defRPr>
            </a:lvl1pPr>
          </a:lstStyle>
          <a:p>
            <a:pPr lvl="0" algn="l">
              <a:defRPr sz="1800">
                <a:solidFill>
                  <a:srgbClr val="000000"/>
                </a:solidFill>
              </a:defRPr>
            </a:pPr>
            <a:r>
              <a:rPr lang="en-US" sz="4800" dirty="0" smtClean="0">
                <a:solidFill>
                  <a:srgbClr val="FFFFFF"/>
                </a:solidFill>
                <a:latin typeface="Lato Light"/>
                <a:ea typeface="Lato Light"/>
                <a:cs typeface="Lato Light"/>
              </a:rPr>
              <a:t>Thursday, May 25, 2017</a:t>
            </a:r>
            <a:endParaRPr lang="en-US" sz="4800" dirty="0" smtClean="0">
              <a:solidFill>
                <a:schemeClr val="bg1"/>
              </a:solidFill>
              <a:latin typeface="Lato Light"/>
              <a:ea typeface="Lato Light"/>
              <a:cs typeface="Lato Light"/>
            </a:endParaRPr>
          </a:p>
          <a:p>
            <a:pPr lvl="0" algn="l">
              <a:defRPr sz="1800">
                <a:solidFill>
                  <a:srgbClr val="000000"/>
                </a:solidFill>
              </a:defRPr>
            </a:pPr>
            <a:r>
              <a:rPr lang="en-US" sz="4800" dirty="0" smtClean="0">
                <a:solidFill>
                  <a:schemeClr val="bg1"/>
                </a:solidFill>
                <a:latin typeface="Lato Light"/>
                <a:ea typeface="Lato Light"/>
                <a:cs typeface="Lato Light"/>
              </a:rPr>
              <a:t>9:00am – 2:00pm</a:t>
            </a:r>
            <a:endParaRPr lang="en-US" sz="4800" dirty="0" smtClean="0">
              <a:solidFill>
                <a:srgbClr val="FFFFFF"/>
              </a:solidFill>
              <a:latin typeface="Lato Light"/>
              <a:ea typeface="Lato Light"/>
              <a:cs typeface="Lato Light"/>
            </a:endParaRPr>
          </a:p>
        </p:txBody>
      </p:sp>
      <p:sp>
        <p:nvSpPr>
          <p:cNvPr id="3" name="Rectangle 2"/>
          <p:cNvSpPr/>
          <p:nvPr/>
        </p:nvSpPr>
        <p:spPr>
          <a:xfrm>
            <a:off x="-277091" y="5263170"/>
            <a:ext cx="24898158" cy="3170707"/>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18"/>
          <p:cNvSpPr/>
          <p:nvPr/>
        </p:nvSpPr>
        <p:spPr>
          <a:xfrm>
            <a:off x="6076874" y="5760265"/>
            <a:ext cx="13766589" cy="219547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Partnerships for Early Childhood</a:t>
            </a:r>
          </a:p>
          <a:p>
            <a:pPr lvl="0" algn="l">
              <a:defRPr sz="1800"/>
            </a:pPr>
            <a:r>
              <a:rPr lang="en-US" sz="6800" b="1" dirty="0" smtClean="0">
                <a:solidFill>
                  <a:srgbClr val="FFFFFF"/>
                </a:solidFill>
                <a:latin typeface="Lato Hairline"/>
                <a:ea typeface="Lato Hairline"/>
                <a:cs typeface="Lato Hairline"/>
                <a:sym typeface="Helvetica Neue UltraLight"/>
              </a:rPr>
              <a:t>Development: Meeting # 1</a:t>
            </a:r>
            <a:endParaRPr lang="en-US" sz="6800" b="1" dirty="0">
              <a:solidFill>
                <a:srgbClr val="FFFFFF"/>
              </a:solidFill>
              <a:latin typeface="Lato Hairline"/>
              <a:ea typeface="Lato Hairline"/>
              <a:cs typeface="Lato Hairline"/>
              <a:sym typeface="Helvetica Neue Ultra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80" y="5420948"/>
            <a:ext cx="3519146" cy="28741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1323" y="573566"/>
            <a:ext cx="4656138" cy="100364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73004" y="3489847"/>
            <a:ext cx="4684457" cy="16086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60582" y="1741907"/>
            <a:ext cx="3147166" cy="1573584"/>
          </a:xfrm>
          <a:prstGeom prst="rect">
            <a:avLst/>
          </a:prstGeom>
        </p:spPr>
      </p:pic>
    </p:spTree>
    <p:extLst>
      <p:ext uri="{BB962C8B-B14F-4D97-AF65-F5344CB8AC3E}">
        <p14:creationId xmlns:p14="http://schemas.microsoft.com/office/powerpoint/2010/main" val="83942160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Let’s Get Started</a:t>
            </a:r>
            <a:endParaRPr sz="6800" b="1" dirty="0">
              <a:solidFill>
                <a:srgbClr val="FFFFFF"/>
              </a:solidFill>
              <a:latin typeface="Lato Hairline"/>
              <a:ea typeface="Lato Hairline"/>
              <a:cs typeface="Lato Hairline"/>
              <a:sym typeface="Helvetica Neue UltraLight"/>
            </a:endParaRPr>
          </a:p>
        </p:txBody>
      </p:sp>
      <p:sp>
        <p:nvSpPr>
          <p:cNvPr id="6" name="TextBox 5"/>
          <p:cNvSpPr txBox="1"/>
          <p:nvPr/>
        </p:nvSpPr>
        <p:spPr>
          <a:xfrm>
            <a:off x="16279855" y="11250015"/>
            <a:ext cx="102657"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316215" y="4965476"/>
            <a:ext cx="12017885" cy="60119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400" marR="0" indent="-914400" algn="l" defTabSz="825500" rtl="0" fontAlgn="auto" latinLnBrk="1" hangingPunct="0">
              <a:lnSpc>
                <a:spcPct val="100000"/>
              </a:lnSpc>
              <a:spcBef>
                <a:spcPts val="0"/>
              </a:spcBef>
              <a:spcAft>
                <a:spcPts val="0"/>
              </a:spcAft>
              <a:buClrTx/>
              <a:buSzTx/>
              <a:buAutoNum type="arabicPeriod"/>
              <a:tabLst/>
            </a:pPr>
            <a:r>
              <a:rPr kumimoji="0" lang="en-US" sz="4800" b="0" i="0" u="none" strike="noStrike" cap="none" spc="0" normalizeH="0" dirty="0" smtClean="0">
                <a:ln>
                  <a:noFill/>
                </a:ln>
                <a:solidFill>
                  <a:srgbClr val="000000"/>
                </a:solidFill>
                <a:effectLst/>
                <a:uFillTx/>
                <a:latin typeface="Lato"/>
                <a:sym typeface="Helvetica Light"/>
              </a:rPr>
              <a:t>Gather with your project team</a:t>
            </a:r>
          </a:p>
          <a:p>
            <a:pPr marR="0" algn="l" defTabSz="825500" rtl="0" fontAlgn="auto" latinLnBrk="1" hangingPunct="0">
              <a:lnSpc>
                <a:spcPct val="100000"/>
              </a:lnSpc>
              <a:spcBef>
                <a:spcPts val="0"/>
              </a:spcBef>
              <a:spcAft>
                <a:spcPts val="0"/>
              </a:spcAft>
              <a:buClrTx/>
              <a:buSzTx/>
              <a:tabLst/>
            </a:pPr>
            <a:endParaRPr kumimoji="0" lang="en-US" sz="4800" b="0" i="0" u="none" strike="noStrike" cap="none" spc="0" normalizeH="0" dirty="0" smtClean="0">
              <a:ln>
                <a:noFill/>
              </a:ln>
              <a:solidFill>
                <a:srgbClr val="000000"/>
              </a:solidFill>
              <a:effectLst/>
              <a:uFillTx/>
              <a:latin typeface="Lato"/>
              <a:sym typeface="Helvetica Light"/>
            </a:endParaRPr>
          </a:p>
          <a:p>
            <a:pPr marL="914400" marR="0" indent="-914400" algn="l" defTabSz="825500" rtl="0" fontAlgn="auto" latinLnBrk="1" hangingPunct="0">
              <a:lnSpc>
                <a:spcPct val="100000"/>
              </a:lnSpc>
              <a:spcBef>
                <a:spcPts val="0"/>
              </a:spcBef>
              <a:spcAft>
                <a:spcPts val="0"/>
              </a:spcAft>
              <a:buClrTx/>
              <a:buSzTx/>
              <a:buAutoNum type="arabicPeriod" startAt="2"/>
              <a:tabLst/>
            </a:pPr>
            <a:r>
              <a:rPr lang="en-US" sz="4800" dirty="0" smtClean="0">
                <a:solidFill>
                  <a:srgbClr val="000000"/>
                </a:solidFill>
                <a:latin typeface="Lato"/>
              </a:rPr>
              <a:t>Imagine it is May 2022. </a:t>
            </a:r>
          </a:p>
          <a:p>
            <a:pPr marR="0" algn="l" defTabSz="825500" rtl="0" fontAlgn="auto" latinLnBrk="1" hangingPunct="0">
              <a:lnSpc>
                <a:spcPct val="100000"/>
              </a:lnSpc>
              <a:spcBef>
                <a:spcPts val="0"/>
              </a:spcBef>
              <a:spcAft>
                <a:spcPts val="0"/>
              </a:spcAft>
              <a:buClrTx/>
              <a:buSzTx/>
              <a:tabLst/>
            </a:pPr>
            <a:r>
              <a:rPr lang="en-US" sz="4800" dirty="0">
                <a:solidFill>
                  <a:srgbClr val="000000"/>
                </a:solidFill>
                <a:latin typeface="Lato"/>
              </a:rPr>
              <a:t>	</a:t>
            </a:r>
            <a:r>
              <a:rPr lang="en-US" sz="4800" dirty="0" smtClean="0">
                <a:solidFill>
                  <a:srgbClr val="000000"/>
                </a:solidFill>
                <a:latin typeface="Lato"/>
              </a:rPr>
              <a:t>The </a:t>
            </a:r>
            <a:r>
              <a:rPr lang="en-US" sz="4800" i="1" dirty="0" smtClean="0">
                <a:solidFill>
                  <a:srgbClr val="000000"/>
                </a:solidFill>
                <a:latin typeface="Lato"/>
              </a:rPr>
              <a:t>New York Times</a:t>
            </a:r>
            <a:r>
              <a:rPr lang="en-US" sz="4800" dirty="0" smtClean="0">
                <a:solidFill>
                  <a:srgbClr val="000000"/>
                </a:solidFill>
                <a:latin typeface="Lato"/>
              </a:rPr>
              <a:t> publishes </a:t>
            </a:r>
          </a:p>
          <a:p>
            <a:pPr marR="0" algn="l" defTabSz="825500" rtl="0" fontAlgn="auto" latinLnBrk="1" hangingPunct="0">
              <a:lnSpc>
                <a:spcPct val="100000"/>
              </a:lnSpc>
              <a:spcBef>
                <a:spcPts val="0"/>
              </a:spcBef>
              <a:spcAft>
                <a:spcPts val="0"/>
              </a:spcAft>
              <a:buClrTx/>
              <a:buSzTx/>
              <a:tabLst/>
            </a:pPr>
            <a:r>
              <a:rPr lang="en-US" sz="4800" dirty="0">
                <a:solidFill>
                  <a:srgbClr val="000000"/>
                </a:solidFill>
                <a:latin typeface="Lato"/>
              </a:rPr>
              <a:t>	</a:t>
            </a:r>
            <a:r>
              <a:rPr lang="en-US" sz="4800" dirty="0" smtClean="0">
                <a:solidFill>
                  <a:srgbClr val="000000"/>
                </a:solidFill>
                <a:latin typeface="Lato"/>
              </a:rPr>
              <a:t>an article on what your project </a:t>
            </a:r>
          </a:p>
          <a:p>
            <a:pPr marR="0" algn="l" defTabSz="825500" rtl="0" fontAlgn="auto" latinLnBrk="1" hangingPunct="0">
              <a:lnSpc>
                <a:spcPct val="100000"/>
              </a:lnSpc>
              <a:spcBef>
                <a:spcPts val="0"/>
              </a:spcBef>
              <a:spcAft>
                <a:spcPts val="0"/>
              </a:spcAft>
              <a:buClrTx/>
              <a:buSzTx/>
              <a:tabLst/>
            </a:pPr>
            <a:r>
              <a:rPr lang="en-US" sz="4800" dirty="0">
                <a:solidFill>
                  <a:srgbClr val="000000"/>
                </a:solidFill>
                <a:latin typeface="Lato"/>
              </a:rPr>
              <a:t>	</a:t>
            </a:r>
            <a:r>
              <a:rPr lang="en-US" sz="4800" dirty="0" smtClean="0">
                <a:solidFill>
                  <a:srgbClr val="000000"/>
                </a:solidFill>
                <a:latin typeface="Lato"/>
              </a:rPr>
              <a:t>has achieved. </a:t>
            </a:r>
          </a:p>
          <a:p>
            <a:pPr marR="0" algn="l" defTabSz="825500" rtl="0" fontAlgn="auto" latinLnBrk="1" hangingPunct="0">
              <a:lnSpc>
                <a:spcPct val="100000"/>
              </a:lnSpc>
              <a:spcBef>
                <a:spcPts val="0"/>
              </a:spcBef>
              <a:spcAft>
                <a:spcPts val="0"/>
              </a:spcAft>
              <a:buClrTx/>
              <a:buSzTx/>
              <a:tabLst/>
            </a:pPr>
            <a:endParaRPr lang="en-US" sz="4800" dirty="0">
              <a:solidFill>
                <a:srgbClr val="000000"/>
              </a:solidFill>
              <a:latin typeface="Lato"/>
            </a:endParaRPr>
          </a:p>
          <a:p>
            <a:pPr marR="0" algn="l" defTabSz="825500" rtl="0" fontAlgn="auto" latinLnBrk="1" hangingPunct="0">
              <a:lnSpc>
                <a:spcPct val="100000"/>
              </a:lnSpc>
              <a:spcBef>
                <a:spcPts val="0"/>
              </a:spcBef>
              <a:spcAft>
                <a:spcPts val="0"/>
              </a:spcAft>
              <a:buClrTx/>
              <a:buSzTx/>
              <a:tabLst/>
            </a:pPr>
            <a:r>
              <a:rPr lang="en-US" sz="4800" dirty="0" smtClean="0">
                <a:solidFill>
                  <a:srgbClr val="000000"/>
                </a:solidFill>
                <a:latin typeface="Lato"/>
              </a:rPr>
              <a:t>	</a:t>
            </a:r>
            <a:r>
              <a:rPr lang="en-US" sz="4800" dirty="0" smtClean="0">
                <a:solidFill>
                  <a:srgbClr val="FF0000"/>
                </a:solidFill>
                <a:latin typeface="Lato"/>
              </a:rPr>
              <a:t>What’s the headline?  </a:t>
            </a:r>
            <a:r>
              <a:rPr kumimoji="0" lang="en-US" sz="4800" b="0" i="0" u="none" strike="noStrike" cap="none" spc="0" normalizeH="0" dirty="0" smtClean="0">
                <a:ln>
                  <a:noFill/>
                </a:ln>
                <a:solidFill>
                  <a:srgbClr val="000000"/>
                </a:solidFill>
                <a:effectLst/>
                <a:uFillTx/>
                <a:latin typeface="Lato"/>
                <a:sym typeface="Helvetica Light"/>
              </a:rPr>
              <a:t>Write it down.</a:t>
            </a:r>
          </a:p>
        </p:txBody>
      </p:sp>
      <p:sp>
        <p:nvSpPr>
          <p:cNvPr id="7" name="Shape 48"/>
          <p:cNvSpPr/>
          <p:nvPr/>
        </p:nvSpPr>
        <p:spPr>
          <a:xfrm>
            <a:off x="-443256" y="4363618"/>
            <a:ext cx="12173702" cy="7215618"/>
          </a:xfrm>
          <a:prstGeom prst="rect">
            <a:avLst/>
          </a:prstGeom>
          <a:solidFill>
            <a:srgbClr val="FFFFFF">
              <a:alpha val="15999"/>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3600" dirty="0">
              <a:latin typeface="Lato Light"/>
            </a:endParaRPr>
          </a:p>
        </p:txBody>
      </p:sp>
      <p:pic>
        <p:nvPicPr>
          <p:cNvPr id="1026" name="Picture 2" descr="Image result for news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9917" y="4363618"/>
            <a:ext cx="10448460" cy="721561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812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5263170"/>
            <a:ext cx="24898158" cy="3170707"/>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18"/>
          <p:cNvSpPr/>
          <p:nvPr/>
        </p:nvSpPr>
        <p:spPr>
          <a:xfrm>
            <a:off x="6076874" y="6283485"/>
            <a:ext cx="14151310" cy="114903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Child Well-Being in New York City</a:t>
            </a:r>
            <a:endParaRPr lang="en-US" sz="6800" b="1" dirty="0">
              <a:solidFill>
                <a:srgbClr val="FFFFFF"/>
              </a:solidFill>
              <a:latin typeface="Lato Hairline"/>
              <a:ea typeface="Lato Hairline"/>
              <a:cs typeface="Lato Hairline"/>
              <a:sym typeface="Helvetica Neue Ultra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80" y="5420948"/>
            <a:ext cx="3519146" cy="2874106"/>
          </a:xfrm>
          <a:prstGeom prst="rect">
            <a:avLst/>
          </a:prstGeom>
        </p:spPr>
      </p:pic>
      <p:sp>
        <p:nvSpPr>
          <p:cNvPr id="6" name="Shape 19"/>
          <p:cNvSpPr/>
          <p:nvPr/>
        </p:nvSpPr>
        <p:spPr>
          <a:xfrm>
            <a:off x="6245314" y="9142987"/>
            <a:ext cx="10066402" cy="221599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2200">
                <a:solidFill>
                  <a:srgbClr val="FFFFFF"/>
                </a:solidFill>
                <a:latin typeface="Helvetica Neue Thin"/>
                <a:ea typeface="Helvetica Neue Thin"/>
                <a:cs typeface="Helvetica Neue Thin"/>
                <a:sym typeface="Helvetica Neue Thin"/>
              </a:defRPr>
            </a:lvl1pPr>
          </a:lstStyle>
          <a:p>
            <a:pPr lvl="0" algn="l">
              <a:defRPr sz="1800">
                <a:solidFill>
                  <a:srgbClr val="000000"/>
                </a:solidFill>
              </a:defRPr>
            </a:pPr>
            <a:r>
              <a:rPr lang="en-US" sz="4800" dirty="0" smtClean="0">
                <a:solidFill>
                  <a:srgbClr val="FFFFFF"/>
                </a:solidFill>
                <a:latin typeface="Lato Light"/>
                <a:ea typeface="Lato Light"/>
                <a:cs typeface="Lato Light"/>
              </a:rPr>
              <a:t>Jennifer March, PhD </a:t>
            </a:r>
            <a:endParaRPr lang="en-US" sz="4800" dirty="0" smtClean="0">
              <a:solidFill>
                <a:schemeClr val="bg1"/>
              </a:solidFill>
              <a:latin typeface="Lato Light"/>
              <a:ea typeface="Lato Light"/>
              <a:cs typeface="Lato Light"/>
            </a:endParaRPr>
          </a:p>
          <a:p>
            <a:pPr lvl="0" algn="l">
              <a:defRPr sz="1800">
                <a:solidFill>
                  <a:srgbClr val="000000"/>
                </a:solidFill>
              </a:defRPr>
            </a:pPr>
            <a:r>
              <a:rPr lang="en-US" sz="4800" dirty="0" smtClean="0">
                <a:solidFill>
                  <a:schemeClr val="bg1"/>
                </a:solidFill>
                <a:latin typeface="Lato Light"/>
                <a:ea typeface="Lato Light"/>
                <a:cs typeface="Lato Light"/>
              </a:rPr>
              <a:t>Executive Director</a:t>
            </a:r>
          </a:p>
          <a:p>
            <a:pPr lvl="0" algn="l">
              <a:defRPr sz="1800">
                <a:solidFill>
                  <a:srgbClr val="000000"/>
                </a:solidFill>
              </a:defRPr>
            </a:pPr>
            <a:r>
              <a:rPr lang="en-US" sz="4800" dirty="0" smtClean="0">
                <a:solidFill>
                  <a:schemeClr val="bg1"/>
                </a:solidFill>
                <a:latin typeface="Lato Light"/>
                <a:ea typeface="Lato Light"/>
                <a:cs typeface="Lato Light"/>
              </a:rPr>
              <a:t>Citizens’ Committee for Children</a:t>
            </a:r>
            <a:endParaRPr lang="en-US" sz="4800" dirty="0" smtClean="0">
              <a:solidFill>
                <a:srgbClr val="FFFFFF"/>
              </a:solidFill>
              <a:latin typeface="Lato Light"/>
              <a:ea typeface="Lato Light"/>
              <a:cs typeface="Lato Light"/>
            </a:endParaRPr>
          </a:p>
        </p:txBody>
      </p:sp>
    </p:spTree>
    <p:extLst>
      <p:ext uri="{BB962C8B-B14F-4D97-AF65-F5344CB8AC3E}">
        <p14:creationId xmlns:p14="http://schemas.microsoft.com/office/powerpoint/2010/main" val="120704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7091" y="-122707"/>
            <a:ext cx="24898158" cy="3170707"/>
          </a:xfrm>
          <a:prstGeom prst="rect">
            <a:avLst/>
          </a:prstGeom>
          <a:solidFill>
            <a:srgbClr val="0E5C93">
              <a:alpha val="80000"/>
            </a:srgbClr>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Shape 18"/>
          <p:cNvSpPr/>
          <p:nvPr/>
        </p:nvSpPr>
        <p:spPr>
          <a:xfrm>
            <a:off x="1046390" y="956252"/>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Discussion</a:t>
            </a:r>
            <a:endParaRPr sz="6800" b="1" dirty="0">
              <a:solidFill>
                <a:srgbClr val="FFFFFF"/>
              </a:solidFill>
              <a:latin typeface="Lato Hairline"/>
              <a:ea typeface="Lato Hairline"/>
              <a:cs typeface="Lato Hairline"/>
              <a:sym typeface="Helvetica Neue Ultra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000" y="4436894"/>
            <a:ext cx="8869780" cy="7121166"/>
          </a:xfrm>
          <a:prstGeom prst="rect">
            <a:avLst/>
          </a:prstGeom>
        </p:spPr>
      </p:pic>
    </p:spTree>
    <p:extLst>
      <p:ext uri="{BB962C8B-B14F-4D97-AF65-F5344CB8AC3E}">
        <p14:creationId xmlns:p14="http://schemas.microsoft.com/office/powerpoint/2010/main" val="24541499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5263170"/>
            <a:ext cx="24898158" cy="3170707"/>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18"/>
          <p:cNvSpPr/>
          <p:nvPr/>
        </p:nvSpPr>
        <p:spPr>
          <a:xfrm>
            <a:off x="6076874" y="6283485"/>
            <a:ext cx="14600151" cy="114903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Team Gallery Walk: Project Review</a:t>
            </a:r>
            <a:endParaRPr lang="en-US" sz="6800" b="1" dirty="0">
              <a:solidFill>
                <a:srgbClr val="FFFFFF"/>
              </a:solidFill>
              <a:latin typeface="Lato Hairline"/>
              <a:ea typeface="Lato Hairline"/>
              <a:cs typeface="Lato Hairline"/>
              <a:sym typeface="Helvetica Neue Ultra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80" y="5420948"/>
            <a:ext cx="3519146" cy="2874106"/>
          </a:xfrm>
          <a:prstGeom prst="rect">
            <a:avLst/>
          </a:prstGeom>
        </p:spPr>
      </p:pic>
    </p:spTree>
    <p:extLst>
      <p:ext uri="{BB962C8B-B14F-4D97-AF65-F5344CB8AC3E}">
        <p14:creationId xmlns:p14="http://schemas.microsoft.com/office/powerpoint/2010/main" val="332952934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48"/>
          <p:cNvSpPr/>
          <p:nvPr/>
        </p:nvSpPr>
        <p:spPr>
          <a:xfrm>
            <a:off x="-450663" y="3832420"/>
            <a:ext cx="12173702" cy="8491605"/>
          </a:xfrm>
          <a:prstGeom prst="rect">
            <a:avLst/>
          </a:prstGeom>
          <a:solidFill>
            <a:srgbClr val="FFFFFF">
              <a:alpha val="15999"/>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3600" dirty="0">
              <a:latin typeface="Lato Light"/>
            </a:endParaRPr>
          </a:p>
        </p:txBody>
      </p:sp>
      <p:sp>
        <p:nvSpPr>
          <p:cNvPr id="939" name="Shape 939"/>
          <p:cNvSpPr/>
          <p:nvPr/>
        </p:nvSpPr>
        <p:spPr>
          <a:xfrm>
            <a:off x="22464164" y="891301"/>
            <a:ext cx="1519512" cy="5180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270000"/>
              </a:lnSpc>
              <a:defRPr sz="4000">
                <a:solidFill>
                  <a:srgbClr val="F3F3F3"/>
                </a:solidFill>
                <a:latin typeface="et-line"/>
                <a:ea typeface="et-line"/>
                <a:cs typeface="et-line"/>
                <a:sym typeface="et-line"/>
              </a:defRPr>
            </a:lvl1pPr>
          </a:lstStyle>
          <a:p>
            <a:pPr lvl="0">
              <a:lnSpc>
                <a:spcPct val="150000"/>
              </a:lnSpc>
              <a:defRPr sz="1800">
                <a:solidFill>
                  <a:srgbClr val="000000"/>
                </a:solidFill>
              </a:defRPr>
            </a:pPr>
            <a:r>
              <a:rPr dirty="0"/>
              <a:t></a:t>
            </a:r>
          </a:p>
        </p:txBody>
      </p:sp>
      <p:sp>
        <p:nvSpPr>
          <p:cNvPr id="26"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Gallery Walk Guide</a:t>
            </a:r>
            <a:endParaRPr sz="6800" b="1" dirty="0">
              <a:solidFill>
                <a:srgbClr val="FFFFFF"/>
              </a:solidFill>
              <a:latin typeface="Lato Hairline"/>
              <a:ea typeface="Lato Hairline"/>
              <a:cs typeface="Lato Hairline"/>
              <a:sym typeface="Helvetica Neue UltraLight"/>
            </a:endParaRPr>
          </a:p>
        </p:txBody>
      </p:sp>
      <p:sp>
        <p:nvSpPr>
          <p:cNvPr id="6" name="TextBox 5"/>
          <p:cNvSpPr txBox="1"/>
          <p:nvPr/>
        </p:nvSpPr>
        <p:spPr>
          <a:xfrm>
            <a:off x="16279855" y="11250015"/>
            <a:ext cx="102657"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TextBox 7"/>
          <p:cNvSpPr txBox="1"/>
          <p:nvPr/>
        </p:nvSpPr>
        <p:spPr>
          <a:xfrm>
            <a:off x="1112375" y="4333608"/>
            <a:ext cx="9240130" cy="74892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1" hangingPunct="0">
              <a:lnSpc>
                <a:spcPct val="100000"/>
              </a:lnSpc>
              <a:spcBef>
                <a:spcPts val="0"/>
              </a:spcBef>
              <a:spcAft>
                <a:spcPts val="0"/>
              </a:spcAft>
              <a:buClrTx/>
              <a:buSzTx/>
              <a:tabLst/>
            </a:pPr>
            <a:r>
              <a:rPr kumimoji="0" lang="en-US" sz="4800" b="0" i="0" u="none" strike="noStrike" cap="none" spc="0" normalizeH="0" dirty="0" smtClean="0">
                <a:ln>
                  <a:noFill/>
                </a:ln>
                <a:solidFill>
                  <a:srgbClr val="000000"/>
                </a:solidFill>
                <a:effectLst/>
                <a:uFillTx/>
                <a:latin typeface="Lato"/>
                <a:sym typeface="Helvetica Light"/>
              </a:rPr>
              <a:t>1.  With your project team spend</a:t>
            </a:r>
          </a:p>
          <a:p>
            <a:pPr lvl="2" indent="0" algn="l" defTabSz="825500" rtl="0" latinLnBrk="1" hangingPunct="0"/>
            <a:r>
              <a:rPr lang="en-US" sz="4800" dirty="0">
                <a:solidFill>
                  <a:srgbClr val="000000"/>
                </a:solidFill>
                <a:latin typeface="Lato"/>
              </a:rPr>
              <a:t>	</a:t>
            </a:r>
            <a:r>
              <a:rPr lang="en-US" sz="4800" dirty="0" smtClean="0">
                <a:solidFill>
                  <a:srgbClr val="000000"/>
                </a:solidFill>
                <a:latin typeface="Lato"/>
              </a:rPr>
              <a:t>5 minutes at each poster.</a:t>
            </a:r>
          </a:p>
          <a:p>
            <a:pPr lvl="2" indent="0" algn="l" defTabSz="825500" rtl="0" latinLnBrk="1" hangingPunct="0"/>
            <a:endParaRPr kumimoji="0" lang="en-US" sz="4800" b="0" i="0" u="none" strike="noStrike" cap="none" spc="0" normalizeH="0" dirty="0">
              <a:ln>
                <a:noFill/>
              </a:ln>
              <a:solidFill>
                <a:srgbClr val="000000"/>
              </a:solidFill>
              <a:effectLst/>
              <a:uFillTx/>
              <a:latin typeface="Lato"/>
              <a:sym typeface="Helvetica Light"/>
            </a:endParaRPr>
          </a:p>
          <a:p>
            <a:pPr lvl="2" indent="0" algn="l" defTabSz="825500" rtl="0" latinLnBrk="1" hangingPunct="0"/>
            <a:r>
              <a:rPr lang="en-US" sz="4800" dirty="0" smtClean="0">
                <a:solidFill>
                  <a:srgbClr val="000000"/>
                </a:solidFill>
                <a:latin typeface="Lato"/>
              </a:rPr>
              <a:t>2. 	Look for common strategies</a:t>
            </a:r>
          </a:p>
          <a:p>
            <a:pPr lvl="2" indent="0" algn="l" defTabSz="825500" rtl="0" latinLnBrk="1" hangingPunct="0"/>
            <a:r>
              <a:rPr lang="en-US" sz="4800" dirty="0" smtClean="0">
                <a:solidFill>
                  <a:srgbClr val="000000"/>
                </a:solidFill>
                <a:latin typeface="Lato"/>
              </a:rPr>
              <a:t>	and challenges, </a:t>
            </a:r>
            <a:r>
              <a:rPr kumimoji="0" lang="en-US" sz="4800" b="0" i="0" u="none" strike="noStrike" cap="none" spc="0" normalizeH="0" dirty="0" smtClean="0">
                <a:ln>
                  <a:noFill/>
                </a:ln>
                <a:solidFill>
                  <a:srgbClr val="000000"/>
                </a:solidFill>
                <a:effectLst/>
                <a:uFillTx/>
                <a:latin typeface="Lato"/>
                <a:sym typeface="Helvetica Light"/>
              </a:rPr>
              <a:t>strategies you </a:t>
            </a:r>
          </a:p>
          <a:p>
            <a:pPr lvl="3" indent="0" algn="l" defTabSz="825500" rtl="0" latinLnBrk="1" hangingPunct="0"/>
            <a:r>
              <a:rPr lang="en-US" sz="4800" dirty="0" smtClean="0">
                <a:solidFill>
                  <a:srgbClr val="000000"/>
                </a:solidFill>
                <a:latin typeface="Lato"/>
              </a:rPr>
              <a:t>	</a:t>
            </a:r>
            <a:r>
              <a:rPr kumimoji="0" lang="en-US" sz="4800" b="0" i="0" u="none" strike="noStrike" cap="none" spc="0" normalizeH="0" dirty="0" smtClean="0">
                <a:ln>
                  <a:noFill/>
                </a:ln>
                <a:solidFill>
                  <a:srgbClr val="000000"/>
                </a:solidFill>
                <a:effectLst/>
                <a:uFillTx/>
                <a:latin typeface="Lato"/>
                <a:sym typeface="Helvetica Light"/>
              </a:rPr>
              <a:t>want to know more about, or </a:t>
            </a:r>
          </a:p>
          <a:p>
            <a:pPr lvl="3" indent="0" algn="l" defTabSz="825500" rtl="0" latinLnBrk="1" hangingPunct="0"/>
            <a:r>
              <a:rPr lang="en-US" sz="4800" dirty="0" smtClean="0">
                <a:solidFill>
                  <a:srgbClr val="000000"/>
                </a:solidFill>
                <a:latin typeface="Lato"/>
              </a:rPr>
              <a:t>	</a:t>
            </a:r>
            <a:r>
              <a:rPr kumimoji="0" lang="en-US" sz="4800" b="0" i="0" u="none" strike="noStrike" cap="none" spc="0" normalizeH="0" dirty="0" smtClean="0">
                <a:ln>
                  <a:noFill/>
                </a:ln>
                <a:solidFill>
                  <a:srgbClr val="000000"/>
                </a:solidFill>
                <a:effectLst/>
                <a:uFillTx/>
                <a:latin typeface="Lato"/>
                <a:sym typeface="Helvetica Light"/>
              </a:rPr>
              <a:t>strategies you want to adopt.</a:t>
            </a:r>
          </a:p>
          <a:p>
            <a:pPr lvl="3" indent="0" algn="l" defTabSz="825500" rtl="0" latinLnBrk="1" hangingPunct="0"/>
            <a:endParaRPr lang="en-US" sz="4800" dirty="0">
              <a:solidFill>
                <a:srgbClr val="000000"/>
              </a:solidFill>
              <a:latin typeface="Lato"/>
            </a:endParaRPr>
          </a:p>
          <a:p>
            <a:pPr lvl="3" indent="0" algn="l" defTabSz="825500" rtl="0" latinLnBrk="1" hangingPunct="0"/>
            <a:r>
              <a:rPr kumimoji="0" lang="en-US" sz="4800" b="0" i="0" u="none" strike="noStrike" cap="none" spc="0" normalizeH="0" dirty="0" smtClean="0">
                <a:ln>
                  <a:noFill/>
                </a:ln>
                <a:solidFill>
                  <a:srgbClr val="000000"/>
                </a:solidFill>
                <a:effectLst/>
                <a:uFillTx/>
                <a:latin typeface="Lato"/>
                <a:sym typeface="Helvetica Light"/>
              </a:rPr>
              <a:t>3. 	Move to the next poster when </a:t>
            </a:r>
          </a:p>
          <a:p>
            <a:pPr lvl="3" indent="0" algn="l" defTabSz="825500" rtl="0" latinLnBrk="1" hangingPunct="0"/>
            <a:r>
              <a:rPr lang="en-US" sz="4800" dirty="0">
                <a:solidFill>
                  <a:srgbClr val="000000"/>
                </a:solidFill>
                <a:latin typeface="Lato"/>
              </a:rPr>
              <a:t> </a:t>
            </a:r>
            <a:r>
              <a:rPr lang="en-US" sz="4800" dirty="0" smtClean="0">
                <a:solidFill>
                  <a:srgbClr val="000000"/>
                </a:solidFill>
                <a:latin typeface="Lato"/>
              </a:rPr>
              <a:t>    </a:t>
            </a:r>
            <a:r>
              <a:rPr kumimoji="0" lang="en-US" sz="4800" b="0" i="0" u="none" strike="noStrike" cap="none" spc="0" normalizeH="0" dirty="0" smtClean="0">
                <a:ln>
                  <a:noFill/>
                </a:ln>
                <a:solidFill>
                  <a:srgbClr val="000000"/>
                </a:solidFill>
                <a:effectLst/>
                <a:uFillTx/>
                <a:latin typeface="Lato"/>
                <a:sym typeface="Helvetica Light"/>
              </a:rPr>
              <a:t>the bell rings.  </a:t>
            </a:r>
          </a:p>
        </p:txBody>
      </p:sp>
      <p:pic>
        <p:nvPicPr>
          <p:cNvPr id="10" name="Picture 9"/>
          <p:cNvPicPr>
            <a:picLocks noChangeAspect="1"/>
          </p:cNvPicPr>
          <p:nvPr/>
        </p:nvPicPr>
        <p:blipFill rotWithShape="1">
          <a:blip r:embed="rId3"/>
          <a:srcRect l="28224" t="14059" r="29493" b="5555"/>
          <a:stretch/>
        </p:blipFill>
        <p:spPr>
          <a:xfrm>
            <a:off x="13286077" y="3943543"/>
            <a:ext cx="7732643" cy="826935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463528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4624" t="13154" r="20860" b="7419"/>
          <a:stretch/>
        </p:blipFill>
        <p:spPr>
          <a:xfrm>
            <a:off x="8023122" y="2881705"/>
            <a:ext cx="7905136" cy="10232349"/>
          </a:xfrm>
          <a:prstGeom prst="rect">
            <a:avLst/>
          </a:prstGeom>
        </p:spPr>
      </p:pic>
      <p:sp>
        <p:nvSpPr>
          <p:cNvPr id="4"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Gallery Walk Navigation</a:t>
            </a:r>
            <a:endParaRPr sz="6800" b="1" dirty="0">
              <a:solidFill>
                <a:srgbClr val="FFFFFF"/>
              </a:solidFill>
              <a:latin typeface="Lato Hairline"/>
              <a:ea typeface="Lato Hairline"/>
              <a:cs typeface="Lato Hairline"/>
              <a:sym typeface="Helvetica Neue UltraLight"/>
            </a:endParaRPr>
          </a:p>
        </p:txBody>
      </p:sp>
    </p:spTree>
    <p:extLst>
      <p:ext uri="{BB962C8B-B14F-4D97-AF65-F5344CB8AC3E}">
        <p14:creationId xmlns:p14="http://schemas.microsoft.com/office/powerpoint/2010/main" val="36499906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5263170"/>
            <a:ext cx="24898158" cy="3170707"/>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18"/>
          <p:cNvSpPr/>
          <p:nvPr/>
        </p:nvSpPr>
        <p:spPr>
          <a:xfrm>
            <a:off x="6076874" y="6283485"/>
            <a:ext cx="11156900" cy="114903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Gallery Walk Observations</a:t>
            </a:r>
            <a:endParaRPr lang="en-US" sz="6800" b="1" dirty="0">
              <a:solidFill>
                <a:srgbClr val="FFFFFF"/>
              </a:solidFill>
              <a:latin typeface="Lato Hairline"/>
              <a:ea typeface="Lato Hairline"/>
              <a:cs typeface="Lato Hairline"/>
              <a:sym typeface="Helvetica Neue Ultra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80" y="5420948"/>
            <a:ext cx="3519146" cy="2874106"/>
          </a:xfrm>
          <a:prstGeom prst="rect">
            <a:avLst/>
          </a:prstGeom>
        </p:spPr>
      </p:pic>
    </p:spTree>
    <p:extLst>
      <p:ext uri="{BB962C8B-B14F-4D97-AF65-F5344CB8AC3E}">
        <p14:creationId xmlns:p14="http://schemas.microsoft.com/office/powerpoint/2010/main" val="21812384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7091" y="-122707"/>
            <a:ext cx="24898158" cy="3170707"/>
          </a:xfrm>
          <a:prstGeom prst="rect">
            <a:avLst/>
          </a:prstGeom>
          <a:solidFill>
            <a:srgbClr val="0E5C93">
              <a:alpha val="80000"/>
            </a:srgbClr>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Shape 18"/>
          <p:cNvSpPr/>
          <p:nvPr/>
        </p:nvSpPr>
        <p:spPr>
          <a:xfrm>
            <a:off x="1046390" y="956252"/>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Discussion</a:t>
            </a:r>
            <a:endParaRPr sz="6800" b="1" dirty="0">
              <a:solidFill>
                <a:srgbClr val="FFFFFF"/>
              </a:solidFill>
              <a:latin typeface="Lato Hairline"/>
              <a:ea typeface="Lato Hairline"/>
              <a:cs typeface="Lato Hairline"/>
              <a:sym typeface="Helvetica Neue Ultra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000" y="4436894"/>
            <a:ext cx="8869780" cy="7121166"/>
          </a:xfrm>
          <a:prstGeom prst="rect">
            <a:avLst/>
          </a:prstGeom>
        </p:spPr>
      </p:pic>
    </p:spTree>
    <p:extLst>
      <p:ext uri="{BB962C8B-B14F-4D97-AF65-F5344CB8AC3E}">
        <p14:creationId xmlns:p14="http://schemas.microsoft.com/office/powerpoint/2010/main" val="16812126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5263170"/>
            <a:ext cx="24898158" cy="3170707"/>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18"/>
          <p:cNvSpPr/>
          <p:nvPr/>
        </p:nvSpPr>
        <p:spPr>
          <a:xfrm>
            <a:off x="6076874" y="6283485"/>
            <a:ext cx="2717090" cy="114903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Lunch</a:t>
            </a:r>
            <a:endParaRPr lang="en-US" sz="6800" b="1" dirty="0">
              <a:solidFill>
                <a:srgbClr val="FFFFFF"/>
              </a:solidFill>
              <a:latin typeface="Lato Hairline"/>
              <a:ea typeface="Lato Hairline"/>
              <a:cs typeface="Lato Hairline"/>
              <a:sym typeface="Helvetica Neue Ultra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80" y="5420948"/>
            <a:ext cx="3519146" cy="2874106"/>
          </a:xfrm>
          <a:prstGeom prst="rect">
            <a:avLst/>
          </a:prstGeom>
        </p:spPr>
      </p:pic>
    </p:spTree>
    <p:extLst>
      <p:ext uri="{BB962C8B-B14F-4D97-AF65-F5344CB8AC3E}">
        <p14:creationId xmlns:p14="http://schemas.microsoft.com/office/powerpoint/2010/main" val="421336135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Partnerships for Early Childhood development</a:t>
            </a:r>
            <a:br>
              <a:rPr lang="en-US" dirty="0" smtClean="0"/>
            </a:br>
            <a:r>
              <a:rPr lang="en-US" dirty="0" smtClean="0"/>
              <a:t/>
            </a:r>
            <a:br>
              <a:rPr lang="en-US" dirty="0" smtClean="0"/>
            </a:br>
            <a:r>
              <a:rPr lang="en-US" dirty="0" smtClean="0"/>
              <a:t/>
            </a:r>
            <a:br>
              <a:rPr lang="en-US" dirty="0" smtClean="0"/>
            </a:br>
            <a:r>
              <a:rPr lang="en-US" dirty="0" smtClean="0"/>
              <a:t>Cross-cutting evaluation</a:t>
            </a:r>
            <a:endParaRPr lang="en-US" dirty="0"/>
          </a:p>
        </p:txBody>
      </p:sp>
      <p:sp>
        <p:nvSpPr>
          <p:cNvPr id="3" name="Subtitle 2"/>
          <p:cNvSpPr>
            <a:spLocks noGrp="1"/>
          </p:cNvSpPr>
          <p:nvPr>
            <p:ph type="subTitle" idx="1"/>
          </p:nvPr>
        </p:nvSpPr>
        <p:spPr/>
        <p:txBody>
          <a:bodyPr>
            <a:normAutofit/>
          </a:bodyPr>
          <a:lstStyle/>
          <a:p>
            <a:r>
              <a:rPr lang="en-US" sz="3600" b="1" dirty="0" smtClean="0"/>
              <a:t>PECD </a:t>
            </a:r>
            <a:r>
              <a:rPr lang="en-US" sz="3600" b="1" dirty="0"/>
              <a:t>Learning Collaborative Meeting</a:t>
            </a:r>
          </a:p>
          <a:p>
            <a:r>
              <a:rPr lang="en-US" sz="3600" b="1" dirty="0"/>
              <a:t>May 25, 2017</a:t>
            </a:r>
          </a:p>
        </p:txBody>
      </p:sp>
    </p:spTree>
    <p:extLst>
      <p:ext uri="{BB962C8B-B14F-4D97-AF65-F5344CB8AC3E}">
        <p14:creationId xmlns:p14="http://schemas.microsoft.com/office/powerpoint/2010/main" val="2183679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5263170"/>
            <a:ext cx="24898158" cy="3170707"/>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18"/>
          <p:cNvSpPr/>
          <p:nvPr/>
        </p:nvSpPr>
        <p:spPr>
          <a:xfrm>
            <a:off x="6076874" y="6283485"/>
            <a:ext cx="9116278" cy="114903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Welcome &amp; Warm Up</a:t>
            </a:r>
            <a:endParaRPr lang="en-US" sz="6800" b="1" dirty="0">
              <a:solidFill>
                <a:srgbClr val="FFFFFF"/>
              </a:solidFill>
              <a:latin typeface="Lato Hairline"/>
              <a:ea typeface="Lato Hairline"/>
              <a:cs typeface="Lato Hairline"/>
              <a:sym typeface="Helvetica Neue Ultra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80" y="5420948"/>
            <a:ext cx="3519146" cy="2874106"/>
          </a:xfrm>
          <a:prstGeom prst="rect">
            <a:avLst/>
          </a:prstGeom>
        </p:spPr>
      </p:pic>
    </p:spTree>
    <p:extLst>
      <p:ext uri="{BB962C8B-B14F-4D97-AF65-F5344CB8AC3E}">
        <p14:creationId xmlns:p14="http://schemas.microsoft.com/office/powerpoint/2010/main" val="259950193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400" dirty="0"/>
              <a:t>Evaluation Team and Tasks</a:t>
            </a:r>
          </a:p>
        </p:txBody>
      </p:sp>
      <p:sp>
        <p:nvSpPr>
          <p:cNvPr id="3" name="Content Placeholder 2"/>
          <p:cNvSpPr>
            <a:spLocks noGrp="1"/>
          </p:cNvSpPr>
          <p:nvPr>
            <p:ph sz="quarter" idx="14"/>
          </p:nvPr>
        </p:nvSpPr>
        <p:spPr>
          <a:xfrm>
            <a:off x="1828800" y="3175000"/>
            <a:ext cx="17942678" cy="9375776"/>
          </a:xfrm>
        </p:spPr>
        <p:txBody>
          <a:bodyPr>
            <a:normAutofit lnSpcReduction="10000"/>
          </a:bodyPr>
          <a:lstStyle/>
          <a:p>
            <a:pPr marL="685800" indent="-685800">
              <a:buFont typeface="Arial" panose="020B0604020202020204" pitchFamily="34" charset="0"/>
              <a:buChar char="•"/>
            </a:pPr>
            <a:r>
              <a:rPr lang="en-US" sz="4800" dirty="0"/>
              <a:t>Carolyn Berry, Maggie Paul, Kelly Quinn</a:t>
            </a:r>
          </a:p>
          <a:p>
            <a:pPr marL="685800" indent="-685800">
              <a:buFont typeface="Arial" panose="020B0604020202020204" pitchFamily="34" charset="0"/>
              <a:buChar char="•"/>
            </a:pPr>
            <a:r>
              <a:rPr lang="en-US" sz="4800" dirty="0"/>
              <a:t>Provide overarching PECD logic model and evaluation framework</a:t>
            </a:r>
          </a:p>
          <a:p>
            <a:pPr marL="685800" indent="-685800">
              <a:buFont typeface="Arial" panose="020B0604020202020204" pitchFamily="34" charset="0"/>
              <a:buChar char="•"/>
            </a:pPr>
            <a:r>
              <a:rPr lang="en-US" sz="4800" dirty="0"/>
              <a:t>Help 11 grantees individualize their evaluation plans</a:t>
            </a:r>
          </a:p>
          <a:p>
            <a:pPr marL="685800" indent="-685800">
              <a:buFont typeface="Arial" panose="020B0604020202020204" pitchFamily="34" charset="0"/>
              <a:buChar char="•"/>
            </a:pPr>
            <a:r>
              <a:rPr lang="en-US" sz="4800" dirty="0"/>
              <a:t>Identify common metrics for processes and outcomes involved in screenings, referrals, and closing the loop with families and between partners</a:t>
            </a:r>
          </a:p>
          <a:p>
            <a:pPr marL="685800" indent="-685800">
              <a:buFont typeface="Arial" panose="020B0604020202020204" pitchFamily="34" charset="0"/>
              <a:buChar char="•"/>
            </a:pPr>
            <a:r>
              <a:rPr lang="en-US" sz="4800" dirty="0"/>
              <a:t>Provide technical assistance to the group and individual grantees through the learning collaborative and meetings</a:t>
            </a:r>
          </a:p>
          <a:p>
            <a:endParaRPr lang="en-US" sz="4800" dirty="0"/>
          </a:p>
          <a:p>
            <a:endParaRPr lang="en-US" dirty="0"/>
          </a:p>
        </p:txBody>
      </p:sp>
      <p:sp>
        <p:nvSpPr>
          <p:cNvPr id="6" name="Slide Number Placeholder 5"/>
          <p:cNvSpPr>
            <a:spLocks noGrp="1"/>
          </p:cNvSpPr>
          <p:nvPr>
            <p:ph type="sldNum" sz="quarter" idx="16"/>
          </p:nvPr>
        </p:nvSpPr>
        <p:spPr/>
        <p:txBody>
          <a:bodyPr/>
          <a:lstStyle/>
          <a:p>
            <a:fld id="{7586D33A-BC3B-384C-99A4-A76BAC813302}" type="slidenum">
              <a:rPr lang="en-US" smtClean="0">
                <a:solidFill>
                  <a:srgbClr val="4D4C47"/>
                </a:solidFill>
              </a:rPr>
              <a:pPr/>
              <a:t>20</a:t>
            </a:fld>
            <a:endParaRPr lang="en-US" dirty="0">
              <a:solidFill>
                <a:srgbClr val="4D4C47"/>
              </a:solidFill>
            </a:endParaRPr>
          </a:p>
        </p:txBody>
      </p:sp>
    </p:spTree>
    <p:extLst>
      <p:ext uri="{BB962C8B-B14F-4D97-AF65-F5344CB8AC3E}">
        <p14:creationId xmlns:p14="http://schemas.microsoft.com/office/powerpoint/2010/main" val="1545275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28800" y="1324359"/>
            <a:ext cx="20639314" cy="12134340"/>
          </a:xfrm>
          <a:prstGeom prst="rect">
            <a:avLst/>
          </a:prstGeom>
        </p:spPr>
      </p:pic>
      <p:sp>
        <p:nvSpPr>
          <p:cNvPr id="2" name="Title 1"/>
          <p:cNvSpPr>
            <a:spLocks noGrp="1"/>
          </p:cNvSpPr>
          <p:nvPr>
            <p:ph type="title"/>
          </p:nvPr>
        </p:nvSpPr>
        <p:spPr>
          <a:xfrm>
            <a:off x="1818173" y="837747"/>
            <a:ext cx="13808078" cy="2139314"/>
          </a:xfrm>
        </p:spPr>
        <p:txBody>
          <a:bodyPr>
            <a:normAutofit/>
          </a:bodyPr>
          <a:lstStyle/>
          <a:p>
            <a:r>
              <a:rPr lang="en-US" sz="6400" dirty="0">
                <a:latin typeface="+mj-lt"/>
              </a:rPr>
              <a:t>PECD Overarching Logic Model</a:t>
            </a:r>
          </a:p>
        </p:txBody>
      </p:sp>
      <p:grpSp>
        <p:nvGrpSpPr>
          <p:cNvPr id="29" name="Group 28"/>
          <p:cNvGrpSpPr/>
          <p:nvPr/>
        </p:nvGrpSpPr>
        <p:grpSpPr>
          <a:xfrm>
            <a:off x="9112850" y="2977061"/>
            <a:ext cx="461610" cy="9052555"/>
            <a:chOff x="3128163" y="1397633"/>
            <a:chExt cx="461610" cy="4735458"/>
          </a:xfrm>
        </p:grpSpPr>
        <p:sp>
          <p:nvSpPr>
            <p:cNvPr id="30" name="Rectangle 29"/>
            <p:cNvSpPr/>
            <p:nvPr/>
          </p:nvSpPr>
          <p:spPr>
            <a:xfrm>
              <a:off x="3166747" y="1397633"/>
              <a:ext cx="410690" cy="369332"/>
            </a:xfrm>
            <a:prstGeom prst="rect">
              <a:avLst/>
            </a:prstGeom>
          </p:spPr>
          <p:txBody>
            <a:bodyPr wrap="none">
              <a:spAutoFit/>
            </a:bodyPr>
            <a:lstStyle/>
            <a:p>
              <a:r>
                <a:rPr lang="en-US" dirty="0" smtClean="0">
                  <a:sym typeface="Wingdings"/>
                </a:rPr>
                <a:t></a:t>
              </a:r>
              <a:endParaRPr lang="en-US" dirty="0"/>
            </a:p>
          </p:txBody>
        </p:sp>
        <p:sp>
          <p:nvSpPr>
            <p:cNvPr id="31" name="Rectangle 30"/>
            <p:cNvSpPr/>
            <p:nvPr/>
          </p:nvSpPr>
          <p:spPr>
            <a:xfrm>
              <a:off x="3141699" y="5763759"/>
              <a:ext cx="410690" cy="369332"/>
            </a:xfrm>
            <a:prstGeom prst="rect">
              <a:avLst/>
            </a:prstGeom>
          </p:spPr>
          <p:txBody>
            <a:bodyPr wrap="none">
              <a:spAutoFit/>
            </a:bodyPr>
            <a:lstStyle/>
            <a:p>
              <a:r>
                <a:rPr lang="en-US" dirty="0" smtClean="0">
                  <a:sym typeface="Wingdings"/>
                </a:rPr>
                <a:t></a:t>
              </a:r>
              <a:endParaRPr lang="en-US" dirty="0"/>
            </a:p>
          </p:txBody>
        </p:sp>
        <p:sp>
          <p:nvSpPr>
            <p:cNvPr id="32" name="Rectangle 31"/>
            <p:cNvSpPr/>
            <p:nvPr/>
          </p:nvSpPr>
          <p:spPr>
            <a:xfrm>
              <a:off x="3166747" y="2382545"/>
              <a:ext cx="410690" cy="369332"/>
            </a:xfrm>
            <a:prstGeom prst="rect">
              <a:avLst/>
            </a:prstGeom>
          </p:spPr>
          <p:txBody>
            <a:bodyPr wrap="none">
              <a:spAutoFit/>
            </a:bodyPr>
            <a:lstStyle/>
            <a:p>
              <a:r>
                <a:rPr lang="en-US" dirty="0" smtClean="0">
                  <a:sym typeface="Wingdings"/>
                </a:rPr>
                <a:t></a:t>
              </a:r>
              <a:endParaRPr lang="en-US" dirty="0"/>
            </a:p>
          </p:txBody>
        </p:sp>
        <p:sp>
          <p:nvSpPr>
            <p:cNvPr id="33" name="Rectangle 32"/>
            <p:cNvSpPr/>
            <p:nvPr/>
          </p:nvSpPr>
          <p:spPr>
            <a:xfrm>
              <a:off x="3166747" y="3014218"/>
              <a:ext cx="410690" cy="369332"/>
            </a:xfrm>
            <a:prstGeom prst="rect">
              <a:avLst/>
            </a:prstGeom>
          </p:spPr>
          <p:txBody>
            <a:bodyPr wrap="none">
              <a:spAutoFit/>
            </a:bodyPr>
            <a:lstStyle/>
            <a:p>
              <a:r>
                <a:rPr lang="en-US" dirty="0" smtClean="0">
                  <a:sym typeface="Wingdings"/>
                </a:rPr>
                <a:t></a:t>
              </a:r>
              <a:endParaRPr lang="en-US" dirty="0"/>
            </a:p>
          </p:txBody>
        </p:sp>
        <p:sp>
          <p:nvSpPr>
            <p:cNvPr id="34" name="Rectangle 33"/>
            <p:cNvSpPr/>
            <p:nvPr/>
          </p:nvSpPr>
          <p:spPr>
            <a:xfrm>
              <a:off x="3134931" y="3962508"/>
              <a:ext cx="410690" cy="369332"/>
            </a:xfrm>
            <a:prstGeom prst="rect">
              <a:avLst/>
            </a:prstGeom>
          </p:spPr>
          <p:txBody>
            <a:bodyPr wrap="none">
              <a:spAutoFit/>
            </a:bodyPr>
            <a:lstStyle/>
            <a:p>
              <a:r>
                <a:rPr lang="en-US" dirty="0" smtClean="0">
                  <a:sym typeface="Wingdings"/>
                </a:rPr>
                <a:t></a:t>
              </a:r>
              <a:endParaRPr lang="en-US" dirty="0"/>
            </a:p>
          </p:txBody>
        </p:sp>
        <p:sp>
          <p:nvSpPr>
            <p:cNvPr id="35" name="Rectangle 34"/>
            <p:cNvSpPr/>
            <p:nvPr/>
          </p:nvSpPr>
          <p:spPr>
            <a:xfrm>
              <a:off x="3179083" y="1906772"/>
              <a:ext cx="410690" cy="369332"/>
            </a:xfrm>
            <a:prstGeom prst="rect">
              <a:avLst/>
            </a:prstGeom>
          </p:spPr>
          <p:txBody>
            <a:bodyPr wrap="none">
              <a:spAutoFit/>
            </a:bodyPr>
            <a:lstStyle/>
            <a:p>
              <a:r>
                <a:rPr lang="en-US" dirty="0" smtClean="0">
                  <a:sym typeface="Wingdings"/>
                </a:rPr>
                <a:t></a:t>
              </a:r>
              <a:endParaRPr lang="en-US" dirty="0"/>
            </a:p>
          </p:txBody>
        </p:sp>
        <p:sp>
          <p:nvSpPr>
            <p:cNvPr id="36" name="Rectangle 35"/>
            <p:cNvSpPr/>
            <p:nvPr/>
          </p:nvSpPr>
          <p:spPr>
            <a:xfrm>
              <a:off x="3128163" y="4532598"/>
              <a:ext cx="410690" cy="369332"/>
            </a:xfrm>
            <a:prstGeom prst="rect">
              <a:avLst/>
            </a:prstGeom>
          </p:spPr>
          <p:txBody>
            <a:bodyPr wrap="none">
              <a:spAutoFit/>
            </a:bodyPr>
            <a:lstStyle/>
            <a:p>
              <a:r>
                <a:rPr lang="en-US" dirty="0" smtClean="0">
                  <a:sym typeface="Wingdings"/>
                </a:rPr>
                <a:t></a:t>
              </a:r>
              <a:endParaRPr lang="en-US" dirty="0"/>
            </a:p>
          </p:txBody>
        </p:sp>
      </p:gr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21</a:t>
            </a:fld>
            <a:endParaRPr lang="en-US" dirty="0">
              <a:solidFill>
                <a:srgbClr val="4D4C47"/>
              </a:solidFill>
            </a:endParaRPr>
          </a:p>
        </p:txBody>
      </p:sp>
    </p:spTree>
    <p:extLst>
      <p:ext uri="{BB962C8B-B14F-4D97-AF65-F5344CB8AC3E}">
        <p14:creationId xmlns:p14="http://schemas.microsoft.com/office/powerpoint/2010/main" val="3524789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400" dirty="0"/>
              <a:t>Overarching Evaluation Framework</a:t>
            </a:r>
          </a:p>
        </p:txBody>
      </p:sp>
      <p:sp>
        <p:nvSpPr>
          <p:cNvPr id="3" name="Content Placeholder 2"/>
          <p:cNvSpPr>
            <a:spLocks noGrp="1"/>
          </p:cNvSpPr>
          <p:nvPr>
            <p:ph sz="quarter" idx="14"/>
          </p:nvPr>
        </p:nvSpPr>
        <p:spPr>
          <a:xfrm>
            <a:off x="1828800" y="2632204"/>
            <a:ext cx="18650942" cy="9431977"/>
          </a:xfrm>
        </p:spPr>
        <p:txBody>
          <a:bodyPr/>
          <a:lstStyle/>
          <a:p>
            <a:pPr>
              <a:lnSpc>
                <a:spcPct val="100000"/>
              </a:lnSpc>
              <a:spcBef>
                <a:spcPts val="0"/>
              </a:spcBef>
            </a:pPr>
            <a:r>
              <a:rPr lang="en-US" sz="4800" dirty="0"/>
              <a:t>Monitor and evaluate 4 main proximal outcomes for PECD</a:t>
            </a:r>
          </a:p>
          <a:p>
            <a:pPr>
              <a:lnSpc>
                <a:spcPct val="100000"/>
              </a:lnSpc>
              <a:spcBef>
                <a:spcPts val="0"/>
              </a:spcBef>
            </a:pPr>
            <a:endParaRPr lang="en-US" sz="4800" dirty="0"/>
          </a:p>
          <a:p>
            <a:pPr marL="914400" indent="-914400">
              <a:lnSpc>
                <a:spcPct val="100000"/>
              </a:lnSpc>
              <a:spcBef>
                <a:spcPts val="0"/>
              </a:spcBef>
              <a:buAutoNum type="arabicPeriod"/>
            </a:pPr>
            <a:r>
              <a:rPr lang="en-US" sz="4800" dirty="0"/>
              <a:t>Screening for social determinants of health</a:t>
            </a:r>
          </a:p>
          <a:p>
            <a:pPr marL="914400" indent="-914400">
              <a:lnSpc>
                <a:spcPct val="100000"/>
              </a:lnSpc>
              <a:spcBef>
                <a:spcPts val="0"/>
              </a:spcBef>
              <a:buAutoNum type="arabicPeriod"/>
            </a:pPr>
            <a:endParaRPr lang="en-US" sz="4800" dirty="0"/>
          </a:p>
          <a:p>
            <a:pPr marL="914400" indent="-914400">
              <a:lnSpc>
                <a:spcPct val="100000"/>
              </a:lnSpc>
              <a:spcBef>
                <a:spcPts val="0"/>
              </a:spcBef>
              <a:buAutoNum type="arabicPeriod"/>
            </a:pPr>
            <a:r>
              <a:rPr lang="en-US" sz="4800" dirty="0"/>
              <a:t>Referring children/families with needs to resources and services</a:t>
            </a:r>
          </a:p>
          <a:p>
            <a:pPr marL="914400" indent="-914400">
              <a:lnSpc>
                <a:spcPct val="100000"/>
              </a:lnSpc>
              <a:spcBef>
                <a:spcPts val="0"/>
              </a:spcBef>
              <a:buAutoNum type="arabicPeriod"/>
            </a:pPr>
            <a:endParaRPr lang="en-US" sz="4800" dirty="0"/>
          </a:p>
          <a:p>
            <a:pPr marL="914400" indent="-914400">
              <a:lnSpc>
                <a:spcPct val="100000"/>
              </a:lnSpc>
              <a:spcBef>
                <a:spcPts val="0"/>
              </a:spcBef>
              <a:buAutoNum type="arabicPeriod"/>
            </a:pPr>
            <a:r>
              <a:rPr lang="en-US" sz="4800" dirty="0"/>
              <a:t>Closing the loop through communication between community partner and primary care provider</a:t>
            </a:r>
          </a:p>
          <a:p>
            <a:pPr marL="914400" indent="-914400">
              <a:lnSpc>
                <a:spcPct val="100000"/>
              </a:lnSpc>
              <a:spcBef>
                <a:spcPts val="0"/>
              </a:spcBef>
              <a:buAutoNum type="arabicPeriod"/>
            </a:pPr>
            <a:endParaRPr lang="en-US" sz="4800" dirty="0"/>
          </a:p>
          <a:p>
            <a:pPr marL="914400" indent="-914400">
              <a:lnSpc>
                <a:spcPct val="100000"/>
              </a:lnSpc>
              <a:spcBef>
                <a:spcPts val="0"/>
              </a:spcBef>
              <a:buAutoNum type="arabicPeriod"/>
            </a:pPr>
            <a:r>
              <a:rPr lang="en-US" sz="4800" dirty="0"/>
              <a:t>Strengthening the primary care--community organization partnerships</a:t>
            </a:r>
          </a:p>
        </p:txBody>
      </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22</a:t>
            </a:fld>
            <a:endParaRPr lang="en-US" dirty="0">
              <a:solidFill>
                <a:srgbClr val="4D4C47"/>
              </a:solidFill>
            </a:endParaRPr>
          </a:p>
        </p:txBody>
      </p:sp>
    </p:spTree>
    <p:extLst>
      <p:ext uri="{BB962C8B-B14F-4D97-AF65-F5344CB8AC3E}">
        <p14:creationId xmlns:p14="http://schemas.microsoft.com/office/powerpoint/2010/main" val="1940431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400" dirty="0"/>
              <a:t>Screening </a:t>
            </a:r>
          </a:p>
        </p:txBody>
      </p:sp>
      <p:sp>
        <p:nvSpPr>
          <p:cNvPr id="3" name="Content Placeholder 2"/>
          <p:cNvSpPr>
            <a:spLocks noGrp="1"/>
          </p:cNvSpPr>
          <p:nvPr>
            <p:ph sz="quarter" idx="14"/>
          </p:nvPr>
        </p:nvSpPr>
        <p:spPr>
          <a:xfrm>
            <a:off x="1828800" y="2063576"/>
            <a:ext cx="19644852" cy="10502049"/>
          </a:xfrm>
        </p:spPr>
        <p:txBody>
          <a:bodyPr/>
          <a:lstStyle/>
          <a:p>
            <a:pPr marL="685800" indent="-685800">
              <a:lnSpc>
                <a:spcPct val="100000"/>
              </a:lnSpc>
              <a:spcBef>
                <a:spcPts val="0"/>
              </a:spcBef>
              <a:buFont typeface="Wingdings" panose="05000000000000000000" pitchFamily="2" charset="2"/>
              <a:buChar char="Ø"/>
            </a:pPr>
            <a:r>
              <a:rPr lang="en-US" sz="4800" dirty="0"/>
              <a:t>Identify target population and denominator for measuring prevalence</a:t>
            </a:r>
          </a:p>
          <a:p>
            <a:pPr>
              <a:lnSpc>
                <a:spcPct val="100000"/>
              </a:lnSpc>
              <a:spcBef>
                <a:spcPts val="0"/>
              </a:spcBef>
            </a:pPr>
            <a:endParaRPr lang="en-US" sz="4800" dirty="0"/>
          </a:p>
          <a:p>
            <a:pPr marL="685800" indent="-685800">
              <a:lnSpc>
                <a:spcPct val="100000"/>
              </a:lnSpc>
              <a:spcBef>
                <a:spcPts val="0"/>
              </a:spcBef>
              <a:buFont typeface="Wingdings" panose="05000000000000000000" pitchFamily="2" charset="2"/>
              <a:buChar char="Ø"/>
            </a:pPr>
            <a:r>
              <a:rPr lang="en-US" sz="4800" dirty="0"/>
              <a:t>Collecting and managing screening data – who, how, when?</a:t>
            </a:r>
          </a:p>
          <a:p>
            <a:pPr marL="1691640" lvl="1" indent="-685800">
              <a:lnSpc>
                <a:spcPct val="100000"/>
              </a:lnSpc>
              <a:spcBef>
                <a:spcPts val="0"/>
              </a:spcBef>
              <a:buFont typeface="Wingdings" panose="05000000000000000000" pitchFamily="2" charset="2"/>
              <a:buChar char="Ø"/>
            </a:pPr>
            <a:endParaRPr lang="en-US" sz="4800" dirty="0"/>
          </a:p>
          <a:p>
            <a:pPr marL="1691640" lvl="1" indent="-685800">
              <a:lnSpc>
                <a:spcPct val="100000"/>
              </a:lnSpc>
              <a:spcBef>
                <a:spcPts val="0"/>
              </a:spcBef>
              <a:buFont typeface="Wingdings" panose="05000000000000000000" pitchFamily="2" charset="2"/>
              <a:buChar char="q"/>
            </a:pPr>
            <a:r>
              <a:rPr lang="en-US" sz="4800" dirty="0"/>
              <a:t>Are data available via EHR?  Who on team has access and 	expertise?</a:t>
            </a:r>
          </a:p>
          <a:p>
            <a:pPr marL="1691640" lvl="1" indent="-685800">
              <a:lnSpc>
                <a:spcPct val="100000"/>
              </a:lnSpc>
              <a:spcBef>
                <a:spcPts val="0"/>
              </a:spcBef>
              <a:buFont typeface="Wingdings" panose="05000000000000000000" pitchFamily="2" charset="2"/>
              <a:buChar char="q"/>
            </a:pPr>
            <a:r>
              <a:rPr lang="en-US" sz="4800" dirty="0"/>
              <a:t>What tracking exists?</a:t>
            </a:r>
          </a:p>
          <a:p>
            <a:pPr marL="1691640" lvl="1" indent="-685800">
              <a:lnSpc>
                <a:spcPct val="100000"/>
              </a:lnSpc>
              <a:spcBef>
                <a:spcPts val="0"/>
              </a:spcBef>
              <a:buFont typeface="Wingdings" panose="05000000000000000000" pitchFamily="2" charset="2"/>
              <a:buChar char="q"/>
            </a:pPr>
            <a:r>
              <a:rPr lang="en-US" sz="4800" dirty="0"/>
              <a:t>What additional tracking will we need?</a:t>
            </a:r>
          </a:p>
          <a:p>
            <a:pPr>
              <a:lnSpc>
                <a:spcPct val="100000"/>
              </a:lnSpc>
              <a:spcBef>
                <a:spcPts val="0"/>
              </a:spcBef>
            </a:pPr>
            <a:endParaRPr lang="en-US" sz="4800" dirty="0"/>
          </a:p>
          <a:p>
            <a:pPr marL="685800" indent="-685800">
              <a:lnSpc>
                <a:spcPct val="100000"/>
              </a:lnSpc>
              <a:spcBef>
                <a:spcPts val="0"/>
              </a:spcBef>
              <a:buFont typeface="Wingdings" panose="05000000000000000000" pitchFamily="2" charset="2"/>
              <a:buChar char="Ø"/>
            </a:pPr>
            <a:r>
              <a:rPr lang="en-US" sz="4800" dirty="0"/>
              <a:t>Sharing screening data with family and community partner – who, how, when?</a:t>
            </a:r>
          </a:p>
          <a:p>
            <a:pPr marL="1691640" lvl="1" indent="-685800">
              <a:lnSpc>
                <a:spcPct val="100000"/>
              </a:lnSpc>
              <a:spcBef>
                <a:spcPts val="0"/>
              </a:spcBef>
              <a:buFont typeface="Wingdings" panose="05000000000000000000" pitchFamily="2" charset="2"/>
              <a:buChar char="Ø"/>
            </a:pPr>
            <a:endParaRPr lang="en-US" sz="4800" dirty="0"/>
          </a:p>
          <a:p>
            <a:pPr marL="1691640" lvl="1" indent="-685800">
              <a:lnSpc>
                <a:spcPct val="100000"/>
              </a:lnSpc>
              <a:spcBef>
                <a:spcPts val="0"/>
              </a:spcBef>
              <a:buFont typeface="Wingdings" panose="05000000000000000000" pitchFamily="2" charset="2"/>
              <a:buChar char="q"/>
            </a:pPr>
            <a:r>
              <a:rPr lang="en-US" sz="4800" dirty="0"/>
              <a:t>How will the partners transmit/share screening information?</a:t>
            </a:r>
          </a:p>
          <a:p>
            <a:pPr marL="1691640" lvl="1" indent="-685800">
              <a:lnSpc>
                <a:spcPct val="100000"/>
              </a:lnSpc>
              <a:spcBef>
                <a:spcPts val="0"/>
              </a:spcBef>
              <a:buFont typeface="Wingdings" panose="05000000000000000000" pitchFamily="2" charset="2"/>
              <a:buChar char="q"/>
            </a:pPr>
            <a:r>
              <a:rPr lang="en-US" sz="4800" dirty="0"/>
              <a:t>How will confidentiality be maintained?</a:t>
            </a:r>
          </a:p>
          <a:p>
            <a:pPr>
              <a:lnSpc>
                <a:spcPct val="100000"/>
              </a:lnSpc>
              <a:spcBef>
                <a:spcPts val="0"/>
              </a:spcBef>
            </a:pPr>
            <a:endParaRPr lang="en-US" sz="4000" dirty="0"/>
          </a:p>
          <a:p>
            <a:pPr>
              <a:lnSpc>
                <a:spcPct val="100000"/>
              </a:lnSpc>
              <a:spcBef>
                <a:spcPts val="0"/>
              </a:spcBef>
            </a:pPr>
            <a:endParaRPr lang="en-US" sz="4000" dirty="0"/>
          </a:p>
        </p:txBody>
      </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23</a:t>
            </a:fld>
            <a:endParaRPr lang="en-US" dirty="0">
              <a:solidFill>
                <a:srgbClr val="4D4C47"/>
              </a:solidFill>
            </a:endParaRPr>
          </a:p>
        </p:txBody>
      </p:sp>
    </p:spTree>
    <p:extLst>
      <p:ext uri="{BB962C8B-B14F-4D97-AF65-F5344CB8AC3E}">
        <p14:creationId xmlns:p14="http://schemas.microsoft.com/office/powerpoint/2010/main" val="1598857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949" y="927935"/>
            <a:ext cx="15690152" cy="2139314"/>
          </a:xfrm>
        </p:spPr>
        <p:txBody>
          <a:bodyPr>
            <a:normAutofit/>
          </a:bodyPr>
          <a:lstStyle/>
          <a:p>
            <a:r>
              <a:rPr lang="en-US" sz="6400" dirty="0"/>
              <a:t>Referring Children/Families with Needs </a:t>
            </a:r>
          </a:p>
        </p:txBody>
      </p:sp>
      <p:sp>
        <p:nvSpPr>
          <p:cNvPr id="3" name="Content Placeholder 2"/>
          <p:cNvSpPr>
            <a:spLocks noGrp="1"/>
          </p:cNvSpPr>
          <p:nvPr>
            <p:ph sz="quarter" idx="14"/>
          </p:nvPr>
        </p:nvSpPr>
        <p:spPr>
          <a:xfrm>
            <a:off x="1233948" y="2337235"/>
            <a:ext cx="20623161" cy="10139899"/>
          </a:xfrm>
        </p:spPr>
        <p:txBody>
          <a:bodyPr/>
          <a:lstStyle/>
          <a:p>
            <a:pPr marL="685800" indent="-685800">
              <a:lnSpc>
                <a:spcPct val="100000"/>
              </a:lnSpc>
              <a:spcBef>
                <a:spcPts val="0"/>
              </a:spcBef>
              <a:buFont typeface="Wingdings" panose="05000000000000000000" pitchFamily="2" charset="2"/>
              <a:buChar char="Ø"/>
            </a:pPr>
            <a:r>
              <a:rPr lang="en-US" sz="4800" dirty="0"/>
              <a:t>Who will receive screening data at community organization?</a:t>
            </a:r>
          </a:p>
          <a:p>
            <a:pPr marL="685800" indent="-685800">
              <a:lnSpc>
                <a:spcPct val="100000"/>
              </a:lnSpc>
              <a:spcBef>
                <a:spcPts val="0"/>
              </a:spcBef>
              <a:buFont typeface="Wingdings" panose="05000000000000000000" pitchFamily="2" charset="2"/>
              <a:buChar char="Ø"/>
            </a:pPr>
            <a:endParaRPr lang="en-US" sz="4800" dirty="0"/>
          </a:p>
          <a:p>
            <a:pPr marL="685800" indent="-685800">
              <a:lnSpc>
                <a:spcPct val="100000"/>
              </a:lnSpc>
              <a:spcBef>
                <a:spcPts val="0"/>
              </a:spcBef>
              <a:buFont typeface="Wingdings" panose="05000000000000000000" pitchFamily="2" charset="2"/>
              <a:buChar char="Ø"/>
            </a:pPr>
            <a:r>
              <a:rPr lang="en-US" sz="4800" dirty="0"/>
              <a:t>What data system will be used by community organization to document referrals made, receipt of services by families, follow-up if needed?</a:t>
            </a:r>
          </a:p>
          <a:p>
            <a:pPr marL="685800" indent="-685800">
              <a:lnSpc>
                <a:spcPct val="100000"/>
              </a:lnSpc>
              <a:spcBef>
                <a:spcPts val="0"/>
              </a:spcBef>
              <a:buFont typeface="Wingdings" panose="05000000000000000000" pitchFamily="2" charset="2"/>
              <a:buChar char="Ø"/>
            </a:pPr>
            <a:endParaRPr lang="en-US" sz="4800" dirty="0"/>
          </a:p>
          <a:p>
            <a:pPr marL="685800" indent="-685800">
              <a:lnSpc>
                <a:spcPct val="100000"/>
              </a:lnSpc>
              <a:spcBef>
                <a:spcPts val="0"/>
              </a:spcBef>
              <a:buFont typeface="Wingdings" panose="05000000000000000000" pitchFamily="2" charset="2"/>
              <a:buChar char="Ø"/>
            </a:pPr>
            <a:r>
              <a:rPr lang="en-US" sz="4800" dirty="0"/>
              <a:t>How will referral information be collected and shared for evaluation purposes?</a:t>
            </a:r>
          </a:p>
          <a:p>
            <a:pPr marL="685800" indent="-685800">
              <a:lnSpc>
                <a:spcPct val="100000"/>
              </a:lnSpc>
              <a:spcBef>
                <a:spcPts val="0"/>
              </a:spcBef>
              <a:buFont typeface="Wingdings" panose="05000000000000000000" pitchFamily="2" charset="2"/>
              <a:buChar char="Ø"/>
            </a:pPr>
            <a:endParaRPr lang="en-US" sz="4800" dirty="0"/>
          </a:p>
          <a:p>
            <a:pPr marL="685800" indent="-685800">
              <a:lnSpc>
                <a:spcPct val="100000"/>
              </a:lnSpc>
              <a:spcBef>
                <a:spcPts val="0"/>
              </a:spcBef>
              <a:buFont typeface="Wingdings" panose="05000000000000000000" pitchFamily="2" charset="2"/>
              <a:buChar char="Ø"/>
            </a:pPr>
            <a:r>
              <a:rPr lang="en-US" sz="4800" dirty="0"/>
              <a:t>Who has data access and expertise?</a:t>
            </a:r>
          </a:p>
          <a:p>
            <a:pPr>
              <a:lnSpc>
                <a:spcPct val="100000"/>
              </a:lnSpc>
              <a:spcBef>
                <a:spcPts val="0"/>
              </a:spcBef>
            </a:pPr>
            <a:endParaRPr lang="en-US" sz="4000" dirty="0"/>
          </a:p>
          <a:p>
            <a:pPr>
              <a:lnSpc>
                <a:spcPct val="100000"/>
              </a:lnSpc>
              <a:spcBef>
                <a:spcPts val="0"/>
              </a:spcBef>
            </a:pPr>
            <a:endParaRPr lang="en-US" sz="4000" dirty="0"/>
          </a:p>
          <a:p>
            <a:pPr>
              <a:lnSpc>
                <a:spcPct val="100000"/>
              </a:lnSpc>
              <a:spcBef>
                <a:spcPts val="0"/>
              </a:spcBef>
            </a:pPr>
            <a:endParaRPr lang="en-US" sz="4000" dirty="0"/>
          </a:p>
        </p:txBody>
      </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24</a:t>
            </a:fld>
            <a:endParaRPr lang="en-US" dirty="0">
              <a:solidFill>
                <a:srgbClr val="4D4C47"/>
              </a:solidFill>
            </a:endParaRPr>
          </a:p>
        </p:txBody>
      </p:sp>
    </p:spTree>
    <p:extLst>
      <p:ext uri="{BB962C8B-B14F-4D97-AF65-F5344CB8AC3E}">
        <p14:creationId xmlns:p14="http://schemas.microsoft.com/office/powerpoint/2010/main" val="2072937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949" y="1000464"/>
            <a:ext cx="15690152" cy="2139314"/>
          </a:xfrm>
        </p:spPr>
        <p:txBody>
          <a:bodyPr>
            <a:normAutofit/>
          </a:bodyPr>
          <a:lstStyle/>
          <a:p>
            <a:r>
              <a:rPr lang="en-US" sz="6400" dirty="0"/>
              <a:t>Closing Referral Process </a:t>
            </a:r>
          </a:p>
        </p:txBody>
      </p:sp>
      <p:sp>
        <p:nvSpPr>
          <p:cNvPr id="3" name="Content Placeholder 2"/>
          <p:cNvSpPr>
            <a:spLocks noGrp="1"/>
          </p:cNvSpPr>
          <p:nvPr>
            <p:ph sz="quarter" idx="14"/>
          </p:nvPr>
        </p:nvSpPr>
        <p:spPr>
          <a:xfrm>
            <a:off x="1233949" y="2742177"/>
            <a:ext cx="19531780" cy="9189166"/>
          </a:xfrm>
        </p:spPr>
        <p:txBody>
          <a:bodyPr/>
          <a:lstStyle/>
          <a:p>
            <a:pPr marL="685800" indent="-685800">
              <a:lnSpc>
                <a:spcPct val="100000"/>
              </a:lnSpc>
              <a:spcBef>
                <a:spcPts val="0"/>
              </a:spcBef>
              <a:buFont typeface="Wingdings" panose="05000000000000000000" pitchFamily="2" charset="2"/>
              <a:buChar char="Ø"/>
            </a:pPr>
            <a:r>
              <a:rPr lang="en-US" sz="4800" dirty="0"/>
              <a:t>Sharing referral “results” with primary care providers for better ongoing care of children/families</a:t>
            </a:r>
          </a:p>
          <a:p>
            <a:pPr marL="1691640" lvl="1" indent="-685800">
              <a:lnSpc>
                <a:spcPct val="100000"/>
              </a:lnSpc>
              <a:spcBef>
                <a:spcPts val="0"/>
              </a:spcBef>
              <a:buFont typeface="Wingdings" panose="05000000000000000000" pitchFamily="2" charset="2"/>
              <a:buChar char="q"/>
            </a:pPr>
            <a:endParaRPr lang="en-US" sz="4800" dirty="0"/>
          </a:p>
          <a:p>
            <a:pPr marL="1691640" lvl="1" indent="-685800">
              <a:lnSpc>
                <a:spcPct val="100000"/>
              </a:lnSpc>
              <a:spcBef>
                <a:spcPts val="0"/>
              </a:spcBef>
              <a:buFont typeface="Wingdings" panose="05000000000000000000" pitchFamily="2" charset="2"/>
              <a:buChar char="q"/>
            </a:pPr>
            <a:r>
              <a:rPr lang="en-US" sz="4800" dirty="0"/>
              <a:t>Who, how, when?</a:t>
            </a:r>
          </a:p>
          <a:p>
            <a:pPr marL="685800" indent="-685800">
              <a:lnSpc>
                <a:spcPct val="100000"/>
              </a:lnSpc>
              <a:spcBef>
                <a:spcPts val="0"/>
              </a:spcBef>
              <a:buFont typeface="Wingdings" panose="05000000000000000000" pitchFamily="2" charset="2"/>
              <a:buChar char="Ø"/>
            </a:pPr>
            <a:endParaRPr lang="en-US" sz="4800" dirty="0"/>
          </a:p>
          <a:p>
            <a:pPr marL="685800" indent="-685800">
              <a:lnSpc>
                <a:spcPct val="100000"/>
              </a:lnSpc>
              <a:spcBef>
                <a:spcPts val="0"/>
              </a:spcBef>
              <a:buFont typeface="Wingdings" panose="05000000000000000000" pitchFamily="2" charset="2"/>
              <a:buChar char="Ø"/>
            </a:pPr>
            <a:r>
              <a:rPr lang="en-US" sz="4800" dirty="0"/>
              <a:t>Documenting closure of feedback loop for evaluation purposes</a:t>
            </a:r>
          </a:p>
          <a:p>
            <a:pPr marL="1920240" lvl="1" indent="-914400">
              <a:lnSpc>
                <a:spcPct val="100000"/>
              </a:lnSpc>
              <a:spcBef>
                <a:spcPts val="0"/>
              </a:spcBef>
              <a:buFont typeface="Wingdings" panose="05000000000000000000" pitchFamily="2" charset="2"/>
              <a:buChar char="q"/>
            </a:pPr>
            <a:endParaRPr lang="en-US" sz="4800" dirty="0"/>
          </a:p>
          <a:p>
            <a:pPr marL="1920240" lvl="1" indent="-914400">
              <a:lnSpc>
                <a:spcPct val="100000"/>
              </a:lnSpc>
              <a:spcBef>
                <a:spcPts val="0"/>
              </a:spcBef>
              <a:buFont typeface="Wingdings" panose="05000000000000000000" pitchFamily="2" charset="2"/>
              <a:buChar char="q"/>
            </a:pPr>
            <a:r>
              <a:rPr lang="en-US" sz="4800" dirty="0"/>
              <a:t>Who, how, when?</a:t>
            </a:r>
          </a:p>
          <a:p>
            <a:pPr>
              <a:lnSpc>
                <a:spcPct val="100000"/>
              </a:lnSpc>
              <a:spcBef>
                <a:spcPts val="0"/>
              </a:spcBef>
            </a:pPr>
            <a:endParaRPr lang="en-US" sz="4000" dirty="0"/>
          </a:p>
          <a:p>
            <a:pPr>
              <a:lnSpc>
                <a:spcPct val="100000"/>
              </a:lnSpc>
              <a:spcBef>
                <a:spcPts val="0"/>
              </a:spcBef>
            </a:pPr>
            <a:endParaRPr lang="en-US" sz="4000" dirty="0"/>
          </a:p>
          <a:p>
            <a:pPr>
              <a:lnSpc>
                <a:spcPct val="100000"/>
              </a:lnSpc>
              <a:spcBef>
                <a:spcPts val="0"/>
              </a:spcBef>
            </a:pPr>
            <a:endParaRPr lang="en-US" sz="4000" dirty="0"/>
          </a:p>
        </p:txBody>
      </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25</a:t>
            </a:fld>
            <a:endParaRPr lang="en-US" dirty="0">
              <a:solidFill>
                <a:srgbClr val="4D4C47"/>
              </a:solidFill>
            </a:endParaRPr>
          </a:p>
        </p:txBody>
      </p:sp>
    </p:spTree>
    <p:extLst>
      <p:ext uri="{BB962C8B-B14F-4D97-AF65-F5344CB8AC3E}">
        <p14:creationId xmlns:p14="http://schemas.microsoft.com/office/powerpoint/2010/main" val="2066498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439" y="1044621"/>
            <a:ext cx="15690152" cy="2139314"/>
          </a:xfrm>
        </p:spPr>
        <p:txBody>
          <a:bodyPr>
            <a:normAutofit/>
          </a:bodyPr>
          <a:lstStyle/>
          <a:p>
            <a:r>
              <a:rPr lang="en-US" sz="6400" dirty="0"/>
              <a:t>Ongoing Strengthening of Partnership </a:t>
            </a:r>
          </a:p>
        </p:txBody>
      </p:sp>
      <p:sp>
        <p:nvSpPr>
          <p:cNvPr id="3" name="Content Placeholder 2"/>
          <p:cNvSpPr>
            <a:spLocks noGrp="1"/>
          </p:cNvSpPr>
          <p:nvPr>
            <p:ph sz="quarter" idx="14"/>
          </p:nvPr>
        </p:nvSpPr>
        <p:spPr>
          <a:xfrm>
            <a:off x="1322439" y="2683183"/>
            <a:ext cx="19148322" cy="9189166"/>
          </a:xfrm>
        </p:spPr>
        <p:txBody>
          <a:bodyPr/>
          <a:lstStyle/>
          <a:p>
            <a:pPr marL="685800" indent="-685800">
              <a:lnSpc>
                <a:spcPct val="100000"/>
              </a:lnSpc>
              <a:spcBef>
                <a:spcPts val="0"/>
              </a:spcBef>
              <a:buFont typeface="Wingdings" panose="05000000000000000000" pitchFamily="2" charset="2"/>
              <a:buChar char="Ø"/>
            </a:pPr>
            <a:r>
              <a:rPr lang="en-US" sz="4800" dirty="0"/>
              <a:t>How to measure communication and collaboration during this initiative and in the future?</a:t>
            </a:r>
          </a:p>
          <a:p>
            <a:pPr marL="1691640" lvl="1" indent="-685800">
              <a:lnSpc>
                <a:spcPct val="100000"/>
              </a:lnSpc>
              <a:spcBef>
                <a:spcPts val="0"/>
              </a:spcBef>
              <a:buFont typeface="Wingdings" panose="05000000000000000000" pitchFamily="2" charset="2"/>
              <a:buChar char="Ø"/>
            </a:pPr>
            <a:endParaRPr lang="en-US" sz="4800" dirty="0"/>
          </a:p>
          <a:p>
            <a:pPr marL="1691640" lvl="1" indent="-685800">
              <a:lnSpc>
                <a:spcPct val="100000"/>
              </a:lnSpc>
              <a:spcBef>
                <a:spcPts val="0"/>
              </a:spcBef>
              <a:buFont typeface="Wingdings" panose="05000000000000000000" pitchFamily="2" charset="2"/>
              <a:buChar char="q"/>
            </a:pPr>
            <a:r>
              <a:rPr lang="en-US" sz="4800" dirty="0"/>
              <a:t>Consider qualitative and quantitative measures</a:t>
            </a:r>
          </a:p>
          <a:p>
            <a:pPr marL="1691640" lvl="1" indent="-685800">
              <a:lnSpc>
                <a:spcPct val="100000"/>
              </a:lnSpc>
              <a:spcBef>
                <a:spcPts val="0"/>
              </a:spcBef>
              <a:buFont typeface="Wingdings" panose="05000000000000000000" pitchFamily="2" charset="2"/>
              <a:buChar char="q"/>
            </a:pPr>
            <a:r>
              <a:rPr lang="en-US" sz="4800" dirty="0"/>
              <a:t>Consider measures of member satisfaction at baseline (or soon) and into future</a:t>
            </a:r>
          </a:p>
          <a:p>
            <a:pPr>
              <a:lnSpc>
                <a:spcPct val="100000"/>
              </a:lnSpc>
              <a:spcBef>
                <a:spcPts val="0"/>
              </a:spcBef>
            </a:pPr>
            <a:endParaRPr lang="en-US" sz="4800" dirty="0"/>
          </a:p>
          <a:p>
            <a:pPr>
              <a:lnSpc>
                <a:spcPct val="100000"/>
              </a:lnSpc>
              <a:spcBef>
                <a:spcPts val="0"/>
              </a:spcBef>
            </a:pPr>
            <a:endParaRPr lang="en-US" sz="4000" dirty="0"/>
          </a:p>
        </p:txBody>
      </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26</a:t>
            </a:fld>
            <a:endParaRPr lang="en-US" dirty="0">
              <a:solidFill>
                <a:srgbClr val="4D4C47"/>
              </a:solidFill>
            </a:endParaRPr>
          </a:p>
        </p:txBody>
      </p:sp>
    </p:spTree>
    <p:extLst>
      <p:ext uri="{BB962C8B-B14F-4D97-AF65-F5344CB8AC3E}">
        <p14:creationId xmlns:p14="http://schemas.microsoft.com/office/powerpoint/2010/main" val="1622942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949" y="1044621"/>
            <a:ext cx="15690152" cy="2139314"/>
          </a:xfrm>
        </p:spPr>
        <p:txBody>
          <a:bodyPr>
            <a:normAutofit/>
          </a:bodyPr>
          <a:lstStyle/>
          <a:p>
            <a:r>
              <a:rPr lang="en-US" sz="6400" dirty="0"/>
              <a:t>Next Steps in Evaluation for Grantees</a:t>
            </a:r>
          </a:p>
        </p:txBody>
      </p:sp>
      <p:sp>
        <p:nvSpPr>
          <p:cNvPr id="3" name="Content Placeholder 2"/>
          <p:cNvSpPr>
            <a:spLocks noGrp="1"/>
          </p:cNvSpPr>
          <p:nvPr>
            <p:ph sz="quarter" idx="14"/>
          </p:nvPr>
        </p:nvSpPr>
        <p:spPr>
          <a:xfrm>
            <a:off x="1233948" y="2388216"/>
            <a:ext cx="20652657" cy="9793952"/>
          </a:xfrm>
        </p:spPr>
        <p:txBody>
          <a:bodyPr/>
          <a:lstStyle/>
          <a:p>
            <a:pPr marL="685800" indent="-685800">
              <a:lnSpc>
                <a:spcPct val="100000"/>
              </a:lnSpc>
              <a:spcBef>
                <a:spcPts val="0"/>
              </a:spcBef>
              <a:buFont typeface="Wingdings" panose="05000000000000000000" pitchFamily="2" charset="2"/>
              <a:buChar char="Ø"/>
            </a:pPr>
            <a:r>
              <a:rPr lang="en-US" sz="4800" dirty="0"/>
              <a:t>Refine individual logic models (with community partners!)</a:t>
            </a:r>
          </a:p>
          <a:p>
            <a:pPr marL="685800" indent="-685800">
              <a:lnSpc>
                <a:spcPct val="100000"/>
              </a:lnSpc>
              <a:spcBef>
                <a:spcPts val="0"/>
              </a:spcBef>
              <a:buFont typeface="Wingdings" panose="05000000000000000000" pitchFamily="2" charset="2"/>
              <a:buChar char="Ø"/>
            </a:pPr>
            <a:endParaRPr lang="en-US" sz="4800" dirty="0"/>
          </a:p>
          <a:p>
            <a:pPr marL="685800" indent="-685800">
              <a:lnSpc>
                <a:spcPct val="100000"/>
              </a:lnSpc>
              <a:spcBef>
                <a:spcPts val="0"/>
              </a:spcBef>
              <a:buFont typeface="Wingdings" panose="05000000000000000000" pitchFamily="2" charset="2"/>
              <a:buChar char="Ø"/>
            </a:pPr>
            <a:r>
              <a:rPr lang="en-US" sz="4800" dirty="0"/>
              <a:t>Develop site-specific evaluation framework</a:t>
            </a:r>
          </a:p>
          <a:p>
            <a:pPr marL="685800" indent="-685800">
              <a:lnSpc>
                <a:spcPct val="100000"/>
              </a:lnSpc>
              <a:spcBef>
                <a:spcPts val="0"/>
              </a:spcBef>
              <a:buFont typeface="Wingdings" panose="05000000000000000000" pitchFamily="2" charset="2"/>
              <a:buChar char="Ø"/>
            </a:pPr>
            <a:endParaRPr lang="en-US" sz="4800" dirty="0"/>
          </a:p>
          <a:p>
            <a:pPr marL="685800" indent="-685800">
              <a:lnSpc>
                <a:spcPct val="100000"/>
              </a:lnSpc>
              <a:spcBef>
                <a:spcPts val="0"/>
              </a:spcBef>
              <a:buFont typeface="Wingdings" panose="05000000000000000000" pitchFamily="2" charset="2"/>
              <a:buChar char="Ø"/>
            </a:pPr>
            <a:r>
              <a:rPr lang="en-US" sz="4800" dirty="0"/>
              <a:t>Select specific process and outcome measures</a:t>
            </a:r>
          </a:p>
          <a:p>
            <a:pPr marL="685800" indent="-685800">
              <a:lnSpc>
                <a:spcPct val="100000"/>
              </a:lnSpc>
              <a:spcBef>
                <a:spcPts val="0"/>
              </a:spcBef>
              <a:buFont typeface="Wingdings" panose="05000000000000000000" pitchFamily="2" charset="2"/>
              <a:buChar char="Ø"/>
            </a:pPr>
            <a:endParaRPr lang="en-US" sz="4800" dirty="0"/>
          </a:p>
          <a:p>
            <a:pPr marL="685800" indent="-685800">
              <a:lnSpc>
                <a:spcPct val="100000"/>
              </a:lnSpc>
              <a:spcBef>
                <a:spcPts val="0"/>
              </a:spcBef>
              <a:buFont typeface="Wingdings" panose="05000000000000000000" pitchFamily="2" charset="2"/>
              <a:buChar char="Ø"/>
            </a:pPr>
            <a:r>
              <a:rPr lang="en-US" sz="4800" dirty="0"/>
              <a:t>Decide on data systems, entry and management protocols, and timing of data transfers</a:t>
            </a:r>
          </a:p>
          <a:p>
            <a:pPr marL="685800" indent="-685800">
              <a:lnSpc>
                <a:spcPct val="100000"/>
              </a:lnSpc>
              <a:spcBef>
                <a:spcPts val="0"/>
              </a:spcBef>
              <a:buFont typeface="Wingdings" panose="05000000000000000000" pitchFamily="2" charset="2"/>
              <a:buChar char="Ø"/>
            </a:pPr>
            <a:endParaRPr lang="en-US" sz="4800" dirty="0"/>
          </a:p>
          <a:p>
            <a:pPr marL="685800" indent="-685800">
              <a:lnSpc>
                <a:spcPct val="100000"/>
              </a:lnSpc>
              <a:spcBef>
                <a:spcPts val="0"/>
              </a:spcBef>
              <a:buFont typeface="Wingdings" panose="05000000000000000000" pitchFamily="2" charset="2"/>
              <a:buChar char="Ø"/>
            </a:pPr>
            <a:r>
              <a:rPr lang="en-US" sz="4800" dirty="0"/>
              <a:t>Request evaluation technical assistance as needed</a:t>
            </a:r>
          </a:p>
          <a:p>
            <a:pPr marL="685800" indent="-685800">
              <a:lnSpc>
                <a:spcPct val="100000"/>
              </a:lnSpc>
              <a:spcBef>
                <a:spcPts val="0"/>
              </a:spcBef>
              <a:buFont typeface="Wingdings" panose="05000000000000000000" pitchFamily="2" charset="2"/>
              <a:buChar char="Ø"/>
            </a:pPr>
            <a:endParaRPr lang="en-US" sz="4800" dirty="0"/>
          </a:p>
          <a:p>
            <a:pPr marL="685800" indent="-685800">
              <a:lnSpc>
                <a:spcPct val="100000"/>
              </a:lnSpc>
              <a:spcBef>
                <a:spcPts val="0"/>
              </a:spcBef>
              <a:buFont typeface="Wingdings" panose="05000000000000000000" pitchFamily="2" charset="2"/>
              <a:buChar char="Ø"/>
            </a:pPr>
            <a:r>
              <a:rPr lang="en-US" sz="4800" dirty="0"/>
              <a:t>Stay tuned for future learning collaborative on evaluation</a:t>
            </a:r>
          </a:p>
          <a:p>
            <a:pPr>
              <a:lnSpc>
                <a:spcPct val="100000"/>
              </a:lnSpc>
              <a:spcBef>
                <a:spcPts val="0"/>
              </a:spcBef>
            </a:pPr>
            <a:endParaRPr lang="en-US" sz="4000" dirty="0"/>
          </a:p>
        </p:txBody>
      </p:sp>
      <p:sp>
        <p:nvSpPr>
          <p:cNvPr id="4" name="Slide Number Placeholder 3"/>
          <p:cNvSpPr>
            <a:spLocks noGrp="1"/>
          </p:cNvSpPr>
          <p:nvPr>
            <p:ph type="sldNum" sz="quarter" idx="16"/>
          </p:nvPr>
        </p:nvSpPr>
        <p:spPr/>
        <p:txBody>
          <a:bodyPr/>
          <a:lstStyle/>
          <a:p>
            <a:fld id="{7586D33A-BC3B-384C-99A4-A76BAC813302}" type="slidenum">
              <a:rPr lang="en-US" smtClean="0">
                <a:solidFill>
                  <a:srgbClr val="4D4C47"/>
                </a:solidFill>
              </a:rPr>
              <a:pPr/>
              <a:t>27</a:t>
            </a:fld>
            <a:endParaRPr lang="en-US" dirty="0">
              <a:solidFill>
                <a:srgbClr val="4D4C47"/>
              </a:solidFill>
            </a:endParaRPr>
          </a:p>
        </p:txBody>
      </p:sp>
    </p:spTree>
    <p:extLst>
      <p:ext uri="{BB962C8B-B14F-4D97-AF65-F5344CB8AC3E}">
        <p14:creationId xmlns:p14="http://schemas.microsoft.com/office/powerpoint/2010/main" val="3026198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717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5263170"/>
            <a:ext cx="24898158" cy="3170707"/>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18"/>
          <p:cNvSpPr/>
          <p:nvPr/>
        </p:nvSpPr>
        <p:spPr>
          <a:xfrm>
            <a:off x="6076874" y="6283485"/>
            <a:ext cx="9698168" cy="114903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Team Working Session</a:t>
            </a:r>
            <a:endParaRPr lang="en-US" sz="6800" b="1" dirty="0">
              <a:solidFill>
                <a:srgbClr val="FFFFFF"/>
              </a:solidFill>
              <a:latin typeface="Lato Hairline"/>
              <a:ea typeface="Lato Hairline"/>
              <a:cs typeface="Lato Hairline"/>
              <a:sym typeface="Helvetica Neue Ultra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80" y="5420948"/>
            <a:ext cx="3519146" cy="2874106"/>
          </a:xfrm>
          <a:prstGeom prst="rect">
            <a:avLst/>
          </a:prstGeom>
        </p:spPr>
      </p:pic>
    </p:spTree>
    <p:extLst>
      <p:ext uri="{BB962C8B-B14F-4D97-AF65-F5344CB8AC3E}">
        <p14:creationId xmlns:p14="http://schemas.microsoft.com/office/powerpoint/2010/main" val="211584687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8"/>
          <p:cNvSpPr/>
          <p:nvPr/>
        </p:nvSpPr>
        <p:spPr>
          <a:xfrm>
            <a:off x="-1587619" y="4889559"/>
            <a:ext cx="13370315" cy="6558445"/>
          </a:xfrm>
          <a:prstGeom prst="rect">
            <a:avLst/>
          </a:prstGeom>
          <a:solidFill>
            <a:srgbClr val="FFFFFF">
              <a:alpha val="15999"/>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3200"/>
          </a:p>
        </p:txBody>
      </p:sp>
      <p:sp>
        <p:nvSpPr>
          <p:cNvPr id="15" name="Rectangle 14"/>
          <p:cNvSpPr/>
          <p:nvPr/>
        </p:nvSpPr>
        <p:spPr>
          <a:xfrm>
            <a:off x="-277091" y="-122707"/>
            <a:ext cx="24898158" cy="3170707"/>
          </a:xfrm>
          <a:prstGeom prst="rect">
            <a:avLst/>
          </a:prstGeom>
          <a:solidFill>
            <a:srgbClr val="0E5C93">
              <a:alpha val="80000"/>
            </a:srgbClr>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Shape 18"/>
          <p:cNvSpPr/>
          <p:nvPr/>
        </p:nvSpPr>
        <p:spPr>
          <a:xfrm>
            <a:off x="1046390" y="8881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You Might Be Wondering… </a:t>
            </a:r>
            <a:endParaRPr lang="en-US" sz="6800" b="1" dirty="0">
              <a:solidFill>
                <a:srgbClr val="FFFFFF"/>
              </a:solidFill>
              <a:latin typeface="Lato Hairline"/>
              <a:ea typeface="Lato Hairline"/>
              <a:cs typeface="Lato Hairline"/>
              <a:sym typeface="Helvetica Neue UltraLight"/>
            </a:endParaRPr>
          </a:p>
        </p:txBody>
      </p:sp>
      <p:sp>
        <p:nvSpPr>
          <p:cNvPr id="4" name="TextBox 3"/>
          <p:cNvSpPr txBox="1"/>
          <p:nvPr/>
        </p:nvSpPr>
        <p:spPr>
          <a:xfrm>
            <a:off x="770695" y="6225875"/>
            <a:ext cx="15148115" cy="3057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indent="-6858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lang="en-US" sz="4800" dirty="0" smtClean="0">
                <a:solidFill>
                  <a:srgbClr val="000000"/>
                </a:solidFill>
                <a:latin typeface="Lato Light"/>
              </a:rPr>
              <a:t>Why am I here? </a:t>
            </a:r>
            <a:endParaRPr kumimoji="0" lang="en-US" sz="4800" b="0" i="0" u="none" strike="noStrike" cap="none" spc="0" normalizeH="0" baseline="0" dirty="0">
              <a:ln>
                <a:noFill/>
              </a:ln>
              <a:solidFill>
                <a:srgbClr val="000000"/>
              </a:solidFill>
              <a:effectLst/>
              <a:uFillTx/>
              <a:latin typeface="Lato Light"/>
              <a:sym typeface="Helvetica Light"/>
            </a:endParaRPr>
          </a:p>
          <a:p>
            <a:pPr marL="685800" marR="0" indent="-6858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lang="en-US" sz="4800" dirty="0" smtClean="0">
                <a:solidFill>
                  <a:srgbClr val="000000"/>
                </a:solidFill>
                <a:latin typeface="Lato Light"/>
              </a:rPr>
              <a:t>Who else is here? </a:t>
            </a:r>
            <a:endParaRPr kumimoji="0" lang="en-US" sz="4800" b="0" i="0" u="none" strike="noStrike" cap="none" spc="0" normalizeH="0" baseline="0" dirty="0">
              <a:ln>
                <a:noFill/>
              </a:ln>
              <a:solidFill>
                <a:srgbClr val="000000"/>
              </a:solidFill>
              <a:effectLst/>
              <a:uFillTx/>
              <a:latin typeface="Lato Light"/>
              <a:sym typeface="Helvetica Light"/>
            </a:endParaRPr>
          </a:p>
          <a:p>
            <a:pPr marL="685800" marR="0" indent="-6858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lang="en-US" sz="4800" dirty="0" smtClean="0">
                <a:solidFill>
                  <a:srgbClr val="000000"/>
                </a:solidFill>
                <a:latin typeface="Lato Light"/>
              </a:rPr>
              <a:t>What are we going to do? </a:t>
            </a:r>
            <a:endParaRPr lang="en-US" sz="4800" dirty="0">
              <a:solidFill>
                <a:srgbClr val="000000"/>
              </a:solidFill>
              <a:latin typeface="Lato Light"/>
            </a:endParaRPr>
          </a:p>
          <a:p>
            <a:pPr marL="685800" marR="0" indent="-6858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lang="en-US" sz="4800" dirty="0" smtClean="0">
                <a:solidFill>
                  <a:srgbClr val="000000"/>
                </a:solidFill>
                <a:latin typeface="Lato Light"/>
              </a:rPr>
              <a:t>How are we going to do it?  </a:t>
            </a:r>
            <a:endParaRPr kumimoji="0" lang="en-US" sz="4800" b="0" i="0" u="none" strike="noStrike" cap="none" spc="0" normalizeH="0" baseline="0" dirty="0">
              <a:ln>
                <a:noFill/>
              </a:ln>
              <a:solidFill>
                <a:srgbClr val="000000"/>
              </a:solidFill>
              <a:effectLst/>
              <a:uFillTx/>
              <a:latin typeface="Lato Light"/>
              <a:sym typeface="Helvetica Ligh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7097" y="4889559"/>
            <a:ext cx="10042586" cy="655844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631724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28619" t="15333" r="29238" b="5683"/>
          <a:stretch/>
        </p:blipFill>
        <p:spPr>
          <a:xfrm>
            <a:off x="16190966" y="1768412"/>
            <a:ext cx="7707087" cy="8125097"/>
          </a:xfrm>
          <a:prstGeom prst="rect">
            <a:avLst/>
          </a:prstGeom>
          <a:ln w="88900" cap="sq" cmpd="thickThin">
            <a:solidFill>
              <a:srgbClr val="000000"/>
            </a:solidFill>
            <a:prstDash val="solid"/>
            <a:miter lim="800000"/>
          </a:ln>
          <a:effectLst>
            <a:innerShdw blurRad="76200">
              <a:srgbClr val="000000"/>
            </a:innerShdw>
          </a:effectLst>
        </p:spPr>
      </p:pic>
      <p:sp>
        <p:nvSpPr>
          <p:cNvPr id="38"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Team Working Session Guide</a:t>
            </a:r>
            <a:endParaRPr sz="6800" b="1" dirty="0">
              <a:solidFill>
                <a:srgbClr val="FFFFFF"/>
              </a:solidFill>
              <a:latin typeface="Lato Hairline"/>
              <a:ea typeface="Lato Hairline"/>
              <a:cs typeface="Lato Hairline"/>
              <a:sym typeface="Helvetica Neue UltraLight"/>
            </a:endParaRPr>
          </a:p>
        </p:txBody>
      </p:sp>
      <p:pic>
        <p:nvPicPr>
          <p:cNvPr id="8" name="Picture 7"/>
          <p:cNvPicPr>
            <a:picLocks noChangeAspect="1"/>
          </p:cNvPicPr>
          <p:nvPr/>
        </p:nvPicPr>
        <p:blipFill rotWithShape="1">
          <a:blip r:embed="rId4"/>
          <a:srcRect l="31237" t="17455" r="12473" b="7993"/>
          <a:stretch/>
        </p:blipFill>
        <p:spPr>
          <a:xfrm>
            <a:off x="11946193" y="3954250"/>
            <a:ext cx="11090787" cy="8307979"/>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rotWithShape="1">
          <a:blip r:embed="rId5"/>
          <a:srcRect l="28477" t="13809" r="29238" b="5682"/>
          <a:stretch/>
        </p:blipFill>
        <p:spPr>
          <a:xfrm>
            <a:off x="10418258" y="4963886"/>
            <a:ext cx="7733211" cy="8281851"/>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rotWithShape="1">
          <a:blip r:embed="rId6"/>
          <a:srcRect l="28442" t="13864" r="29385" b="5555"/>
          <a:stretch/>
        </p:blipFill>
        <p:spPr>
          <a:xfrm>
            <a:off x="1490869" y="3972993"/>
            <a:ext cx="7712765" cy="828923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fill="hold"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5263170"/>
            <a:ext cx="24898158" cy="3170707"/>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18"/>
          <p:cNvSpPr/>
          <p:nvPr/>
        </p:nvSpPr>
        <p:spPr>
          <a:xfrm>
            <a:off x="6076874" y="6283485"/>
            <a:ext cx="10084492" cy="114903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Closing and Next Steps</a:t>
            </a:r>
            <a:endParaRPr lang="en-US" sz="6800" b="1" dirty="0">
              <a:solidFill>
                <a:srgbClr val="FFFFFF"/>
              </a:solidFill>
              <a:latin typeface="Lato Hairline"/>
              <a:ea typeface="Lato Hairline"/>
              <a:cs typeface="Lato Hairline"/>
              <a:sym typeface="Helvetica Neue Ultra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80" y="5420948"/>
            <a:ext cx="3519146" cy="2874106"/>
          </a:xfrm>
          <a:prstGeom prst="rect">
            <a:avLst/>
          </a:prstGeom>
        </p:spPr>
      </p:pic>
    </p:spTree>
    <p:extLst>
      <p:ext uri="{BB962C8B-B14F-4D97-AF65-F5344CB8AC3E}">
        <p14:creationId xmlns:p14="http://schemas.microsoft.com/office/powerpoint/2010/main" val="2973156035"/>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Synthesis</a:t>
            </a:r>
            <a:endParaRPr sz="6800" b="1" dirty="0">
              <a:solidFill>
                <a:srgbClr val="FFFFFF"/>
              </a:solidFill>
              <a:latin typeface="Lato Hairline"/>
              <a:ea typeface="Lato Hairline"/>
              <a:cs typeface="Lato Hairline"/>
              <a:sym typeface="Helvetica Neue UltraLigh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105" y="3813595"/>
            <a:ext cx="9246477" cy="7551646"/>
          </a:xfrm>
          <a:prstGeom prst="rect">
            <a:avLst/>
          </a:prstGeom>
        </p:spPr>
      </p:pic>
    </p:spTree>
    <p:extLst>
      <p:ext uri="{BB962C8B-B14F-4D97-AF65-F5344CB8AC3E}">
        <p14:creationId xmlns:p14="http://schemas.microsoft.com/office/powerpoint/2010/main" val="16384609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fill="hold"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6136">
              <a:schemeClr val="bg1"/>
            </a:gs>
            <a:gs pos="50707">
              <a:schemeClr val="bg1"/>
            </a:gs>
            <a:gs pos="80033">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8464731" y="3880819"/>
            <a:ext cx="7707085" cy="3949799"/>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err="1" smtClean="0">
                <a:solidFill>
                  <a:srgbClr val="000000"/>
                </a:solidFill>
                <a:latin typeface="Bernard MT Condensed" panose="02050806060905020404" pitchFamily="18" charset="0"/>
              </a:rPr>
              <a:t>Northwell</a:t>
            </a:r>
            <a:r>
              <a:rPr lang="en-US" dirty="0" smtClean="0">
                <a:solidFill>
                  <a:srgbClr val="000000"/>
                </a:solidFill>
                <a:latin typeface="Bernard MT Condensed" panose="02050806060905020404" pitchFamily="18" charset="0"/>
              </a:rPr>
              <a:t> &amp; The Child Center</a:t>
            </a:r>
            <a:endParaRPr lang="en-US" dirty="0">
              <a:solidFill>
                <a:srgbClr val="000000"/>
              </a:solidFill>
              <a:latin typeface="Bernard MT Condensed" panose="02050806060905020404" pitchFamily="18" charset="0"/>
            </a:endParaRPr>
          </a:p>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000000"/>
                </a:solidFill>
                <a:effectLst/>
                <a:uFillTx/>
                <a:latin typeface="Bernard MT Condensed" panose="02050806060905020404" pitchFamily="18" charset="0"/>
                <a:sym typeface="Helvetica Light"/>
              </a:rPr>
              <a:t>Of NY</a:t>
            </a:r>
            <a:r>
              <a:rPr kumimoji="0" lang="en-US" sz="5000" b="0" i="0" u="none" strike="noStrike" cap="none" spc="0" normalizeH="0" dirty="0" smtClean="0">
                <a:ln>
                  <a:noFill/>
                </a:ln>
                <a:solidFill>
                  <a:srgbClr val="000000"/>
                </a:solidFill>
                <a:effectLst/>
                <a:uFillTx/>
                <a:latin typeface="Bernard MT Condensed" panose="02050806060905020404" pitchFamily="18" charset="0"/>
                <a:sym typeface="Helvetica Light"/>
              </a:rPr>
              <a:t> Partnership Proves</a:t>
            </a:r>
            <a:endParaRPr kumimoji="0" lang="en-US" sz="5000" b="0" i="0" u="none" strike="noStrike" cap="none" spc="0" normalizeH="0" baseline="0" dirty="0" smtClean="0">
              <a:ln>
                <a:noFill/>
              </a:ln>
              <a:solidFill>
                <a:srgbClr val="000000"/>
              </a:solidFill>
              <a:effectLst/>
              <a:uFillTx/>
              <a:latin typeface="Bernard MT Condensed" panose="02050806060905020404" pitchFamily="18" charset="0"/>
              <a:sym typeface="Helvetica Light"/>
            </a:endParaRPr>
          </a:p>
          <a:p>
            <a:pPr marL="0" marR="0" indent="0" algn="ctr" defTabSz="825500" rtl="0" fontAlgn="auto" latinLnBrk="1" hangingPunct="0">
              <a:lnSpc>
                <a:spcPct val="100000"/>
              </a:lnSpc>
              <a:spcBef>
                <a:spcPts val="0"/>
              </a:spcBef>
              <a:spcAft>
                <a:spcPts val="0"/>
              </a:spcAft>
              <a:buClrTx/>
              <a:buSzTx/>
              <a:buFontTx/>
              <a:buNone/>
              <a:tabLst/>
            </a:pPr>
            <a:r>
              <a:rPr lang="en-US" dirty="0" smtClean="0">
                <a:solidFill>
                  <a:srgbClr val="000000"/>
                </a:solidFill>
                <a:latin typeface="Bernard MT Condensed" panose="02050806060905020404" pitchFamily="18" charset="0"/>
              </a:rPr>
              <a:t>Supporting Families Leads to</a:t>
            </a:r>
            <a:endParaRPr lang="en-US" dirty="0">
              <a:solidFill>
                <a:srgbClr val="000000"/>
              </a:solidFill>
              <a:latin typeface="Bernard MT Condensed" panose="02050806060905020404" pitchFamily="18" charset="0"/>
            </a:endParaRPr>
          </a:p>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000000"/>
                </a:solidFill>
                <a:effectLst/>
                <a:uFillTx/>
                <a:latin typeface="Bernard MT Condensed" panose="02050806060905020404" pitchFamily="18" charset="0"/>
                <a:sym typeface="Helvetica Light"/>
              </a:rPr>
              <a:t>Sustainable Gains in Child</a:t>
            </a:r>
          </a:p>
          <a:p>
            <a:pPr marL="0" marR="0" indent="0" algn="ctr" defTabSz="825500" rtl="0" fontAlgn="auto" latinLnBrk="1" hangingPunct="0">
              <a:lnSpc>
                <a:spcPct val="100000"/>
              </a:lnSpc>
              <a:spcBef>
                <a:spcPts val="0"/>
              </a:spcBef>
              <a:spcAft>
                <a:spcPts val="0"/>
              </a:spcAft>
              <a:buClrTx/>
              <a:buSzTx/>
              <a:buFontTx/>
              <a:buNone/>
              <a:tabLst/>
            </a:pPr>
            <a:r>
              <a:rPr lang="en-US" dirty="0" smtClean="0">
                <a:solidFill>
                  <a:srgbClr val="000000"/>
                </a:solidFill>
                <a:latin typeface="Bernard MT Condensed" panose="02050806060905020404" pitchFamily="18" charset="0"/>
              </a:rPr>
              <a:t>Development</a:t>
            </a:r>
            <a:endParaRPr kumimoji="0" lang="en-US" sz="5000" b="0" i="0" u="none" strike="noStrike" cap="none" spc="0" normalizeH="0" baseline="0" dirty="0">
              <a:ln>
                <a:noFill/>
              </a:ln>
              <a:solidFill>
                <a:srgbClr val="000000"/>
              </a:solidFill>
              <a:effectLst/>
              <a:uFillTx/>
              <a:latin typeface="Bernard MT Condensed" panose="02050806060905020404" pitchFamily="18" charset="0"/>
              <a:sym typeface="Helvetica Light"/>
            </a:endParaRPr>
          </a:p>
        </p:txBody>
      </p:sp>
      <p:sp>
        <p:nvSpPr>
          <p:cNvPr id="4" name="TextBox 3"/>
          <p:cNvSpPr txBox="1"/>
          <p:nvPr/>
        </p:nvSpPr>
        <p:spPr>
          <a:xfrm>
            <a:off x="2116183" y="4318951"/>
            <a:ext cx="5288339" cy="1949252"/>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Bodoni MT Black" panose="02070A03080606020203" pitchFamily="18" charset="0"/>
                <a:sym typeface="Helvetica Light"/>
              </a:rPr>
              <a:t>Record</a:t>
            </a:r>
            <a:r>
              <a:rPr kumimoji="0" lang="en-US" sz="4000" b="0" i="0" u="none" strike="noStrike" cap="none" spc="0" normalizeH="0" dirty="0" smtClean="0">
                <a:ln>
                  <a:noFill/>
                </a:ln>
                <a:solidFill>
                  <a:srgbClr val="000000"/>
                </a:solidFill>
                <a:effectLst/>
                <a:uFillTx/>
                <a:latin typeface="Bodoni MT Black" panose="02070A03080606020203" pitchFamily="18" charset="0"/>
                <a:sym typeface="Helvetica Light"/>
              </a:rPr>
              <a:t> High</a:t>
            </a:r>
            <a:endParaRPr kumimoji="0" lang="en-US" sz="4000" b="0" i="0" u="none" strike="noStrike" cap="none" spc="0" normalizeH="0" baseline="0" dirty="0">
              <a:ln>
                <a:noFill/>
              </a:ln>
              <a:solidFill>
                <a:srgbClr val="000000"/>
              </a:solidFill>
              <a:effectLst/>
              <a:uFillTx/>
              <a:latin typeface="Bodoni MT Black" panose="02070A03080606020203" pitchFamily="18" charset="0"/>
              <a:sym typeface="Helvetica Light"/>
            </a:endParaRPr>
          </a:p>
          <a:p>
            <a:pPr marL="0" marR="0" indent="0" algn="ctr" defTabSz="825500" rtl="0" fontAlgn="auto" latinLnBrk="1" hangingPunct="0">
              <a:lnSpc>
                <a:spcPct val="100000"/>
              </a:lnSpc>
              <a:spcBef>
                <a:spcPts val="0"/>
              </a:spcBef>
              <a:spcAft>
                <a:spcPts val="0"/>
              </a:spcAft>
              <a:buClrTx/>
              <a:buSzTx/>
              <a:buFontTx/>
              <a:buNone/>
              <a:tabLst/>
            </a:pPr>
            <a:r>
              <a:rPr lang="en-US" sz="4000" dirty="0" smtClean="0">
                <a:solidFill>
                  <a:srgbClr val="000000"/>
                </a:solidFill>
                <a:latin typeface="Bodoni MT Black" panose="02070A03080606020203" pitchFamily="18" charset="0"/>
              </a:rPr>
              <a:t>Literacy Rates</a:t>
            </a:r>
          </a:p>
          <a:p>
            <a:pPr marL="0" marR="0" indent="0" algn="ctr" defTabSz="8255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Bodoni MT Black" panose="02070A03080606020203" pitchFamily="18" charset="0"/>
                <a:sym typeface="Helvetica Light"/>
              </a:rPr>
              <a:t>In the</a:t>
            </a:r>
            <a:r>
              <a:rPr kumimoji="0" lang="en-US" sz="4000" b="0" i="0" u="none" strike="noStrike" cap="none" spc="0" normalizeH="0" dirty="0" smtClean="0">
                <a:ln>
                  <a:noFill/>
                </a:ln>
                <a:solidFill>
                  <a:srgbClr val="000000"/>
                </a:solidFill>
                <a:effectLst/>
                <a:uFillTx/>
                <a:latin typeface="Bodoni MT Black" panose="02070A03080606020203" pitchFamily="18" charset="0"/>
                <a:sym typeface="Helvetica Light"/>
              </a:rPr>
              <a:t> South Bronx</a:t>
            </a:r>
            <a:endParaRPr kumimoji="0" lang="en-US" sz="4000" b="0" i="0" u="none" strike="noStrike" cap="none" spc="0" normalizeH="0" baseline="0" dirty="0">
              <a:ln>
                <a:noFill/>
              </a:ln>
              <a:solidFill>
                <a:srgbClr val="000000"/>
              </a:solidFill>
              <a:effectLst/>
              <a:uFillTx/>
              <a:latin typeface="Bodoni MT Black" panose="02070A03080606020203" pitchFamily="18" charset="0"/>
              <a:sym typeface="Helvetica Light"/>
            </a:endParaRPr>
          </a:p>
        </p:txBody>
      </p:sp>
      <p:sp>
        <p:nvSpPr>
          <p:cNvPr id="5" name="TextBox 4"/>
          <p:cNvSpPr txBox="1"/>
          <p:nvPr/>
        </p:nvSpPr>
        <p:spPr>
          <a:xfrm>
            <a:off x="3809999" y="10315606"/>
            <a:ext cx="7118196" cy="3180358"/>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rtl="0" latinLnBrk="1" hangingPunct="0"/>
            <a:r>
              <a:rPr lang="en-US" dirty="0" smtClean="0">
                <a:solidFill>
                  <a:srgbClr val="000000"/>
                </a:solidFill>
                <a:latin typeface="Bernard MT Condensed" panose="02050806060905020404" pitchFamily="18" charset="0"/>
              </a:rPr>
              <a:t>St. John’s Episcopal</a:t>
            </a:r>
          </a:p>
          <a:p>
            <a:pPr defTabSz="825500" rtl="0" latinLnBrk="1" hangingPunct="0"/>
            <a:r>
              <a:rPr lang="en-US" dirty="0" smtClean="0">
                <a:solidFill>
                  <a:srgbClr val="000000"/>
                </a:solidFill>
                <a:latin typeface="Bernard MT Condensed" panose="02050806060905020404" pitchFamily="18" charset="0"/>
              </a:rPr>
              <a:t>Cares About</a:t>
            </a:r>
            <a:endParaRPr lang="en-US" dirty="0">
              <a:solidFill>
                <a:srgbClr val="000000"/>
              </a:solidFill>
              <a:latin typeface="Bernard MT Condensed" panose="02050806060905020404" pitchFamily="18" charset="0"/>
            </a:endParaRPr>
          </a:p>
          <a:p>
            <a:pPr defTabSz="825500" rtl="0" latinLnBrk="1" hangingPunct="0"/>
            <a:r>
              <a:rPr lang="en-US" dirty="0" smtClean="0">
                <a:solidFill>
                  <a:srgbClr val="000000"/>
                </a:solidFill>
                <a:latin typeface="Bernard MT Condensed" panose="02050806060905020404" pitchFamily="18" charset="0"/>
              </a:rPr>
              <a:t>COMMUNITY.</a:t>
            </a:r>
          </a:p>
          <a:p>
            <a:pPr defTabSz="825500" rtl="0" latinLnBrk="1" hangingPunct="0"/>
            <a:r>
              <a:rPr lang="en-US" dirty="0" smtClean="0">
                <a:solidFill>
                  <a:srgbClr val="000000"/>
                </a:solidFill>
                <a:latin typeface="Bernard MT Condensed" panose="02050806060905020404" pitchFamily="18" charset="0"/>
              </a:rPr>
              <a:t>We are Connected.</a:t>
            </a:r>
            <a:endParaRPr lang="en-US" dirty="0">
              <a:solidFill>
                <a:srgbClr val="000000"/>
              </a:solidFill>
              <a:latin typeface="Bernard MT Condensed" panose="02050806060905020404" pitchFamily="18" charset="0"/>
            </a:endParaRPr>
          </a:p>
        </p:txBody>
      </p:sp>
      <p:sp>
        <p:nvSpPr>
          <p:cNvPr id="7" name="TextBox 6"/>
          <p:cNvSpPr txBox="1"/>
          <p:nvPr/>
        </p:nvSpPr>
        <p:spPr>
          <a:xfrm>
            <a:off x="12978161" y="10869602"/>
            <a:ext cx="7118196" cy="2072362"/>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rtl="0" latinLnBrk="1" hangingPunct="0"/>
            <a:r>
              <a:rPr lang="en-US" sz="3200" dirty="0" smtClean="0">
                <a:solidFill>
                  <a:srgbClr val="000000"/>
                </a:solidFill>
                <a:latin typeface="Bodoni MT Black" panose="02070A03080606020203" pitchFamily="18" charset="0"/>
              </a:rPr>
              <a:t>No Family Left Hungry in Coney</a:t>
            </a:r>
          </a:p>
          <a:p>
            <a:pPr defTabSz="825500" rtl="0" latinLnBrk="1" hangingPunct="0"/>
            <a:r>
              <a:rPr kumimoji="0" lang="en-US" sz="3200" b="0" i="0" u="none" strike="noStrike" cap="none" spc="0" normalizeH="0" baseline="0" dirty="0" smtClean="0">
                <a:ln>
                  <a:noFill/>
                </a:ln>
                <a:solidFill>
                  <a:srgbClr val="000000"/>
                </a:solidFill>
                <a:effectLst/>
                <a:uFillTx/>
                <a:latin typeface="Bodoni MT Black" panose="02070A03080606020203" pitchFamily="18" charset="0"/>
                <a:sym typeface="Helvetica Light"/>
              </a:rPr>
              <a:t>Island!</a:t>
            </a:r>
          </a:p>
          <a:p>
            <a:pPr defTabSz="825500" rtl="0" latinLnBrk="1" hangingPunct="0"/>
            <a:r>
              <a:rPr lang="en-US" sz="3200" dirty="0" smtClean="0">
                <a:solidFill>
                  <a:srgbClr val="000000"/>
                </a:solidFill>
                <a:latin typeface="Bodoni MT Black" panose="02070A03080606020203" pitchFamily="18" charset="0"/>
              </a:rPr>
              <a:t>Health Bucks Buy Healthier</a:t>
            </a:r>
          </a:p>
          <a:p>
            <a:pPr defTabSz="825500" rtl="0" latinLnBrk="1" hangingPunct="0"/>
            <a:r>
              <a:rPr kumimoji="0" lang="en-US" sz="3200" b="0" i="0" u="none" strike="noStrike" cap="none" spc="0" normalizeH="0" baseline="0" dirty="0" smtClean="0">
                <a:ln>
                  <a:noFill/>
                </a:ln>
                <a:solidFill>
                  <a:srgbClr val="000000"/>
                </a:solidFill>
                <a:effectLst/>
                <a:uFillTx/>
                <a:latin typeface="Bodoni MT Black" panose="02070A03080606020203" pitchFamily="18" charset="0"/>
                <a:sym typeface="Helvetica Light"/>
              </a:rPr>
              <a:t>Children!</a:t>
            </a:r>
            <a:endParaRPr kumimoji="0" lang="en-US" sz="3200" b="0" i="0" u="none" strike="noStrike" cap="none" spc="0" normalizeH="0" baseline="0" dirty="0">
              <a:ln>
                <a:noFill/>
              </a:ln>
              <a:solidFill>
                <a:srgbClr val="000000"/>
              </a:solidFill>
              <a:effectLst/>
              <a:uFillTx/>
              <a:latin typeface="Bodoni MT Black" panose="02070A03080606020203" pitchFamily="18" charset="0"/>
              <a:sym typeface="Helvetica Light"/>
            </a:endParaRPr>
          </a:p>
        </p:txBody>
      </p:sp>
      <p:sp>
        <p:nvSpPr>
          <p:cNvPr id="8" name="TextBox 7"/>
          <p:cNvSpPr txBox="1"/>
          <p:nvPr/>
        </p:nvSpPr>
        <p:spPr>
          <a:xfrm rot="3158311">
            <a:off x="17401183" y="4874232"/>
            <a:ext cx="7118196" cy="3180358"/>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rtl="0" latinLnBrk="1" hangingPunct="0"/>
            <a:r>
              <a:rPr lang="en-US" dirty="0" smtClean="0">
                <a:solidFill>
                  <a:srgbClr val="000000"/>
                </a:solidFill>
                <a:latin typeface="Cooper Black" panose="0208090404030B020404" pitchFamily="18" charset="0"/>
              </a:rPr>
              <a:t>Finally, Healthcare</a:t>
            </a:r>
          </a:p>
          <a:p>
            <a:pPr defTabSz="825500" rtl="0" latinLnBrk="1" hangingPunct="0"/>
            <a:r>
              <a:rPr lang="en-US" dirty="0" smtClean="0">
                <a:solidFill>
                  <a:srgbClr val="000000"/>
                </a:solidFill>
                <a:latin typeface="Cooper Black" panose="0208090404030B020404" pitchFamily="18" charset="0"/>
              </a:rPr>
              <a:t>&amp; Social Services</a:t>
            </a:r>
            <a:endParaRPr lang="en-US" dirty="0">
              <a:solidFill>
                <a:srgbClr val="000000"/>
              </a:solidFill>
              <a:latin typeface="Cooper Black" panose="0208090404030B020404" pitchFamily="18" charset="0"/>
            </a:endParaRPr>
          </a:p>
          <a:p>
            <a:pPr defTabSz="825500" rtl="0" latinLnBrk="1" hangingPunct="0"/>
            <a:r>
              <a:rPr lang="en-US" dirty="0" smtClean="0">
                <a:solidFill>
                  <a:srgbClr val="000000"/>
                </a:solidFill>
                <a:latin typeface="Cooper Black" panose="0208090404030B020404" pitchFamily="18" charset="0"/>
              </a:rPr>
              <a:t>Fully Integrated!</a:t>
            </a:r>
          </a:p>
          <a:p>
            <a:pPr defTabSz="825500" rtl="0" latinLnBrk="1" hangingPunct="0"/>
            <a:endParaRPr lang="en-US" dirty="0">
              <a:solidFill>
                <a:srgbClr val="000000"/>
              </a:solidFill>
              <a:latin typeface="Cooper Black" panose="0208090404030B020404" pitchFamily="18" charset="0"/>
            </a:endParaRPr>
          </a:p>
        </p:txBody>
      </p:sp>
      <p:sp>
        <p:nvSpPr>
          <p:cNvPr id="9"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Headlines</a:t>
            </a:r>
            <a:endParaRPr sz="6800" b="1" dirty="0">
              <a:solidFill>
                <a:srgbClr val="FFFFFF"/>
              </a:solidFill>
              <a:latin typeface="Lato Hairline"/>
              <a:ea typeface="Lato Hairline"/>
              <a:cs typeface="Lato Hairline"/>
              <a:sym typeface="Helvetica Neue UltraLight"/>
            </a:endParaRPr>
          </a:p>
        </p:txBody>
      </p:sp>
      <p:sp>
        <p:nvSpPr>
          <p:cNvPr id="2" name="TextBox 1"/>
          <p:cNvSpPr txBox="1"/>
          <p:nvPr/>
        </p:nvSpPr>
        <p:spPr>
          <a:xfrm>
            <a:off x="1112375" y="7385602"/>
            <a:ext cx="6855968" cy="1949252"/>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4000" dirty="0" smtClean="0">
                <a:solidFill>
                  <a:srgbClr val="000000"/>
                </a:solidFill>
                <a:latin typeface="Bodoni MT Black" panose="02070A03080606020203" pitchFamily="18" charset="0"/>
              </a:rPr>
              <a:t>Record Number of</a:t>
            </a:r>
          </a:p>
          <a:p>
            <a:pPr marL="0" marR="0" indent="0" algn="ctr" defTabSz="8255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Bodoni MT Black" panose="02070A03080606020203" pitchFamily="18" charset="0"/>
                <a:sym typeface="Helvetica Light"/>
              </a:rPr>
              <a:t>Bronx Preschoolers</a:t>
            </a:r>
          </a:p>
          <a:p>
            <a:pPr marL="0" marR="0" indent="0" algn="ctr" defTabSz="825500" rtl="0" fontAlgn="auto" latinLnBrk="1" hangingPunct="0">
              <a:lnSpc>
                <a:spcPct val="100000"/>
              </a:lnSpc>
              <a:spcBef>
                <a:spcPts val="0"/>
              </a:spcBef>
              <a:spcAft>
                <a:spcPts val="0"/>
              </a:spcAft>
              <a:buClrTx/>
              <a:buSzTx/>
              <a:buFontTx/>
              <a:buNone/>
              <a:tabLst/>
            </a:pPr>
            <a:r>
              <a:rPr lang="en-US" sz="4000" dirty="0" smtClean="0">
                <a:solidFill>
                  <a:srgbClr val="000000"/>
                </a:solidFill>
                <a:latin typeface="Bodoni MT Black" panose="02070A03080606020203" pitchFamily="18" charset="0"/>
              </a:rPr>
              <a:t>Receiving Services</a:t>
            </a:r>
            <a:endParaRPr kumimoji="0" lang="en-US" sz="4000" b="0" i="0" u="none" strike="noStrike" cap="none" spc="0" normalizeH="0" baseline="0" dirty="0">
              <a:ln>
                <a:noFill/>
              </a:ln>
              <a:solidFill>
                <a:srgbClr val="000000"/>
              </a:solidFill>
              <a:effectLst/>
              <a:uFillTx/>
              <a:latin typeface="Bodoni MT Black" panose="02070A03080606020203" pitchFamily="18" charset="0"/>
              <a:sym typeface="Helvetica Light"/>
            </a:endParaRPr>
          </a:p>
        </p:txBody>
      </p:sp>
    </p:spTree>
    <p:extLst>
      <p:ext uri="{BB962C8B-B14F-4D97-AF65-F5344CB8AC3E}">
        <p14:creationId xmlns:p14="http://schemas.microsoft.com/office/powerpoint/2010/main" val="323264764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6136">
              <a:schemeClr val="bg1"/>
            </a:gs>
            <a:gs pos="50707">
              <a:schemeClr val="bg1"/>
            </a:gs>
            <a:gs pos="80033">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3292253" y="2531916"/>
            <a:ext cx="9936083" cy="3949799"/>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rtl="0" latinLnBrk="1" hangingPunct="0"/>
            <a:r>
              <a:rPr lang="en-US" dirty="0" smtClean="0">
                <a:solidFill>
                  <a:srgbClr val="000000"/>
                </a:solidFill>
                <a:latin typeface="Bernard MT Condensed" panose="02050806060905020404" pitchFamily="18" charset="0"/>
              </a:rPr>
              <a:t>Queen’s Children Thrive by 2025:</a:t>
            </a:r>
          </a:p>
          <a:p>
            <a:pPr defTabSz="825500" rtl="0" latinLnBrk="1" hangingPunct="0"/>
            <a:r>
              <a:rPr lang="en-US" dirty="0" smtClean="0">
                <a:solidFill>
                  <a:srgbClr val="000000"/>
                </a:solidFill>
                <a:latin typeface="Bernard MT Condensed" panose="02050806060905020404" pitchFamily="18" charset="0"/>
              </a:rPr>
              <a:t>A Comprehensive Wellness Model</a:t>
            </a:r>
            <a:endParaRPr lang="en-US" dirty="0">
              <a:solidFill>
                <a:srgbClr val="000000"/>
              </a:solidFill>
              <a:latin typeface="Bernard MT Condensed" panose="02050806060905020404" pitchFamily="18" charset="0"/>
            </a:endParaRPr>
          </a:p>
          <a:p>
            <a:pPr defTabSz="825500" rtl="0" latinLnBrk="1" hangingPunct="0"/>
            <a:r>
              <a:rPr lang="en-US" dirty="0" smtClean="0">
                <a:solidFill>
                  <a:srgbClr val="000000"/>
                </a:solidFill>
                <a:latin typeface="Bernard MT Condensed" panose="02050806060905020404" pitchFamily="18" charset="0"/>
              </a:rPr>
              <a:t>For Primary Care</a:t>
            </a:r>
          </a:p>
          <a:p>
            <a:pPr defTabSz="825500" rtl="0" latinLnBrk="1" hangingPunct="0"/>
            <a:endParaRPr lang="en-US" dirty="0">
              <a:solidFill>
                <a:srgbClr val="000000"/>
              </a:solidFill>
              <a:latin typeface="Bernard MT Condensed" panose="02050806060905020404" pitchFamily="18" charset="0"/>
            </a:endParaRPr>
          </a:p>
          <a:p>
            <a:pPr defTabSz="825500" rtl="0" latinLnBrk="1" hangingPunct="0"/>
            <a:endParaRPr lang="en-US" dirty="0">
              <a:solidFill>
                <a:srgbClr val="000000"/>
              </a:solidFill>
              <a:latin typeface="Bernard MT Condensed" panose="02050806060905020404" pitchFamily="18" charset="0"/>
            </a:endParaRPr>
          </a:p>
        </p:txBody>
      </p:sp>
      <p:sp>
        <p:nvSpPr>
          <p:cNvPr id="4" name="TextBox 3"/>
          <p:cNvSpPr txBox="1"/>
          <p:nvPr/>
        </p:nvSpPr>
        <p:spPr>
          <a:xfrm>
            <a:off x="930782" y="9520150"/>
            <a:ext cx="8389434" cy="3949799"/>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rtl="0" latinLnBrk="1" hangingPunct="0"/>
            <a:r>
              <a:rPr lang="en-US" dirty="0" smtClean="0">
                <a:solidFill>
                  <a:srgbClr val="000000"/>
                </a:solidFill>
                <a:latin typeface="Bernard MT Condensed" panose="02050806060905020404" pitchFamily="18" charset="0"/>
              </a:rPr>
              <a:t>Sustained School Outcomes </a:t>
            </a:r>
          </a:p>
          <a:p>
            <a:pPr defTabSz="825500" rtl="0" latinLnBrk="1" hangingPunct="0"/>
            <a:r>
              <a:rPr lang="en-US" dirty="0" smtClean="0">
                <a:solidFill>
                  <a:srgbClr val="000000"/>
                </a:solidFill>
                <a:latin typeface="Bernard MT Condensed" panose="02050806060905020404" pitchFamily="18" charset="0"/>
              </a:rPr>
              <a:t>Among Children who Received</a:t>
            </a:r>
          </a:p>
          <a:p>
            <a:pPr defTabSz="825500" rtl="0" latinLnBrk="1" hangingPunct="0"/>
            <a:r>
              <a:rPr lang="en-US" dirty="0" smtClean="0">
                <a:solidFill>
                  <a:srgbClr val="000000"/>
                </a:solidFill>
                <a:latin typeface="Bernard MT Condensed" panose="02050806060905020404" pitchFamily="18" charset="0"/>
              </a:rPr>
              <a:t>Developmental &amp; </a:t>
            </a:r>
            <a:endParaRPr lang="en-US" dirty="0">
              <a:solidFill>
                <a:srgbClr val="000000"/>
              </a:solidFill>
              <a:latin typeface="Bernard MT Condensed" panose="02050806060905020404" pitchFamily="18" charset="0"/>
            </a:endParaRPr>
          </a:p>
          <a:p>
            <a:pPr defTabSz="825500" rtl="0" latinLnBrk="1" hangingPunct="0"/>
            <a:r>
              <a:rPr lang="en-US" dirty="0" smtClean="0">
                <a:solidFill>
                  <a:srgbClr val="000000"/>
                </a:solidFill>
                <a:latin typeface="Bernard MT Condensed" panose="02050806060905020404" pitchFamily="18" charset="0"/>
              </a:rPr>
              <a:t>Socioemotional Services in</a:t>
            </a:r>
          </a:p>
          <a:p>
            <a:pPr defTabSz="825500" rtl="0" latinLnBrk="1" hangingPunct="0"/>
            <a:r>
              <a:rPr lang="en-US" dirty="0" smtClean="0">
                <a:solidFill>
                  <a:srgbClr val="000000"/>
                </a:solidFill>
                <a:latin typeface="Bernard MT Condensed" panose="02050806060905020404" pitchFamily="18" charset="0"/>
              </a:rPr>
              <a:t>Early Childhood</a:t>
            </a:r>
            <a:endParaRPr lang="en-US" dirty="0">
              <a:solidFill>
                <a:srgbClr val="000000"/>
              </a:solidFill>
              <a:latin typeface="Bernard MT Condensed" panose="02050806060905020404" pitchFamily="18" charset="0"/>
            </a:endParaRPr>
          </a:p>
        </p:txBody>
      </p:sp>
      <p:sp>
        <p:nvSpPr>
          <p:cNvPr id="6" name="TextBox 5"/>
          <p:cNvSpPr txBox="1"/>
          <p:nvPr/>
        </p:nvSpPr>
        <p:spPr>
          <a:xfrm>
            <a:off x="930782" y="2378027"/>
            <a:ext cx="8389434" cy="4257576"/>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rtl="0" latinLnBrk="1" hangingPunct="0"/>
            <a:r>
              <a:rPr lang="en-US" sz="4500" dirty="0" smtClean="0">
                <a:solidFill>
                  <a:srgbClr val="000000"/>
                </a:solidFill>
                <a:latin typeface="Cooper Black" panose="0208090404030B020404" pitchFamily="18" charset="0"/>
              </a:rPr>
              <a:t>Social Services Clinical</a:t>
            </a:r>
          </a:p>
          <a:p>
            <a:pPr defTabSz="825500" rtl="0" latinLnBrk="1" hangingPunct="0"/>
            <a:r>
              <a:rPr lang="en-US" sz="4500" dirty="0" smtClean="0">
                <a:solidFill>
                  <a:srgbClr val="000000"/>
                </a:solidFill>
                <a:latin typeface="Cooper Black" panose="0208090404030B020404" pitchFamily="18" charset="0"/>
              </a:rPr>
              <a:t>Partnership Working</a:t>
            </a:r>
            <a:endParaRPr lang="en-US" sz="4500" dirty="0">
              <a:solidFill>
                <a:srgbClr val="000000"/>
              </a:solidFill>
              <a:latin typeface="Cooper Black" panose="0208090404030B020404" pitchFamily="18" charset="0"/>
            </a:endParaRPr>
          </a:p>
          <a:p>
            <a:pPr defTabSz="825500" rtl="0" latinLnBrk="1" hangingPunct="0"/>
            <a:r>
              <a:rPr lang="en-US" sz="4500" dirty="0" smtClean="0">
                <a:solidFill>
                  <a:srgbClr val="000000"/>
                </a:solidFill>
                <a:latin typeface="Cooper Black" panose="0208090404030B020404" pitchFamily="18" charset="0"/>
              </a:rPr>
              <a:t>Together to Achieve</a:t>
            </a:r>
          </a:p>
          <a:p>
            <a:pPr defTabSz="825500" rtl="0" latinLnBrk="1" hangingPunct="0"/>
            <a:r>
              <a:rPr lang="en-US" sz="4500" dirty="0" smtClean="0">
                <a:solidFill>
                  <a:srgbClr val="000000"/>
                </a:solidFill>
                <a:latin typeface="Cooper Black" panose="0208090404030B020404" pitchFamily="18" charset="0"/>
              </a:rPr>
              <a:t>Well Being, Healthy Mind</a:t>
            </a:r>
            <a:endParaRPr lang="en-US" sz="4500" dirty="0">
              <a:solidFill>
                <a:srgbClr val="000000"/>
              </a:solidFill>
              <a:latin typeface="Cooper Black" panose="0208090404030B020404" pitchFamily="18" charset="0"/>
            </a:endParaRPr>
          </a:p>
          <a:p>
            <a:pPr defTabSz="825500" rtl="0" latinLnBrk="1" hangingPunct="0"/>
            <a:r>
              <a:rPr lang="en-US" sz="4500" dirty="0" smtClean="0">
                <a:solidFill>
                  <a:srgbClr val="000000"/>
                </a:solidFill>
                <a:latin typeface="Cooper Black" panose="0208090404030B020404" pitchFamily="18" charset="0"/>
              </a:rPr>
              <a:t>Healthy Babies,</a:t>
            </a:r>
          </a:p>
          <a:p>
            <a:pPr defTabSz="825500" rtl="0" latinLnBrk="1" hangingPunct="0"/>
            <a:r>
              <a:rPr lang="en-US" sz="4500" dirty="0" smtClean="0">
                <a:solidFill>
                  <a:srgbClr val="000000"/>
                </a:solidFill>
                <a:latin typeface="Cooper Black" panose="0208090404030B020404" pitchFamily="18" charset="0"/>
              </a:rPr>
              <a:t>Healthy Family.</a:t>
            </a:r>
            <a:endParaRPr lang="en-US" sz="4500" dirty="0">
              <a:solidFill>
                <a:srgbClr val="000000"/>
              </a:solidFill>
              <a:latin typeface="Cooper Black" panose="0208090404030B020404" pitchFamily="18" charset="0"/>
            </a:endParaRPr>
          </a:p>
        </p:txBody>
      </p:sp>
      <p:sp>
        <p:nvSpPr>
          <p:cNvPr id="7" name="TextBox 6"/>
          <p:cNvSpPr txBox="1"/>
          <p:nvPr/>
        </p:nvSpPr>
        <p:spPr>
          <a:xfrm>
            <a:off x="7942217" y="6628915"/>
            <a:ext cx="7279543" cy="2872581"/>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rtl="0" latinLnBrk="1" hangingPunct="0"/>
            <a:r>
              <a:rPr lang="en-US" sz="3600" dirty="0" smtClean="0">
                <a:solidFill>
                  <a:srgbClr val="000000"/>
                </a:solidFill>
                <a:latin typeface="Bodoni MT Black" panose="02070A03080606020203" pitchFamily="18" charset="0"/>
              </a:rPr>
              <a:t>A New Rx From Your</a:t>
            </a:r>
          </a:p>
          <a:p>
            <a:pPr defTabSz="825500" rtl="0" latinLnBrk="1" hangingPunct="0"/>
            <a:r>
              <a:rPr kumimoji="0" lang="en-US" sz="3600" b="0" i="0" u="none" strike="noStrike" cap="none" spc="0" normalizeH="0" baseline="0" dirty="0" smtClean="0">
                <a:ln>
                  <a:noFill/>
                </a:ln>
                <a:solidFill>
                  <a:srgbClr val="000000"/>
                </a:solidFill>
                <a:effectLst/>
                <a:uFillTx/>
                <a:latin typeface="Bodoni MT Black" panose="02070A03080606020203" pitchFamily="18" charset="0"/>
                <a:sym typeface="Helvetica Light"/>
              </a:rPr>
              <a:t>Pediatrician: Lower East</a:t>
            </a:r>
            <a:endParaRPr kumimoji="0" lang="en-US" sz="3600" b="0" i="0" u="none" strike="noStrike" cap="none" spc="0" normalizeH="0" baseline="0" dirty="0">
              <a:ln>
                <a:noFill/>
              </a:ln>
              <a:solidFill>
                <a:srgbClr val="000000"/>
              </a:solidFill>
              <a:effectLst/>
              <a:uFillTx/>
              <a:latin typeface="Bodoni MT Black" panose="02070A03080606020203" pitchFamily="18" charset="0"/>
              <a:sym typeface="Helvetica Light"/>
            </a:endParaRPr>
          </a:p>
          <a:p>
            <a:pPr defTabSz="825500" rtl="0" latinLnBrk="1" hangingPunct="0"/>
            <a:r>
              <a:rPr lang="en-US" sz="3600" dirty="0" smtClean="0">
                <a:solidFill>
                  <a:srgbClr val="000000"/>
                </a:solidFill>
                <a:latin typeface="Bodoni MT Black" panose="02070A03080606020203" pitchFamily="18" charset="0"/>
              </a:rPr>
              <a:t>Side Collaborative Takes</a:t>
            </a:r>
          </a:p>
          <a:p>
            <a:pPr defTabSz="825500" rtl="0" latinLnBrk="1" hangingPunct="0"/>
            <a:r>
              <a:rPr kumimoji="0" lang="en-US" sz="3600" b="0" i="0" u="none" strike="noStrike" cap="none" spc="0" normalizeH="0" baseline="0" dirty="0" smtClean="0">
                <a:ln>
                  <a:noFill/>
                </a:ln>
                <a:solidFill>
                  <a:srgbClr val="000000"/>
                </a:solidFill>
                <a:effectLst/>
                <a:uFillTx/>
                <a:latin typeface="Bodoni MT Black" panose="02070A03080606020203" pitchFamily="18" charset="0"/>
                <a:sym typeface="Helvetica Light"/>
              </a:rPr>
              <a:t>A Holistic</a:t>
            </a:r>
            <a:r>
              <a:rPr kumimoji="0" lang="en-US" sz="3600" b="0" i="0" u="none" strike="noStrike" cap="none" spc="0" normalizeH="0" dirty="0" smtClean="0">
                <a:ln>
                  <a:noFill/>
                </a:ln>
                <a:solidFill>
                  <a:srgbClr val="000000"/>
                </a:solidFill>
                <a:effectLst/>
                <a:uFillTx/>
                <a:latin typeface="Bodoni MT Black" panose="02070A03080606020203" pitchFamily="18" charset="0"/>
                <a:sym typeface="Helvetica Light"/>
              </a:rPr>
              <a:t> Approach to Caring</a:t>
            </a:r>
          </a:p>
          <a:p>
            <a:pPr defTabSz="825500" rtl="0" latinLnBrk="1" hangingPunct="0"/>
            <a:r>
              <a:rPr lang="en-US" sz="3600" baseline="0" dirty="0" smtClean="0">
                <a:solidFill>
                  <a:srgbClr val="000000"/>
                </a:solidFill>
                <a:latin typeface="Bodoni MT Black" panose="02070A03080606020203" pitchFamily="18" charset="0"/>
              </a:rPr>
              <a:t>For Families</a:t>
            </a:r>
            <a:endParaRPr kumimoji="0" lang="en-US" sz="3600" b="0" i="0" u="none" strike="noStrike" cap="none" spc="0" normalizeH="0" baseline="0" dirty="0">
              <a:ln>
                <a:noFill/>
              </a:ln>
              <a:solidFill>
                <a:srgbClr val="000000"/>
              </a:solidFill>
              <a:effectLst/>
              <a:uFillTx/>
              <a:latin typeface="Bodoni MT Black" panose="02070A03080606020203" pitchFamily="18" charset="0"/>
              <a:sym typeface="Helvetica Light"/>
            </a:endParaRPr>
          </a:p>
        </p:txBody>
      </p:sp>
      <p:sp>
        <p:nvSpPr>
          <p:cNvPr id="9" name="TextBox 8"/>
          <p:cNvSpPr txBox="1"/>
          <p:nvPr/>
        </p:nvSpPr>
        <p:spPr>
          <a:xfrm rot="20614495">
            <a:off x="14838538" y="8680992"/>
            <a:ext cx="8731117" cy="3949799"/>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rtl="0" latinLnBrk="1" hangingPunct="0"/>
            <a:r>
              <a:rPr lang="en-US" dirty="0" smtClean="0">
                <a:solidFill>
                  <a:srgbClr val="000000"/>
                </a:solidFill>
                <a:latin typeface="Cooper Black" panose="0208090404030B020404" pitchFamily="18" charset="0"/>
              </a:rPr>
              <a:t>Smile Brooklyn!</a:t>
            </a:r>
          </a:p>
          <a:p>
            <a:pPr defTabSz="825500" rtl="0" latinLnBrk="1" hangingPunct="0"/>
            <a:r>
              <a:rPr lang="en-US" dirty="0" smtClean="0">
                <a:solidFill>
                  <a:srgbClr val="000000"/>
                </a:solidFill>
                <a:latin typeface="Cooper Black" panose="0208090404030B020404" pitchFamily="18" charset="0"/>
              </a:rPr>
              <a:t>End of Food </a:t>
            </a:r>
            <a:endParaRPr lang="en-US" dirty="0">
              <a:solidFill>
                <a:srgbClr val="000000"/>
              </a:solidFill>
              <a:latin typeface="Cooper Black" panose="0208090404030B020404" pitchFamily="18" charset="0"/>
            </a:endParaRPr>
          </a:p>
          <a:p>
            <a:pPr defTabSz="825500" rtl="0" latinLnBrk="1" hangingPunct="0"/>
            <a:r>
              <a:rPr lang="en-US" dirty="0" smtClean="0">
                <a:solidFill>
                  <a:srgbClr val="000000"/>
                </a:solidFill>
                <a:latin typeface="Cooper Black" panose="0208090404030B020404" pitchFamily="18" charset="0"/>
              </a:rPr>
              <a:t>Insecurity &amp;</a:t>
            </a:r>
          </a:p>
          <a:p>
            <a:pPr defTabSz="825500" rtl="0" latinLnBrk="1" hangingPunct="0"/>
            <a:r>
              <a:rPr lang="en-US" dirty="0" smtClean="0">
                <a:solidFill>
                  <a:srgbClr val="000000"/>
                </a:solidFill>
                <a:latin typeface="Cooper Black" panose="0208090404030B020404" pitchFamily="18" charset="0"/>
              </a:rPr>
              <a:t>Anxiety</a:t>
            </a:r>
          </a:p>
          <a:p>
            <a:pPr defTabSz="825500" rtl="0" latinLnBrk="1" hangingPunct="0"/>
            <a:endParaRPr lang="en-US" dirty="0">
              <a:solidFill>
                <a:srgbClr val="000000"/>
              </a:solidFill>
              <a:latin typeface="Cooper Black" panose="0208090404030B020404" pitchFamily="18" charset="0"/>
            </a:endParaRPr>
          </a:p>
        </p:txBody>
      </p:sp>
      <p:sp>
        <p:nvSpPr>
          <p:cNvPr id="10"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Headlines</a:t>
            </a:r>
            <a:endParaRPr sz="6800" b="1" dirty="0">
              <a:solidFill>
                <a:srgbClr val="FFFFFF"/>
              </a:solidFill>
              <a:latin typeface="Lato Hairline"/>
              <a:ea typeface="Lato Hairline"/>
              <a:cs typeface="Lato Hairline"/>
              <a:sym typeface="Helvetica Neue UltraLight"/>
            </a:endParaRPr>
          </a:p>
        </p:txBody>
      </p:sp>
    </p:spTree>
    <p:extLst>
      <p:ext uri="{BB962C8B-B14F-4D97-AF65-F5344CB8AC3E}">
        <p14:creationId xmlns:p14="http://schemas.microsoft.com/office/powerpoint/2010/main" val="173293778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8"/>
          <p:cNvSpPr/>
          <p:nvPr/>
        </p:nvSpPr>
        <p:spPr>
          <a:xfrm>
            <a:off x="-738046" y="4295654"/>
            <a:ext cx="12173702" cy="7215618"/>
          </a:xfrm>
          <a:prstGeom prst="rect">
            <a:avLst/>
          </a:prstGeom>
          <a:solidFill>
            <a:srgbClr val="FFFFFF">
              <a:alpha val="15999"/>
            </a:srgbClr>
          </a:solidFill>
          <a:ln w="12700" cap="flat">
            <a:noFill/>
            <a:miter lim="400000"/>
          </a:ln>
          <a:effectLst/>
        </p:spPr>
        <p:txBody>
          <a:bodyPr wrap="square" lIns="0" tIns="0" rIns="0" bIns="0" numCol="1" anchor="ctr">
            <a:noAutofit/>
          </a:bodyPr>
          <a:lstStyle/>
          <a:p>
            <a:pPr lvl="0" algn="l">
              <a:defRPr sz="3200">
                <a:solidFill>
                  <a:srgbClr val="FFFFFF"/>
                </a:solidFill>
              </a:defRPr>
            </a:pPr>
            <a:r>
              <a:rPr lang="en-US" sz="3600" dirty="0" smtClean="0">
                <a:latin typeface="Lato Light"/>
              </a:rPr>
              <a:t> </a:t>
            </a:r>
            <a:endParaRPr sz="3600" dirty="0">
              <a:latin typeface="Lato Light"/>
            </a:endParaRPr>
          </a:p>
        </p:txBody>
      </p:sp>
      <p:sp>
        <p:nvSpPr>
          <p:cNvPr id="38"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Reminders</a:t>
            </a:r>
            <a:endParaRPr sz="6800" b="1" dirty="0">
              <a:solidFill>
                <a:srgbClr val="FFFFFF"/>
              </a:solidFill>
              <a:latin typeface="Lato Hairline"/>
              <a:ea typeface="Lato Hairline"/>
              <a:cs typeface="Lato Hairline"/>
              <a:sym typeface="Helvetica Neue UltraLight"/>
            </a:endParaRPr>
          </a:p>
        </p:txBody>
      </p:sp>
      <p:sp>
        <p:nvSpPr>
          <p:cNvPr id="3" name="TextBox 2"/>
          <p:cNvSpPr txBox="1"/>
          <p:nvPr/>
        </p:nvSpPr>
        <p:spPr>
          <a:xfrm>
            <a:off x="503905" y="4578026"/>
            <a:ext cx="10670493" cy="62581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lang="en-US" sz="4000" dirty="0" smtClean="0">
                <a:solidFill>
                  <a:srgbClr val="000000"/>
                </a:solidFill>
                <a:latin typeface="Lato Light"/>
              </a:rPr>
              <a:t>  Look for monthly newsletter with program </a:t>
            </a:r>
          </a:p>
          <a:p>
            <a:pPr marR="0" algn="ctr" defTabSz="825500" rtl="0" fontAlgn="auto" latinLnBrk="1" hangingPunct="0">
              <a:lnSpc>
                <a:spcPct val="100000"/>
              </a:lnSpc>
              <a:spcBef>
                <a:spcPts val="0"/>
              </a:spcBef>
              <a:spcAft>
                <a:spcPts val="0"/>
              </a:spcAft>
              <a:buClrTx/>
              <a:buSzTx/>
              <a:tabLst/>
            </a:pPr>
            <a:r>
              <a:rPr lang="en-US" sz="4000" dirty="0" smtClean="0">
                <a:solidFill>
                  <a:srgbClr val="000000"/>
                </a:solidFill>
                <a:latin typeface="Lato Light"/>
              </a:rPr>
              <a:t>   updates, resources, and news of interest</a:t>
            </a:r>
          </a:p>
          <a:p>
            <a:pPr marR="0" algn="ctr" defTabSz="825500" rtl="0" fontAlgn="auto" latinLnBrk="1" hangingPunct="0">
              <a:lnSpc>
                <a:spcPct val="100000"/>
              </a:lnSpc>
              <a:spcBef>
                <a:spcPts val="0"/>
              </a:spcBef>
              <a:spcAft>
                <a:spcPts val="0"/>
              </a:spcAft>
              <a:buClrTx/>
              <a:buSzTx/>
              <a:tabLst/>
            </a:pPr>
            <a:endParaRPr kumimoji="0" lang="en-US" sz="4000" b="0" i="0" u="none" strike="noStrike" cap="none" spc="0" normalizeH="0" baseline="0" dirty="0">
              <a:ln>
                <a:noFill/>
              </a:ln>
              <a:solidFill>
                <a:srgbClr val="000000"/>
              </a:solidFill>
              <a:effectLst/>
              <a:uFillTx/>
              <a:latin typeface="Lato Light"/>
              <a:sym typeface="Helvetica Light"/>
            </a:endParaRPr>
          </a:p>
          <a:p>
            <a:pPr marL="571500" marR="0" indent="-5715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lang="en-US" sz="4000" dirty="0" smtClean="0">
                <a:solidFill>
                  <a:srgbClr val="000000"/>
                </a:solidFill>
                <a:latin typeface="Lato Light"/>
              </a:rPr>
              <a:t>  Two summer webinars: </a:t>
            </a:r>
          </a:p>
          <a:p>
            <a:pPr lvl="1" indent="0" algn="l" defTabSz="825500" rtl="0" latinLnBrk="1" hangingPunct="0"/>
            <a:r>
              <a:rPr kumimoji="0" lang="en-US" sz="4000" b="0" i="0" u="none" strike="noStrike" cap="none" spc="0" normalizeH="0" baseline="0" dirty="0">
                <a:ln>
                  <a:noFill/>
                </a:ln>
                <a:solidFill>
                  <a:srgbClr val="000000"/>
                </a:solidFill>
                <a:effectLst/>
                <a:uFillTx/>
                <a:latin typeface="Lato Light"/>
                <a:sym typeface="Helvetica Light"/>
              </a:rPr>
              <a:t>	</a:t>
            </a:r>
            <a:r>
              <a:rPr kumimoji="0" lang="en-US" sz="4000" b="0" i="0" u="none" strike="noStrike" cap="none" spc="0" normalizeH="0" baseline="0" dirty="0" smtClean="0">
                <a:ln>
                  <a:noFill/>
                </a:ln>
                <a:solidFill>
                  <a:srgbClr val="000000"/>
                </a:solidFill>
                <a:effectLst/>
                <a:uFillTx/>
                <a:latin typeface="Lato Light"/>
                <a:sym typeface="Helvetica Light"/>
              </a:rPr>
              <a:t>	-</a:t>
            </a:r>
            <a:r>
              <a:rPr kumimoji="0" lang="en-US" sz="4000" b="0" i="0" u="none" strike="noStrike" cap="none" spc="0" normalizeH="0" dirty="0" smtClean="0">
                <a:ln>
                  <a:noFill/>
                </a:ln>
                <a:solidFill>
                  <a:srgbClr val="000000"/>
                </a:solidFill>
                <a:effectLst/>
                <a:uFillTx/>
                <a:latin typeface="Lato Light"/>
                <a:sym typeface="Helvetica Light"/>
              </a:rPr>
              <a:t> </a:t>
            </a:r>
            <a:r>
              <a:rPr kumimoji="0" lang="en-US" sz="4000" b="0" i="0" u="none" strike="noStrike" cap="none" spc="0" normalizeH="0" baseline="0" dirty="0" smtClean="0">
                <a:ln>
                  <a:noFill/>
                </a:ln>
                <a:solidFill>
                  <a:srgbClr val="000000"/>
                </a:solidFill>
                <a:effectLst/>
                <a:uFillTx/>
                <a:latin typeface="Lato Light"/>
                <a:sym typeface="Helvetica Light"/>
              </a:rPr>
              <a:t>Partnership</a:t>
            </a:r>
            <a:r>
              <a:rPr kumimoji="0" lang="en-US" sz="4000" b="0" i="0" u="none" strike="noStrike" cap="none" spc="0" normalizeH="0" dirty="0" smtClean="0">
                <a:ln>
                  <a:noFill/>
                </a:ln>
                <a:solidFill>
                  <a:srgbClr val="000000"/>
                </a:solidFill>
                <a:effectLst/>
                <a:uFillTx/>
                <a:latin typeface="Lato Light"/>
                <a:sym typeface="Helvetica Light"/>
              </a:rPr>
              <a:t> building</a:t>
            </a:r>
          </a:p>
          <a:p>
            <a:pPr lvl="1" indent="0" algn="l" defTabSz="825500" rtl="0" latinLnBrk="1" hangingPunct="0"/>
            <a:r>
              <a:rPr lang="en-US" sz="4000" baseline="0" dirty="0">
                <a:solidFill>
                  <a:srgbClr val="000000"/>
                </a:solidFill>
                <a:latin typeface="Lato Light"/>
              </a:rPr>
              <a:t>	</a:t>
            </a:r>
            <a:r>
              <a:rPr lang="en-US" sz="4000" baseline="0" dirty="0" smtClean="0">
                <a:solidFill>
                  <a:srgbClr val="000000"/>
                </a:solidFill>
                <a:latin typeface="Lato Light"/>
              </a:rPr>
              <a:t>	-</a:t>
            </a:r>
            <a:r>
              <a:rPr lang="en-US" sz="4000" dirty="0" smtClean="0">
                <a:solidFill>
                  <a:srgbClr val="000000"/>
                </a:solidFill>
                <a:latin typeface="Lato Light"/>
              </a:rPr>
              <a:t> </a:t>
            </a:r>
            <a:r>
              <a:rPr lang="en-US" sz="4000" baseline="0" dirty="0" smtClean="0">
                <a:solidFill>
                  <a:srgbClr val="000000"/>
                </a:solidFill>
                <a:latin typeface="Lato Light"/>
              </a:rPr>
              <a:t>Evaluation</a:t>
            </a:r>
            <a:r>
              <a:rPr lang="en-US" sz="4000" dirty="0" smtClean="0">
                <a:solidFill>
                  <a:srgbClr val="000000"/>
                </a:solidFill>
                <a:latin typeface="Lato Light"/>
              </a:rPr>
              <a:t> and Quality Improvement</a:t>
            </a:r>
          </a:p>
          <a:p>
            <a:pPr lvl="1" indent="0" algn="l" defTabSz="825500" rtl="0" latinLnBrk="1" hangingPunct="0"/>
            <a:endParaRPr kumimoji="0" lang="en-US" sz="4000" b="0" i="0" u="none" strike="noStrike" cap="none" spc="0" normalizeH="0" baseline="0" dirty="0">
              <a:ln>
                <a:noFill/>
              </a:ln>
              <a:solidFill>
                <a:srgbClr val="000000"/>
              </a:solidFill>
              <a:effectLst/>
              <a:uFillTx/>
              <a:latin typeface="Lato Light"/>
              <a:sym typeface="Helvetica Light"/>
            </a:endParaRPr>
          </a:p>
          <a:p>
            <a:pPr marL="571500" lvl="1" indent="-571500" algn="l" defTabSz="825500" rtl="0" latinLnBrk="1" hangingPunct="0">
              <a:buFont typeface="Arial" panose="020B0604020202020204" pitchFamily="34" charset="0"/>
              <a:buChar char="•"/>
            </a:pPr>
            <a:r>
              <a:rPr lang="en-US" sz="4000" dirty="0" smtClean="0">
                <a:solidFill>
                  <a:srgbClr val="000000"/>
                </a:solidFill>
                <a:latin typeface="Lato Light"/>
              </a:rPr>
              <a:t>  Please fill out a meeting feedback survey! </a:t>
            </a:r>
          </a:p>
          <a:p>
            <a:pPr lvl="1" indent="0" algn="l" defTabSz="825500" rtl="0" latinLnBrk="1" hangingPunct="0"/>
            <a:r>
              <a:rPr lang="en-US" sz="4000" dirty="0" smtClean="0">
                <a:solidFill>
                  <a:srgbClr val="000000"/>
                </a:solidFill>
                <a:latin typeface="Lato Light"/>
              </a:rPr>
              <a:t>	Drop it in the box by the door on your way </a:t>
            </a:r>
          </a:p>
          <a:p>
            <a:pPr lvl="1" indent="0" algn="l" defTabSz="825500" rtl="0" latinLnBrk="1" hangingPunct="0"/>
            <a:r>
              <a:rPr lang="en-US" sz="4000" dirty="0" smtClean="0">
                <a:solidFill>
                  <a:srgbClr val="000000"/>
                </a:solidFill>
                <a:latin typeface="Lato Light"/>
              </a:rPr>
              <a:t>	out.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5150" y="4295654"/>
            <a:ext cx="7177936" cy="717793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163476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fill="hold"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7091" y="-122707"/>
            <a:ext cx="24898158" cy="3170707"/>
          </a:xfrm>
          <a:prstGeom prst="rect">
            <a:avLst/>
          </a:prstGeom>
          <a:solidFill>
            <a:srgbClr val="0E5C93">
              <a:alpha val="80000"/>
            </a:srgbClr>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Shape 18"/>
          <p:cNvSpPr/>
          <p:nvPr/>
        </p:nvSpPr>
        <p:spPr>
          <a:xfrm>
            <a:off x="1046390" y="681840"/>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Contact Information</a:t>
            </a:r>
            <a:endParaRPr sz="6800" b="1" dirty="0">
              <a:solidFill>
                <a:srgbClr val="FFFFFF"/>
              </a:solidFill>
              <a:latin typeface="Lato Hairline"/>
              <a:ea typeface="Lato Hairline"/>
              <a:cs typeface="Lato Hairline"/>
              <a:sym typeface="Helvetica Neue UltraLight"/>
            </a:endParaRPr>
          </a:p>
        </p:txBody>
      </p:sp>
      <p:grpSp>
        <p:nvGrpSpPr>
          <p:cNvPr id="9" name="Group 8"/>
          <p:cNvGrpSpPr/>
          <p:nvPr/>
        </p:nvGrpSpPr>
        <p:grpSpPr>
          <a:xfrm>
            <a:off x="1257172" y="3904517"/>
            <a:ext cx="9645037" cy="8166739"/>
            <a:chOff x="12515887" y="3138885"/>
            <a:chExt cx="9645037" cy="8166739"/>
          </a:xfrm>
        </p:grpSpPr>
        <p:sp>
          <p:nvSpPr>
            <p:cNvPr id="16" name="TextBox 15"/>
            <p:cNvSpPr txBox="1"/>
            <p:nvPr/>
          </p:nvSpPr>
          <p:spPr>
            <a:xfrm>
              <a:off x="16050911" y="10433590"/>
              <a:ext cx="102657"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grpSp>
          <p:nvGrpSpPr>
            <p:cNvPr id="17" name="Group 16"/>
            <p:cNvGrpSpPr/>
            <p:nvPr/>
          </p:nvGrpSpPr>
          <p:grpSpPr>
            <a:xfrm>
              <a:off x="12515887" y="3138885"/>
              <a:ext cx="9645037" cy="8166739"/>
              <a:chOff x="1341319" y="3955310"/>
              <a:chExt cx="9645037" cy="8166739"/>
            </a:xfrm>
          </p:grpSpPr>
          <p:grpSp>
            <p:nvGrpSpPr>
              <p:cNvPr id="18" name="Group 187"/>
              <p:cNvGrpSpPr/>
              <p:nvPr/>
            </p:nvGrpSpPr>
            <p:grpSpPr>
              <a:xfrm>
                <a:off x="1341321" y="4014712"/>
                <a:ext cx="9034720" cy="8107337"/>
                <a:chOff x="0" y="0"/>
                <a:chExt cx="4316470" cy="5428346"/>
              </a:xfrm>
            </p:grpSpPr>
            <p:sp>
              <p:nvSpPr>
                <p:cNvPr id="26" name="Shape 182"/>
                <p:cNvSpPr/>
                <p:nvPr/>
              </p:nvSpPr>
              <p:spPr>
                <a:xfrm>
                  <a:off x="0" y="0"/>
                  <a:ext cx="4316470" cy="5421996"/>
                </a:xfrm>
                <a:prstGeom prst="rect">
                  <a:avLst/>
                </a:prstGeom>
                <a:noFill/>
                <a:ln w="12700" cap="flat">
                  <a:solidFill>
                    <a:srgbClr val="FFFFFF">
                      <a:alpha val="49907"/>
                    </a:srgbClr>
                  </a:solidFill>
                  <a:prstDash val="solid"/>
                  <a:miter lim="400000"/>
                </a:ln>
                <a:effectLst/>
              </p:spPr>
              <p:txBody>
                <a:bodyPr wrap="square" lIns="50800" tIns="50800" rIns="50800" bIns="50800" numCol="1" anchor="ctr">
                  <a:noAutofit/>
                </a:bodyPr>
                <a:lstStyle/>
                <a:p>
                  <a:pPr lvl="0">
                    <a:defRPr sz="3200">
                      <a:solidFill>
                        <a:srgbClr val="FFFFFF"/>
                      </a:solidFill>
                    </a:defRPr>
                  </a:pPr>
                  <a:endParaRPr sz="3200"/>
                </a:p>
              </p:txBody>
            </p:sp>
            <p:sp>
              <p:nvSpPr>
                <p:cNvPr id="27" name="Shape 183"/>
                <p:cNvSpPr/>
                <p:nvPr/>
              </p:nvSpPr>
              <p:spPr>
                <a:xfrm>
                  <a:off x="0" y="6349"/>
                  <a:ext cx="4316469" cy="5421997"/>
                </a:xfrm>
                <a:prstGeom prst="rect">
                  <a:avLst/>
                </a:prstGeom>
                <a:solidFill>
                  <a:srgbClr val="FFFFFF">
                    <a:alpha val="9999"/>
                  </a:srgbClr>
                </a:solidFill>
                <a:ln w="12700" cap="flat">
                  <a:noFill/>
                  <a:miter lim="400000"/>
                </a:ln>
                <a:effectLst/>
              </p:spPr>
              <p:txBody>
                <a:bodyPr wrap="square" lIns="50800" tIns="50800" rIns="50800" bIns="50800" numCol="1" anchor="ctr">
                  <a:noAutofit/>
                </a:bodyPr>
                <a:lstStyle/>
                <a:p>
                  <a:pPr lvl="0">
                    <a:defRPr sz="3200">
                      <a:solidFill>
                        <a:srgbClr val="FFFFFF"/>
                      </a:solidFill>
                    </a:defRPr>
                  </a:pPr>
                  <a:endParaRPr sz="3200"/>
                </a:p>
              </p:txBody>
            </p:sp>
          </p:grpSp>
          <p:sp>
            <p:nvSpPr>
              <p:cNvPr id="19" name="Rectangle 18"/>
              <p:cNvSpPr/>
              <p:nvPr/>
            </p:nvSpPr>
            <p:spPr>
              <a:xfrm>
                <a:off x="1341319" y="3955310"/>
                <a:ext cx="9034720" cy="2176855"/>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TextBox 19"/>
              <p:cNvSpPr txBox="1"/>
              <p:nvPr/>
            </p:nvSpPr>
            <p:spPr>
              <a:xfrm>
                <a:off x="2078419" y="4438442"/>
                <a:ext cx="8018845"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kumimoji="0" lang="en-US" sz="4400" b="1" u="none" strike="noStrike" cap="none" spc="0" normalizeH="0" baseline="0" dirty="0" smtClean="0">
                    <a:ln>
                      <a:noFill/>
                    </a:ln>
                    <a:solidFill>
                      <a:schemeClr val="bg1"/>
                    </a:solidFill>
                    <a:effectLst/>
                    <a:uFillTx/>
                    <a:latin typeface="Lato" charset="0"/>
                    <a:ea typeface="Lato" charset="0"/>
                    <a:cs typeface="Lato" charset="0"/>
                    <a:sym typeface="Helvetica Light"/>
                  </a:rPr>
                  <a:t>Suzanne Brundage</a:t>
                </a:r>
              </a:p>
              <a:p>
                <a:pPr marL="0" marR="0" indent="0" algn="l" defTabSz="825500" rtl="0" fontAlgn="auto" latinLnBrk="1" hangingPunct="0">
                  <a:lnSpc>
                    <a:spcPct val="100000"/>
                  </a:lnSpc>
                  <a:spcBef>
                    <a:spcPts val="0"/>
                  </a:spcBef>
                  <a:spcAft>
                    <a:spcPts val="0"/>
                  </a:spcAft>
                  <a:buClrTx/>
                  <a:buSzTx/>
                  <a:buFontTx/>
                  <a:buNone/>
                  <a:tabLst/>
                </a:pPr>
                <a:r>
                  <a:rPr lang="en-US" sz="2800" b="1" dirty="0" smtClean="0">
                    <a:solidFill>
                      <a:schemeClr val="bg1"/>
                    </a:solidFill>
                    <a:latin typeface="Lato" charset="0"/>
                    <a:ea typeface="Lato" charset="0"/>
                    <a:cs typeface="Lato" charset="0"/>
                  </a:rPr>
                  <a:t>Program Director, Children’s Health Initiative</a:t>
                </a:r>
                <a:endParaRPr kumimoji="0" lang="en-US" sz="2800" b="1" u="none" strike="noStrike" cap="none" spc="0" normalizeH="0" baseline="0" dirty="0">
                  <a:ln>
                    <a:noFill/>
                  </a:ln>
                  <a:solidFill>
                    <a:schemeClr val="bg1"/>
                  </a:solidFill>
                  <a:effectLst/>
                  <a:uFillTx/>
                  <a:latin typeface="Lato" charset="0"/>
                  <a:ea typeface="Lato" charset="0"/>
                  <a:cs typeface="Lato" charset="0"/>
                  <a:sym typeface="Helvetica Light"/>
                </a:endParaRPr>
              </a:p>
            </p:txBody>
          </p:sp>
          <p:grpSp>
            <p:nvGrpSpPr>
              <p:cNvPr id="21" name="Group 20"/>
              <p:cNvGrpSpPr/>
              <p:nvPr/>
            </p:nvGrpSpPr>
            <p:grpSpPr>
              <a:xfrm>
                <a:off x="1453660" y="6933125"/>
                <a:ext cx="9532696" cy="4055634"/>
                <a:chOff x="1453660" y="6933125"/>
                <a:chExt cx="9532696" cy="4055634"/>
              </a:xfrm>
            </p:grpSpPr>
            <p:sp>
              <p:nvSpPr>
                <p:cNvPr id="22" name="TextBox 21"/>
                <p:cNvSpPr txBox="1"/>
                <p:nvPr/>
              </p:nvSpPr>
              <p:spPr>
                <a:xfrm>
                  <a:off x="3822451" y="7191179"/>
                  <a:ext cx="7163905" cy="34881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4400" dirty="0" err="1" smtClean="0">
                      <a:solidFill>
                        <a:schemeClr val="bg1"/>
                      </a:solidFill>
                      <a:latin typeface="Lato" charset="0"/>
                      <a:ea typeface="Lato" charset="0"/>
                      <a:cs typeface="Lato" charset="0"/>
                    </a:rPr>
                    <a:t>sbrundage</a:t>
                  </a:r>
                  <a:r>
                    <a:rPr kumimoji="0" lang="en-US" sz="4400" u="none" strike="noStrike" cap="none" spc="0" normalizeH="0" baseline="0" dirty="0" smtClean="0">
                      <a:ln>
                        <a:noFill/>
                      </a:ln>
                      <a:solidFill>
                        <a:schemeClr val="bg1"/>
                      </a:solidFill>
                      <a:effectLst/>
                      <a:uFillTx/>
                      <a:latin typeface="Lato" charset="0"/>
                      <a:ea typeface="Lato" charset="0"/>
                      <a:cs typeface="Lato" charset="0"/>
                      <a:sym typeface="Helvetica Light"/>
                    </a:rPr>
                    <a:t>@</a:t>
                  </a:r>
                  <a:r>
                    <a:rPr kumimoji="0" lang="en-US" sz="4400" u="none" strike="noStrike" cap="none" spc="0" normalizeH="0" dirty="0" smtClean="0">
                      <a:ln>
                        <a:noFill/>
                      </a:ln>
                      <a:solidFill>
                        <a:schemeClr val="bg1"/>
                      </a:solidFill>
                      <a:effectLst/>
                      <a:uFillTx/>
                      <a:latin typeface="Lato" charset="0"/>
                      <a:ea typeface="Lato" charset="0"/>
                      <a:cs typeface="Lato" charset="0"/>
                      <a:sym typeface="Helvetica Light"/>
                    </a:rPr>
                    <a:t> </a:t>
                  </a:r>
                  <a:r>
                    <a:rPr kumimoji="0" lang="en-US" sz="4400" u="none" strike="noStrike" cap="none" spc="0" normalizeH="0" dirty="0" err="1" smtClean="0">
                      <a:ln>
                        <a:noFill/>
                      </a:ln>
                      <a:solidFill>
                        <a:schemeClr val="bg1"/>
                      </a:solidFill>
                      <a:effectLst/>
                      <a:uFillTx/>
                      <a:latin typeface="Lato" charset="0"/>
                      <a:ea typeface="Lato" charset="0"/>
                      <a:cs typeface="Lato" charset="0"/>
                      <a:sym typeface="Helvetica Light"/>
                    </a:rPr>
                    <a:t>uhfnyc.org</a:t>
                  </a:r>
                  <a:endParaRPr kumimoji="0" lang="en-US" sz="4400" u="none" strike="noStrike" cap="none" spc="0" normalizeH="0" dirty="0" smtClean="0">
                    <a:ln>
                      <a:noFill/>
                    </a:ln>
                    <a:solidFill>
                      <a:schemeClr val="bg1"/>
                    </a:solidFill>
                    <a:effectLst/>
                    <a:uFillTx/>
                    <a:latin typeface="Lato" charset="0"/>
                    <a:ea typeface="Lato" charset="0"/>
                    <a:cs typeface="Lato" charset="0"/>
                    <a:sym typeface="Helvetica Light"/>
                  </a:endParaRPr>
                </a:p>
                <a:p>
                  <a:pPr marL="0" marR="0" indent="0" algn="l" defTabSz="825500" rtl="0" fontAlgn="auto" latinLnBrk="1" hangingPunct="0">
                    <a:lnSpc>
                      <a:spcPct val="100000"/>
                    </a:lnSpc>
                    <a:spcBef>
                      <a:spcPts val="0"/>
                    </a:spcBef>
                    <a:spcAft>
                      <a:spcPts val="0"/>
                    </a:spcAft>
                    <a:buClrTx/>
                    <a:buSzTx/>
                    <a:buFontTx/>
                    <a:buNone/>
                    <a:tabLst/>
                  </a:pPr>
                  <a:endParaRPr lang="en-US" sz="4400" baseline="0" dirty="0">
                    <a:solidFill>
                      <a:schemeClr val="bg1"/>
                    </a:solidFill>
                    <a:latin typeface="Lato" charset="0"/>
                    <a:ea typeface="Lato" charset="0"/>
                    <a:cs typeface="Lato" charset="0"/>
                  </a:endParaRPr>
                </a:p>
                <a:p>
                  <a:pPr marL="0" marR="0" indent="0" algn="l" defTabSz="825500" rtl="0" fontAlgn="auto" latinLnBrk="1" hangingPunct="0">
                    <a:lnSpc>
                      <a:spcPct val="100000"/>
                    </a:lnSpc>
                    <a:spcBef>
                      <a:spcPts val="0"/>
                    </a:spcBef>
                    <a:spcAft>
                      <a:spcPts val="0"/>
                    </a:spcAft>
                    <a:buClrTx/>
                    <a:buSzTx/>
                    <a:buFontTx/>
                    <a:buNone/>
                    <a:tabLst/>
                  </a:pPr>
                  <a:r>
                    <a:rPr lang="en-US" sz="4400" dirty="0" smtClean="0">
                      <a:solidFill>
                        <a:schemeClr val="bg1"/>
                      </a:solidFill>
                      <a:latin typeface="Lato" charset="0"/>
                      <a:ea typeface="Lato" charset="0"/>
                      <a:cs typeface="Lato" charset="0"/>
                    </a:rPr>
                    <a:t>(212) 494-0729</a:t>
                  </a:r>
                </a:p>
                <a:p>
                  <a:pPr marL="0" marR="0" indent="0" algn="l" defTabSz="825500" rtl="0" fontAlgn="auto" latinLnBrk="1" hangingPunct="0">
                    <a:lnSpc>
                      <a:spcPct val="100000"/>
                    </a:lnSpc>
                    <a:spcBef>
                      <a:spcPts val="0"/>
                    </a:spcBef>
                    <a:spcAft>
                      <a:spcPts val="0"/>
                    </a:spcAft>
                    <a:buClrTx/>
                    <a:buSzTx/>
                    <a:buFontTx/>
                    <a:buNone/>
                    <a:tabLst/>
                  </a:pPr>
                  <a:endParaRPr kumimoji="0" lang="en-US" sz="4400" u="none" strike="noStrike" cap="none" spc="0" normalizeH="0" baseline="0" dirty="0">
                    <a:ln>
                      <a:noFill/>
                    </a:ln>
                    <a:solidFill>
                      <a:schemeClr val="bg1"/>
                    </a:solidFill>
                    <a:effectLst/>
                    <a:uFillTx/>
                    <a:latin typeface="Lato" charset="0"/>
                    <a:ea typeface="Lato" charset="0"/>
                    <a:cs typeface="Lato" charset="0"/>
                    <a:sym typeface="Helvetica Light"/>
                  </a:endParaRPr>
                </a:p>
                <a:p>
                  <a:pPr marL="0" marR="0" indent="0" algn="l" defTabSz="825500" rtl="0" fontAlgn="auto" latinLnBrk="1" hangingPunct="0">
                    <a:lnSpc>
                      <a:spcPct val="100000"/>
                    </a:lnSpc>
                    <a:spcBef>
                      <a:spcPts val="0"/>
                    </a:spcBef>
                    <a:spcAft>
                      <a:spcPts val="0"/>
                    </a:spcAft>
                    <a:buClrTx/>
                    <a:buSzTx/>
                    <a:buFontTx/>
                    <a:buNone/>
                    <a:tabLst/>
                  </a:pPr>
                  <a:r>
                    <a:rPr lang="en-US" sz="4400" dirty="0" smtClean="0">
                      <a:solidFill>
                        <a:schemeClr val="bg1"/>
                      </a:solidFill>
                      <a:latin typeface="Lato" charset="0"/>
                      <a:ea typeface="Lato" charset="0"/>
                      <a:cs typeface="Lato" charset="0"/>
                    </a:rPr>
                    <a:t>@</a:t>
                  </a:r>
                  <a:r>
                    <a:rPr lang="en-US" sz="4400" dirty="0" err="1" smtClean="0">
                      <a:solidFill>
                        <a:schemeClr val="bg1"/>
                      </a:solidFill>
                      <a:latin typeface="Lato" charset="0"/>
                      <a:ea typeface="Lato" charset="0"/>
                      <a:cs typeface="Lato" charset="0"/>
                    </a:rPr>
                    <a:t>suzbrundage</a:t>
                  </a:r>
                  <a:endParaRPr kumimoji="0" lang="en-US" sz="4400" u="none" strike="noStrike" cap="none" spc="0" normalizeH="0" baseline="0" dirty="0">
                    <a:ln>
                      <a:noFill/>
                    </a:ln>
                    <a:solidFill>
                      <a:schemeClr val="bg1"/>
                    </a:solidFill>
                    <a:effectLst/>
                    <a:uFillTx/>
                    <a:latin typeface="Lato" charset="0"/>
                    <a:ea typeface="Lato" charset="0"/>
                    <a:cs typeface="Lato" charset="0"/>
                    <a:sym typeface="Helvetica Light"/>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466" y="8290356"/>
                  <a:ext cx="2242464" cy="1289783"/>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3660" y="6933125"/>
                  <a:ext cx="2256453" cy="1297829"/>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1466" y="9722915"/>
                  <a:ext cx="2200840" cy="1265844"/>
                </a:xfrm>
                <a:prstGeom prst="rect">
                  <a:avLst/>
                </a:prstGeom>
              </p:spPr>
            </p:pic>
          </p:grpSp>
        </p:grpSp>
      </p:grpSp>
      <p:grpSp>
        <p:nvGrpSpPr>
          <p:cNvPr id="35" name="Group 34"/>
          <p:cNvGrpSpPr/>
          <p:nvPr/>
        </p:nvGrpSpPr>
        <p:grpSpPr>
          <a:xfrm>
            <a:off x="12731698" y="3914001"/>
            <a:ext cx="9645037" cy="8166739"/>
            <a:chOff x="12515887" y="3138885"/>
            <a:chExt cx="9645037" cy="8166739"/>
          </a:xfrm>
        </p:grpSpPr>
        <p:sp>
          <p:nvSpPr>
            <p:cNvPr id="36" name="TextBox 35"/>
            <p:cNvSpPr txBox="1"/>
            <p:nvPr/>
          </p:nvSpPr>
          <p:spPr>
            <a:xfrm>
              <a:off x="16050911" y="10433590"/>
              <a:ext cx="102657"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grpSp>
          <p:nvGrpSpPr>
            <p:cNvPr id="37" name="Group 36"/>
            <p:cNvGrpSpPr/>
            <p:nvPr/>
          </p:nvGrpSpPr>
          <p:grpSpPr>
            <a:xfrm>
              <a:off x="12515887" y="3138885"/>
              <a:ext cx="9645037" cy="8166739"/>
              <a:chOff x="1341319" y="3955310"/>
              <a:chExt cx="9645037" cy="8166739"/>
            </a:xfrm>
          </p:grpSpPr>
          <p:grpSp>
            <p:nvGrpSpPr>
              <p:cNvPr id="38" name="Group 187"/>
              <p:cNvGrpSpPr/>
              <p:nvPr/>
            </p:nvGrpSpPr>
            <p:grpSpPr>
              <a:xfrm>
                <a:off x="1341321" y="4014712"/>
                <a:ext cx="9034720" cy="8107337"/>
                <a:chOff x="0" y="0"/>
                <a:chExt cx="4316470" cy="5428346"/>
              </a:xfrm>
            </p:grpSpPr>
            <p:sp>
              <p:nvSpPr>
                <p:cNvPr id="46" name="Shape 182"/>
                <p:cNvSpPr/>
                <p:nvPr/>
              </p:nvSpPr>
              <p:spPr>
                <a:xfrm>
                  <a:off x="0" y="0"/>
                  <a:ext cx="4316470" cy="5421996"/>
                </a:xfrm>
                <a:prstGeom prst="rect">
                  <a:avLst/>
                </a:prstGeom>
                <a:noFill/>
                <a:ln w="12700" cap="flat">
                  <a:solidFill>
                    <a:srgbClr val="FFFFFF">
                      <a:alpha val="49907"/>
                    </a:srgbClr>
                  </a:solidFill>
                  <a:prstDash val="solid"/>
                  <a:miter lim="400000"/>
                </a:ln>
                <a:effectLst/>
              </p:spPr>
              <p:txBody>
                <a:bodyPr wrap="square" lIns="50800" tIns="50800" rIns="50800" bIns="50800" numCol="1" anchor="ctr">
                  <a:noAutofit/>
                </a:bodyPr>
                <a:lstStyle/>
                <a:p>
                  <a:pPr lvl="0">
                    <a:defRPr sz="3200">
                      <a:solidFill>
                        <a:srgbClr val="FFFFFF"/>
                      </a:solidFill>
                    </a:defRPr>
                  </a:pPr>
                  <a:endParaRPr sz="3200"/>
                </a:p>
              </p:txBody>
            </p:sp>
            <p:sp>
              <p:nvSpPr>
                <p:cNvPr id="47" name="Shape 183"/>
                <p:cNvSpPr/>
                <p:nvPr/>
              </p:nvSpPr>
              <p:spPr>
                <a:xfrm>
                  <a:off x="0" y="6349"/>
                  <a:ext cx="4316469" cy="5421997"/>
                </a:xfrm>
                <a:prstGeom prst="rect">
                  <a:avLst/>
                </a:prstGeom>
                <a:solidFill>
                  <a:srgbClr val="FFFFFF">
                    <a:alpha val="9999"/>
                  </a:srgbClr>
                </a:solidFill>
                <a:ln w="12700" cap="flat">
                  <a:noFill/>
                  <a:miter lim="400000"/>
                </a:ln>
                <a:effectLst/>
              </p:spPr>
              <p:txBody>
                <a:bodyPr wrap="square" lIns="50800" tIns="50800" rIns="50800" bIns="50800" numCol="1" anchor="ctr">
                  <a:noAutofit/>
                </a:bodyPr>
                <a:lstStyle/>
                <a:p>
                  <a:pPr lvl="0">
                    <a:defRPr sz="3200">
                      <a:solidFill>
                        <a:srgbClr val="FFFFFF"/>
                      </a:solidFill>
                    </a:defRPr>
                  </a:pPr>
                  <a:endParaRPr sz="3200"/>
                </a:p>
              </p:txBody>
            </p:sp>
          </p:grpSp>
          <p:sp>
            <p:nvSpPr>
              <p:cNvPr id="39" name="Rectangle 38"/>
              <p:cNvSpPr/>
              <p:nvPr/>
            </p:nvSpPr>
            <p:spPr>
              <a:xfrm>
                <a:off x="1341319" y="3955310"/>
                <a:ext cx="9034720" cy="2176855"/>
              </a:xfrm>
              <a:prstGeom prst="rect">
                <a:avLst/>
              </a:prstGeom>
              <a:solidFill>
                <a:srgbClr val="0E5C93"/>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0" name="TextBox 39"/>
              <p:cNvSpPr txBox="1"/>
              <p:nvPr/>
            </p:nvSpPr>
            <p:spPr>
              <a:xfrm>
                <a:off x="2078419" y="4438442"/>
                <a:ext cx="8018845"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kumimoji="0" lang="en-US" sz="4400" b="1" u="none" strike="noStrike" cap="none" spc="0" normalizeH="0" baseline="0" dirty="0" smtClean="0">
                    <a:ln>
                      <a:noFill/>
                    </a:ln>
                    <a:solidFill>
                      <a:schemeClr val="bg1"/>
                    </a:solidFill>
                    <a:effectLst/>
                    <a:uFillTx/>
                    <a:latin typeface="Lato" charset="0"/>
                    <a:ea typeface="Lato" charset="0"/>
                    <a:cs typeface="Lato" charset="0"/>
                    <a:sym typeface="Helvetica Light"/>
                  </a:rPr>
                  <a:t>Matlin Gilman</a:t>
                </a:r>
              </a:p>
              <a:p>
                <a:pPr marL="0" marR="0" indent="0" algn="l" defTabSz="825500" rtl="0" fontAlgn="auto" latinLnBrk="1" hangingPunct="0">
                  <a:lnSpc>
                    <a:spcPct val="100000"/>
                  </a:lnSpc>
                  <a:spcBef>
                    <a:spcPts val="0"/>
                  </a:spcBef>
                  <a:spcAft>
                    <a:spcPts val="0"/>
                  </a:spcAft>
                  <a:buClrTx/>
                  <a:buSzTx/>
                  <a:buFontTx/>
                  <a:buNone/>
                  <a:tabLst/>
                </a:pPr>
                <a:r>
                  <a:rPr lang="en-US" sz="2800" b="1" dirty="0" smtClean="0">
                    <a:solidFill>
                      <a:schemeClr val="bg1"/>
                    </a:solidFill>
                    <a:latin typeface="Lato" charset="0"/>
                    <a:ea typeface="Lato" charset="0"/>
                    <a:cs typeface="Lato" charset="0"/>
                  </a:rPr>
                  <a:t>Health Policy Analyst, UHF </a:t>
                </a:r>
                <a:endParaRPr kumimoji="0" lang="en-US" sz="2800" b="1" u="none" strike="noStrike" cap="none" spc="0" normalizeH="0" baseline="0" dirty="0">
                  <a:ln>
                    <a:noFill/>
                  </a:ln>
                  <a:solidFill>
                    <a:schemeClr val="bg1"/>
                  </a:solidFill>
                  <a:effectLst/>
                  <a:uFillTx/>
                  <a:latin typeface="Lato" charset="0"/>
                  <a:ea typeface="Lato" charset="0"/>
                  <a:cs typeface="Lato" charset="0"/>
                  <a:sym typeface="Helvetica Light"/>
                </a:endParaRPr>
              </a:p>
            </p:txBody>
          </p:sp>
          <p:grpSp>
            <p:nvGrpSpPr>
              <p:cNvPr id="41" name="Group 40"/>
              <p:cNvGrpSpPr/>
              <p:nvPr/>
            </p:nvGrpSpPr>
            <p:grpSpPr>
              <a:xfrm>
                <a:off x="1453660" y="6933125"/>
                <a:ext cx="9532696" cy="3231807"/>
                <a:chOff x="1453660" y="6933125"/>
                <a:chExt cx="9532696" cy="3231807"/>
              </a:xfrm>
            </p:grpSpPr>
            <p:sp>
              <p:nvSpPr>
                <p:cNvPr id="42" name="TextBox 41"/>
                <p:cNvSpPr txBox="1"/>
                <p:nvPr/>
              </p:nvSpPr>
              <p:spPr>
                <a:xfrm>
                  <a:off x="3822451" y="7046129"/>
                  <a:ext cx="7163905" cy="31188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4400" dirty="0" err="1" smtClean="0">
                      <a:solidFill>
                        <a:schemeClr val="bg1"/>
                      </a:solidFill>
                      <a:latin typeface="Lato" charset="0"/>
                      <a:ea typeface="Lato" charset="0"/>
                      <a:cs typeface="Lato" charset="0"/>
                    </a:rPr>
                    <a:t>mgilman</a:t>
                  </a:r>
                  <a:r>
                    <a:rPr kumimoji="0" lang="en-US" sz="3200" u="none" strike="noStrike" cap="none" spc="0" normalizeH="0" baseline="0" dirty="0" smtClean="0">
                      <a:ln>
                        <a:noFill/>
                      </a:ln>
                      <a:solidFill>
                        <a:schemeClr val="bg1"/>
                      </a:solidFill>
                      <a:effectLst/>
                      <a:uFillTx/>
                      <a:latin typeface="Lato" charset="0"/>
                      <a:ea typeface="Lato" charset="0"/>
                      <a:cs typeface="Lato" charset="0"/>
                      <a:sym typeface="Helvetica Light"/>
                    </a:rPr>
                    <a:t>@</a:t>
                  </a:r>
                  <a:r>
                    <a:rPr kumimoji="0" lang="en-US" sz="3200" u="none" strike="noStrike" cap="none" spc="0" normalizeH="0" dirty="0" smtClean="0">
                      <a:ln>
                        <a:noFill/>
                      </a:ln>
                      <a:solidFill>
                        <a:schemeClr val="bg1"/>
                      </a:solidFill>
                      <a:effectLst/>
                      <a:uFillTx/>
                      <a:latin typeface="Lato" charset="0"/>
                      <a:ea typeface="Lato" charset="0"/>
                      <a:cs typeface="Lato" charset="0"/>
                      <a:sym typeface="Helvetica Light"/>
                    </a:rPr>
                    <a:t> </a:t>
                  </a:r>
                  <a:r>
                    <a:rPr kumimoji="0" lang="en-US" sz="4400" u="none" strike="noStrike" cap="none" spc="0" normalizeH="0" dirty="0" smtClean="0">
                      <a:ln>
                        <a:noFill/>
                      </a:ln>
                      <a:solidFill>
                        <a:schemeClr val="bg1"/>
                      </a:solidFill>
                      <a:effectLst/>
                      <a:uFillTx/>
                      <a:latin typeface="Lato" charset="0"/>
                      <a:ea typeface="Lato" charset="0"/>
                      <a:cs typeface="Lato" charset="0"/>
                      <a:sym typeface="Helvetica Light"/>
                    </a:rPr>
                    <a:t>uhfnyc.org</a:t>
                  </a:r>
                </a:p>
                <a:p>
                  <a:pPr marL="0" marR="0" indent="0" algn="l" defTabSz="825500" rtl="0" fontAlgn="auto" latinLnBrk="1" hangingPunct="0">
                    <a:lnSpc>
                      <a:spcPct val="100000"/>
                    </a:lnSpc>
                    <a:spcBef>
                      <a:spcPts val="0"/>
                    </a:spcBef>
                    <a:spcAft>
                      <a:spcPts val="0"/>
                    </a:spcAft>
                    <a:buClrTx/>
                    <a:buSzTx/>
                    <a:buFontTx/>
                    <a:buNone/>
                    <a:tabLst/>
                  </a:pPr>
                  <a:endParaRPr lang="en-US" sz="5400" baseline="0" dirty="0">
                    <a:solidFill>
                      <a:schemeClr val="bg1"/>
                    </a:solidFill>
                    <a:latin typeface="Lato" charset="0"/>
                    <a:ea typeface="Lato" charset="0"/>
                    <a:cs typeface="Lato" charset="0"/>
                  </a:endParaRPr>
                </a:p>
                <a:p>
                  <a:pPr marL="0" marR="0" indent="0" algn="l" defTabSz="825500" rtl="0" fontAlgn="auto" latinLnBrk="1" hangingPunct="0">
                    <a:lnSpc>
                      <a:spcPct val="100000"/>
                    </a:lnSpc>
                    <a:spcBef>
                      <a:spcPts val="0"/>
                    </a:spcBef>
                    <a:spcAft>
                      <a:spcPts val="0"/>
                    </a:spcAft>
                    <a:buClrTx/>
                    <a:buSzTx/>
                    <a:buFontTx/>
                    <a:buNone/>
                    <a:tabLst/>
                  </a:pPr>
                  <a:r>
                    <a:rPr lang="en-US" sz="4400" dirty="0" smtClean="0">
                      <a:solidFill>
                        <a:schemeClr val="bg1"/>
                      </a:solidFill>
                      <a:latin typeface="Lato" charset="0"/>
                      <a:ea typeface="Lato" charset="0"/>
                      <a:cs typeface="Lato" charset="0"/>
                    </a:rPr>
                    <a:t>(212) 494-0744</a:t>
                  </a:r>
                </a:p>
                <a:p>
                  <a:pPr marL="0" marR="0" indent="0" algn="l" defTabSz="825500" rtl="0" fontAlgn="auto" latinLnBrk="1" hangingPunct="0">
                    <a:lnSpc>
                      <a:spcPct val="100000"/>
                    </a:lnSpc>
                    <a:spcBef>
                      <a:spcPts val="0"/>
                    </a:spcBef>
                    <a:spcAft>
                      <a:spcPts val="0"/>
                    </a:spcAft>
                    <a:buClrTx/>
                    <a:buSzTx/>
                    <a:buFontTx/>
                    <a:buNone/>
                    <a:tabLst/>
                  </a:pPr>
                  <a:endParaRPr kumimoji="0" lang="en-US" sz="5400" u="none" strike="noStrike" cap="none" spc="0" normalizeH="0" baseline="0" dirty="0">
                    <a:ln>
                      <a:noFill/>
                    </a:ln>
                    <a:solidFill>
                      <a:schemeClr val="bg1"/>
                    </a:solidFill>
                    <a:effectLst/>
                    <a:uFillTx/>
                    <a:latin typeface="Lato" charset="0"/>
                    <a:ea typeface="Lato" charset="0"/>
                    <a:cs typeface="Lato" charset="0"/>
                    <a:sym typeface="Helvetica Light"/>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466" y="8290356"/>
                  <a:ext cx="2242464" cy="1289783"/>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3660" y="6933125"/>
                  <a:ext cx="2256453" cy="1297829"/>
                </a:xfrm>
                <a:prstGeom prst="rect">
                  <a:avLst/>
                </a:prstGeom>
              </p:spPr>
            </p:pic>
          </p:grpSp>
        </p:grpSp>
      </p:grpSp>
    </p:spTree>
    <p:extLst>
      <p:ext uri="{BB962C8B-B14F-4D97-AF65-F5344CB8AC3E}">
        <p14:creationId xmlns:p14="http://schemas.microsoft.com/office/powerpoint/2010/main" val="195872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7345" y="1550212"/>
            <a:ext cx="6498375" cy="1400742"/>
          </a:xfrm>
          <a:prstGeom prst="rect">
            <a:avLst/>
          </a:prstGeom>
        </p:spPr>
      </p:pic>
      <p:sp>
        <p:nvSpPr>
          <p:cNvPr id="8" name="Content Placeholder 2"/>
          <p:cNvSpPr txBox="1">
            <a:spLocks/>
          </p:cNvSpPr>
          <p:nvPr/>
        </p:nvSpPr>
        <p:spPr>
          <a:xfrm>
            <a:off x="1633406" y="898332"/>
            <a:ext cx="13815140" cy="270450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spcAft>
                <a:spcPts val="400"/>
              </a:spcAft>
              <a:buClr>
                <a:srgbClr val="0000FF"/>
              </a:buClr>
              <a:buSzPct val="111000"/>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100000"/>
              </a:lnSpc>
              <a:spcBef>
                <a:spcPts val="500"/>
              </a:spcBef>
              <a:spcAft>
                <a:spcPts val="400"/>
              </a:spcAft>
              <a:buClr>
                <a:srgbClr val="0000FF"/>
              </a:buClr>
              <a:buSzPct val="111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400"/>
              </a:spcAft>
              <a:buClr>
                <a:srgbClr val="0000FF"/>
              </a:buClr>
              <a:buSzPct val="111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400"/>
              </a:spcAft>
              <a:buClr>
                <a:srgbClr val="0000FF"/>
              </a:buClr>
              <a:buSzPct val="111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400"/>
              </a:spcAft>
              <a:buClr>
                <a:srgbClr val="0000FF"/>
              </a:buClr>
              <a:buSzPct val="111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1000"/>
              </a:spcBef>
            </a:pPr>
            <a:r>
              <a:rPr lang="en-US" sz="2800" b="0" dirty="0" smtClean="0">
                <a:latin typeface="Lato"/>
                <a:ea typeface="Lato" charset="0"/>
                <a:cs typeface="Lato" charset="0"/>
              </a:rPr>
              <a:t>The United Hospital Fund works </a:t>
            </a:r>
            <a:r>
              <a:rPr lang="en-US" sz="2800" b="0" dirty="0">
                <a:latin typeface="Lato"/>
                <a:ea typeface="Lato" charset="0"/>
                <a:cs typeface="Lato" charset="0"/>
              </a:rPr>
              <a:t>to build a more effective health care system for every New Yorker.  An independent, nonprofit organization, we analyze public policy to inform decision-makers, find common ground among diverse stakeholders, and develop and support innovative programs that improve the quality, accessibility, affordability, and experience of patient care</a:t>
            </a:r>
            <a:r>
              <a:rPr lang="en-US" sz="2800" b="0" dirty="0" smtClean="0">
                <a:latin typeface="Lato"/>
                <a:ea typeface="Lato" charset="0"/>
                <a:cs typeface="Lato" charset="0"/>
              </a:rPr>
              <a:t>. For more information about UHF please visit our website at </a:t>
            </a:r>
            <a:r>
              <a:rPr lang="en-US" sz="2800" b="0" dirty="0" smtClean="0">
                <a:latin typeface="Lato"/>
                <a:ea typeface="Lato" charset="0"/>
                <a:cs typeface="Lato" charset="0"/>
                <a:hlinkClick r:id="rId4"/>
              </a:rPr>
              <a:t>www.uhfnyc.org</a:t>
            </a:r>
            <a:r>
              <a:rPr lang="en-US" sz="2800" b="0" dirty="0" smtClean="0">
                <a:latin typeface="Lato"/>
                <a:ea typeface="Lato" charset="0"/>
                <a:cs typeface="Lato" charset="0"/>
              </a:rPr>
              <a:t> and follow us on </a:t>
            </a:r>
            <a:r>
              <a:rPr lang="en-US" sz="2800" b="0" u="sng" dirty="0" smtClean="0">
                <a:latin typeface="Lato"/>
                <a:hlinkClick r:id="rId5"/>
              </a:rPr>
              <a:t>Twitter</a:t>
            </a:r>
            <a:r>
              <a:rPr lang="en-US" sz="2800" b="0" dirty="0" smtClean="0">
                <a:latin typeface="Lato"/>
                <a:ea typeface="Lato" charset="0"/>
                <a:cs typeface="Lato" charset="0"/>
              </a:rPr>
              <a:t>.</a:t>
            </a:r>
            <a:endParaRPr lang="en-US" sz="2800" b="0" dirty="0">
              <a:latin typeface="Lato"/>
              <a:ea typeface="Lato" charset="0"/>
              <a:cs typeface="Lato" charset="0"/>
            </a:endParaRPr>
          </a:p>
        </p:txBody>
      </p:sp>
      <p:sp>
        <p:nvSpPr>
          <p:cNvPr id="2" name="Rectangle 1"/>
          <p:cNvSpPr/>
          <p:nvPr/>
        </p:nvSpPr>
        <p:spPr>
          <a:xfrm>
            <a:off x="1633406" y="4547933"/>
            <a:ext cx="13815140" cy="3539430"/>
          </a:xfrm>
          <a:prstGeom prst="rect">
            <a:avLst/>
          </a:prstGeom>
        </p:spPr>
        <p:txBody>
          <a:bodyPr wrap="square">
            <a:spAutoFit/>
          </a:bodyPr>
          <a:lstStyle/>
          <a:p>
            <a:pPr marL="0" marR="0" algn="just">
              <a:spcBef>
                <a:spcPts val="0"/>
              </a:spcBef>
              <a:spcAft>
                <a:spcPts val="0"/>
              </a:spcAft>
            </a:pPr>
            <a:r>
              <a:rPr lang="en-US" sz="2800" dirty="0">
                <a:solidFill>
                  <a:schemeClr val="tx1"/>
                </a:solidFill>
                <a:latin typeface="Lato"/>
                <a:ea typeface="Calibri" panose="020F0502020204030204" pitchFamily="34" charset="0"/>
              </a:rPr>
              <a:t>Founded in 1913 by Benjamin Altman, the mission of the Altman Foundation is to support programs and institutions that enrich the quality of life in New York City, with a particular focus on initiatives that help individuals, families, and communities benefit from the services and opportunities that will enable them to achieve their full potential. With a focus on vulnerable populations, the Foundation awards grants in the areas of Education, Health, Strengthening Communities, and Arts and Culture. For more information about the Altman Foundation please visit our website at </a:t>
            </a:r>
            <a:r>
              <a:rPr lang="en-US" sz="2800" u="sng" dirty="0">
                <a:solidFill>
                  <a:srgbClr val="000000"/>
                </a:solidFill>
                <a:latin typeface="Lato"/>
                <a:ea typeface="Calibri" panose="020F0502020204030204" pitchFamily="34" charset="0"/>
                <a:hlinkClick r:id="rId6"/>
              </a:rPr>
              <a:t>www.altmanfoundation.org</a:t>
            </a:r>
            <a:r>
              <a:rPr lang="en-US" sz="2800" dirty="0">
                <a:solidFill>
                  <a:srgbClr val="000000"/>
                </a:solidFill>
                <a:latin typeface="Lato"/>
                <a:ea typeface="Calibri" panose="020F0502020204030204" pitchFamily="34" charset="0"/>
              </a:rPr>
              <a:t>.</a:t>
            </a:r>
            <a:endParaRPr lang="en-US" sz="2800" dirty="0">
              <a:effectLst/>
              <a:latin typeface="Lato"/>
              <a:ea typeface="Calibri" panose="020F0502020204030204" pitchFamily="34" charset="0"/>
            </a:endParaRPr>
          </a:p>
        </p:txBody>
      </p:sp>
      <p:sp>
        <p:nvSpPr>
          <p:cNvPr id="4" name="Rectangle 3"/>
          <p:cNvSpPr/>
          <p:nvPr/>
        </p:nvSpPr>
        <p:spPr>
          <a:xfrm>
            <a:off x="1633406" y="9032462"/>
            <a:ext cx="13815141" cy="3539430"/>
          </a:xfrm>
          <a:prstGeom prst="rect">
            <a:avLst/>
          </a:prstGeom>
        </p:spPr>
        <p:txBody>
          <a:bodyPr wrap="square">
            <a:spAutoFit/>
          </a:bodyPr>
          <a:lstStyle/>
          <a:p>
            <a:pPr marL="0" marR="0" algn="just">
              <a:spcBef>
                <a:spcPts val="0"/>
              </a:spcBef>
              <a:spcAft>
                <a:spcPts val="0"/>
              </a:spcAft>
            </a:pPr>
            <a:r>
              <a:rPr lang="en-US" sz="2800" dirty="0" smtClean="0">
                <a:solidFill>
                  <a:schemeClr val="tx1"/>
                </a:solidFill>
                <a:latin typeface="Lato"/>
                <a:ea typeface="Calibri" panose="020F0502020204030204" pitchFamily="34" charset="0"/>
              </a:rPr>
              <a:t>The New York Community Trust is committed to promoting healthy lives, promising futures, and thriving communities for all New Yorkers. We are the community foundation for New York City, Westchester, and Long Island—with a permanent endowment dedicated to improving our region through strategic grantmaking, civic engagement, and smart giving. Through our competitive grants program, made possible with money left to us by bequest, we fund programs that improve the lives of all New Yorkers, especially those most in need. For more information on The Trust, please visit our website at</a:t>
            </a:r>
            <a:r>
              <a:rPr lang="en-US" sz="2800" dirty="0">
                <a:solidFill>
                  <a:srgbClr val="000000"/>
                </a:solidFill>
                <a:latin typeface="Lato"/>
                <a:ea typeface="Calibri" panose="020F0502020204030204" pitchFamily="34" charset="0"/>
              </a:rPr>
              <a:t> </a:t>
            </a:r>
            <a:r>
              <a:rPr lang="en-US" sz="2800" u="sng" dirty="0">
                <a:solidFill>
                  <a:srgbClr val="000000"/>
                </a:solidFill>
                <a:latin typeface="Lato"/>
                <a:ea typeface="Calibri" panose="020F0502020204030204" pitchFamily="34" charset="0"/>
                <a:hlinkClick r:id="rId7"/>
              </a:rPr>
              <a:t>www.nycommunitytrust.org</a:t>
            </a:r>
            <a:r>
              <a:rPr lang="en-US" sz="2800" dirty="0">
                <a:solidFill>
                  <a:srgbClr val="000000"/>
                </a:solidFill>
                <a:latin typeface="Lato"/>
                <a:ea typeface="Calibri" panose="020F0502020204030204" pitchFamily="34" charset="0"/>
              </a:rPr>
              <a:t> </a:t>
            </a:r>
            <a:r>
              <a:rPr lang="en-US" sz="2800" dirty="0" smtClean="0">
                <a:solidFill>
                  <a:schemeClr val="tx1"/>
                </a:solidFill>
                <a:latin typeface="Lato"/>
                <a:ea typeface="Calibri" panose="020F0502020204030204" pitchFamily="34" charset="0"/>
              </a:rPr>
              <a:t>and </a:t>
            </a:r>
            <a:r>
              <a:rPr lang="en-US" sz="2800" dirty="0">
                <a:solidFill>
                  <a:schemeClr val="tx1"/>
                </a:solidFill>
                <a:latin typeface="Lato"/>
                <a:ea typeface="Calibri" panose="020F0502020204030204" pitchFamily="34" charset="0"/>
              </a:rPr>
              <a:t>follow us on</a:t>
            </a:r>
            <a:r>
              <a:rPr lang="en-US" sz="2800" dirty="0">
                <a:solidFill>
                  <a:srgbClr val="000000"/>
                </a:solidFill>
                <a:latin typeface="Lato"/>
                <a:ea typeface="Calibri" panose="020F0502020204030204" pitchFamily="34" charset="0"/>
              </a:rPr>
              <a:t> </a:t>
            </a:r>
            <a:r>
              <a:rPr lang="en-US" sz="2800" u="sng" dirty="0">
                <a:solidFill>
                  <a:srgbClr val="000000"/>
                </a:solidFill>
                <a:latin typeface="Lato"/>
                <a:ea typeface="Calibri" panose="020F0502020204030204" pitchFamily="34" charset="0"/>
                <a:hlinkClick r:id="rId8"/>
              </a:rPr>
              <a:t>Twitter</a:t>
            </a:r>
            <a:r>
              <a:rPr lang="en-US" sz="2800" dirty="0">
                <a:solidFill>
                  <a:srgbClr val="000000"/>
                </a:solidFill>
                <a:latin typeface="Lato"/>
                <a:ea typeface="Calibri" panose="020F0502020204030204" pitchFamily="34" charset="0"/>
              </a:rPr>
              <a:t>.</a:t>
            </a:r>
            <a:endParaRPr lang="en-US" sz="2800" dirty="0">
              <a:effectLst/>
              <a:latin typeface="Lato"/>
              <a:ea typeface="Calibri" panose="020F0502020204030204" pitchFamily="34"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47345" y="5174650"/>
            <a:ext cx="6657033" cy="2286000"/>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32662" y="9430577"/>
            <a:ext cx="5486400" cy="2743200"/>
          </a:xfrm>
          <a:prstGeom prst="rect">
            <a:avLst/>
          </a:prstGeom>
        </p:spPr>
      </p:pic>
    </p:spTree>
    <p:extLst>
      <p:ext uri="{BB962C8B-B14F-4D97-AF65-F5344CB8AC3E}">
        <p14:creationId xmlns:p14="http://schemas.microsoft.com/office/powerpoint/2010/main" val="196528017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7091" y="-122707"/>
            <a:ext cx="24898158" cy="3170707"/>
          </a:xfrm>
          <a:prstGeom prst="rect">
            <a:avLst/>
          </a:prstGeom>
          <a:solidFill>
            <a:srgbClr val="0E5C93">
              <a:alpha val="80000"/>
            </a:srgbClr>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Shape 18"/>
          <p:cNvSpPr/>
          <p:nvPr/>
        </p:nvSpPr>
        <p:spPr>
          <a:xfrm>
            <a:off x="1046390" y="956252"/>
            <a:ext cx="18399409" cy="114903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Big Picture Goal</a:t>
            </a:r>
            <a:endParaRPr lang="en-US" sz="6800" b="1" dirty="0">
              <a:solidFill>
                <a:srgbClr val="FFFFFF"/>
              </a:solidFill>
              <a:latin typeface="Lato Hairline"/>
              <a:ea typeface="Lato Hairline"/>
              <a:cs typeface="Lato Hairline"/>
              <a:sym typeface="Helvetica Neue UltraLight"/>
            </a:endParaRPr>
          </a:p>
        </p:txBody>
      </p:sp>
      <p:sp>
        <p:nvSpPr>
          <p:cNvPr id="28" name="Shape 48"/>
          <p:cNvSpPr/>
          <p:nvPr/>
        </p:nvSpPr>
        <p:spPr>
          <a:xfrm>
            <a:off x="-1701266" y="4500080"/>
            <a:ext cx="13431711" cy="6558445"/>
          </a:xfrm>
          <a:prstGeom prst="rect">
            <a:avLst/>
          </a:prstGeom>
          <a:solidFill>
            <a:srgbClr val="FFFFFF">
              <a:alpha val="15999"/>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3200"/>
          </a:p>
        </p:txBody>
      </p:sp>
      <p:sp>
        <p:nvSpPr>
          <p:cNvPr id="30" name="Shape 45"/>
          <p:cNvSpPr/>
          <p:nvPr/>
        </p:nvSpPr>
        <p:spPr>
          <a:xfrm>
            <a:off x="628378" y="5563310"/>
            <a:ext cx="10866936" cy="44319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defRPr sz="1800"/>
            </a:pPr>
            <a:r>
              <a:rPr lang="en-US" sz="4800" dirty="0" smtClean="0">
                <a:solidFill>
                  <a:schemeClr val="tx1"/>
                </a:solidFill>
                <a:latin typeface="Lato Light"/>
                <a:ea typeface="Lato Light"/>
                <a:cs typeface="Lato Light"/>
                <a:sym typeface="Helvetica Neue Thin"/>
              </a:rPr>
              <a:t>Initiate, expand or strengthen clinical-community partnerships focused on promoting early childhood development by March 2018, in order to ensure that all 560,000 children in NYC under the age of 5 are healthy and thriving.</a:t>
            </a:r>
            <a:endParaRPr lang="en-US" sz="4800" b="1" dirty="0">
              <a:solidFill>
                <a:schemeClr val="tx1"/>
              </a:solidFill>
              <a:latin typeface="Lato Light"/>
              <a:ea typeface="Lato Light"/>
              <a:cs typeface="Lato Light"/>
              <a:sym typeface="Helvetica Neue Thi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971" y="4500080"/>
            <a:ext cx="10058400" cy="655844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387175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7091" y="-122707"/>
            <a:ext cx="24898158" cy="3170707"/>
          </a:xfrm>
          <a:prstGeom prst="rect">
            <a:avLst/>
          </a:prstGeom>
          <a:solidFill>
            <a:srgbClr val="0E5C93">
              <a:alpha val="80000"/>
            </a:srgbClr>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Shape 18"/>
          <p:cNvSpPr/>
          <p:nvPr/>
        </p:nvSpPr>
        <p:spPr>
          <a:xfrm>
            <a:off x="1046390" y="8881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Goals for the Day</a:t>
            </a:r>
            <a:endParaRPr lang="en-US" sz="6800" b="1" dirty="0">
              <a:solidFill>
                <a:srgbClr val="FFFFFF"/>
              </a:solidFill>
              <a:latin typeface="Lato Hairline"/>
              <a:ea typeface="Lato Hairline"/>
              <a:cs typeface="Lato Hairline"/>
              <a:sym typeface="Helvetica Neue UltraLight"/>
            </a:endParaRPr>
          </a:p>
        </p:txBody>
      </p:sp>
      <p:sp>
        <p:nvSpPr>
          <p:cNvPr id="2" name="TextBox 1"/>
          <p:cNvSpPr txBox="1"/>
          <p:nvPr/>
        </p:nvSpPr>
        <p:spPr>
          <a:xfrm>
            <a:off x="589907" y="4918678"/>
            <a:ext cx="11362607" cy="67505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1" hangingPunct="0">
              <a:lnSpc>
                <a:spcPct val="100000"/>
              </a:lnSpc>
              <a:spcBef>
                <a:spcPts val="0"/>
              </a:spcBef>
              <a:spcAft>
                <a:spcPts val="0"/>
              </a:spcAft>
              <a:buClrTx/>
              <a:buSzTx/>
              <a:tabLst/>
            </a:pPr>
            <a:r>
              <a:rPr lang="en-US" sz="4800" dirty="0" smtClean="0">
                <a:solidFill>
                  <a:srgbClr val="000000"/>
                </a:solidFill>
                <a:latin typeface="Lato Light"/>
              </a:rPr>
              <a:t>Partner teams:</a:t>
            </a:r>
          </a:p>
          <a:p>
            <a:pPr marR="0" algn="l" defTabSz="825500" rtl="0" fontAlgn="auto" latinLnBrk="1" hangingPunct="0">
              <a:lnSpc>
                <a:spcPct val="100000"/>
              </a:lnSpc>
              <a:spcBef>
                <a:spcPts val="0"/>
              </a:spcBef>
              <a:spcAft>
                <a:spcPts val="0"/>
              </a:spcAft>
              <a:buClrTx/>
              <a:buSzTx/>
              <a:tabLst/>
            </a:pPr>
            <a:endParaRPr lang="en-US" sz="4800" dirty="0">
              <a:solidFill>
                <a:srgbClr val="000000"/>
              </a:solidFill>
              <a:latin typeface="Lato Light"/>
            </a:endParaRPr>
          </a:p>
          <a:p>
            <a:pPr marR="0" algn="l" defTabSz="825500" rtl="0" fontAlgn="auto" latinLnBrk="1" hangingPunct="0">
              <a:lnSpc>
                <a:spcPct val="100000"/>
              </a:lnSpc>
              <a:spcBef>
                <a:spcPts val="0"/>
              </a:spcBef>
              <a:spcAft>
                <a:spcPts val="0"/>
              </a:spcAft>
              <a:buClrTx/>
              <a:buSzTx/>
              <a:tabLst/>
            </a:pPr>
            <a:r>
              <a:rPr lang="en-US" sz="4800" dirty="0" smtClean="0">
                <a:solidFill>
                  <a:srgbClr val="000000"/>
                </a:solidFill>
                <a:latin typeface="Lato Light"/>
              </a:rPr>
              <a:t>1.  Engage in joint learning and planning.</a:t>
            </a:r>
          </a:p>
          <a:p>
            <a:pPr marR="0" algn="l" defTabSz="825500" rtl="0" fontAlgn="auto" latinLnBrk="1" hangingPunct="0">
              <a:lnSpc>
                <a:spcPct val="100000"/>
              </a:lnSpc>
              <a:spcBef>
                <a:spcPts val="0"/>
              </a:spcBef>
              <a:spcAft>
                <a:spcPts val="0"/>
              </a:spcAft>
              <a:buClrTx/>
              <a:buSzTx/>
              <a:tabLst/>
            </a:pPr>
            <a:endParaRPr lang="en-US" sz="4800" dirty="0" smtClean="0">
              <a:solidFill>
                <a:srgbClr val="000000"/>
              </a:solidFill>
              <a:latin typeface="Lato Light"/>
            </a:endParaRPr>
          </a:p>
          <a:p>
            <a:pPr marL="914400" marR="0" indent="-914400" algn="l" defTabSz="825500" rtl="0" fontAlgn="auto" latinLnBrk="1" hangingPunct="0">
              <a:lnSpc>
                <a:spcPct val="100000"/>
              </a:lnSpc>
              <a:spcBef>
                <a:spcPts val="0"/>
              </a:spcBef>
              <a:spcAft>
                <a:spcPts val="0"/>
              </a:spcAft>
              <a:buClrTx/>
              <a:buSzTx/>
              <a:buAutoNum type="arabicPeriod" startAt="2"/>
              <a:tabLst/>
            </a:pPr>
            <a:r>
              <a:rPr lang="en-US" sz="4800" dirty="0" smtClean="0">
                <a:solidFill>
                  <a:srgbClr val="000000"/>
                </a:solidFill>
                <a:latin typeface="Lato Light"/>
              </a:rPr>
              <a:t>Use lessons learned to strengthen </a:t>
            </a:r>
          </a:p>
          <a:p>
            <a:pPr marR="0" algn="l" defTabSz="825500" rtl="0" fontAlgn="auto" latinLnBrk="1" hangingPunct="0">
              <a:lnSpc>
                <a:spcPct val="100000"/>
              </a:lnSpc>
              <a:spcBef>
                <a:spcPts val="0"/>
              </a:spcBef>
              <a:spcAft>
                <a:spcPts val="0"/>
              </a:spcAft>
              <a:buClrTx/>
              <a:buSzTx/>
              <a:tabLst/>
            </a:pPr>
            <a:r>
              <a:rPr lang="en-US" sz="4800" dirty="0" smtClean="0">
                <a:solidFill>
                  <a:srgbClr val="000000"/>
                </a:solidFill>
                <a:latin typeface="Lato Light"/>
              </a:rPr>
              <a:t>	 their own work plans.</a:t>
            </a:r>
          </a:p>
          <a:p>
            <a:pPr marL="914400" marR="0" indent="-914400" algn="l" defTabSz="825500" rtl="0" fontAlgn="auto" latinLnBrk="1" hangingPunct="0">
              <a:lnSpc>
                <a:spcPct val="100000"/>
              </a:lnSpc>
              <a:spcBef>
                <a:spcPts val="0"/>
              </a:spcBef>
              <a:spcAft>
                <a:spcPts val="0"/>
              </a:spcAft>
              <a:buClrTx/>
              <a:buSzTx/>
              <a:buFontTx/>
              <a:buAutoNum type="arabicPeriod"/>
              <a:tabLst/>
            </a:pPr>
            <a:endParaRPr kumimoji="0" lang="en-US" sz="4800" i="0" u="none" strike="noStrike" cap="none" spc="0" normalizeH="0" baseline="0" dirty="0" smtClean="0">
              <a:ln>
                <a:noFill/>
              </a:ln>
              <a:solidFill>
                <a:srgbClr val="000000"/>
              </a:solidFill>
              <a:effectLst/>
              <a:uFillTx/>
              <a:latin typeface="Lato Light"/>
              <a:sym typeface="Helvetica Light"/>
            </a:endParaRPr>
          </a:p>
          <a:p>
            <a:pPr marL="914400" marR="0" indent="-914400" algn="l" defTabSz="825500" rtl="0" fontAlgn="auto" latinLnBrk="1" hangingPunct="0">
              <a:lnSpc>
                <a:spcPct val="100000"/>
              </a:lnSpc>
              <a:spcBef>
                <a:spcPts val="0"/>
              </a:spcBef>
              <a:spcAft>
                <a:spcPts val="0"/>
              </a:spcAft>
              <a:buClrTx/>
              <a:buSzTx/>
              <a:buAutoNum type="arabicPeriod" startAt="3"/>
              <a:tabLst/>
            </a:pPr>
            <a:r>
              <a:rPr kumimoji="0" lang="en-US" sz="4800" i="0" u="none" strike="noStrike" cap="none" spc="0" normalizeH="0" baseline="0" dirty="0" smtClean="0">
                <a:ln>
                  <a:noFill/>
                </a:ln>
                <a:solidFill>
                  <a:srgbClr val="000000"/>
                </a:solidFill>
                <a:effectLst/>
                <a:uFillTx/>
                <a:latin typeface="Lato Light"/>
                <a:sym typeface="Helvetica Light"/>
              </a:rPr>
              <a:t>I</a:t>
            </a:r>
            <a:r>
              <a:rPr kumimoji="0" lang="en-US" sz="4800" i="0" u="none" strike="noStrike" cap="none" spc="0" normalizeH="0" dirty="0" smtClean="0">
                <a:ln>
                  <a:noFill/>
                </a:ln>
                <a:solidFill>
                  <a:srgbClr val="000000"/>
                </a:solidFill>
                <a:effectLst/>
                <a:uFillTx/>
                <a:latin typeface="Lato Light"/>
                <a:sym typeface="Helvetica Light"/>
              </a:rPr>
              <a:t>dentify next steps to move their </a:t>
            </a:r>
          </a:p>
          <a:p>
            <a:pPr marR="0" algn="l" defTabSz="825500" rtl="0" fontAlgn="auto" latinLnBrk="1" hangingPunct="0">
              <a:lnSpc>
                <a:spcPct val="100000"/>
              </a:lnSpc>
              <a:spcBef>
                <a:spcPts val="0"/>
              </a:spcBef>
              <a:spcAft>
                <a:spcPts val="0"/>
              </a:spcAft>
              <a:buClrTx/>
              <a:buSzTx/>
              <a:tabLst/>
            </a:pPr>
            <a:r>
              <a:rPr lang="en-US" sz="4800" dirty="0">
                <a:solidFill>
                  <a:srgbClr val="000000"/>
                </a:solidFill>
                <a:latin typeface="Lato Light"/>
              </a:rPr>
              <a:t>	</a:t>
            </a:r>
            <a:r>
              <a:rPr kumimoji="0" lang="en-US" sz="4800" i="0" u="none" strike="noStrike" cap="none" spc="0" normalizeH="0" dirty="0" smtClean="0">
                <a:ln>
                  <a:noFill/>
                </a:ln>
                <a:solidFill>
                  <a:srgbClr val="000000"/>
                </a:solidFill>
                <a:effectLst/>
                <a:uFillTx/>
                <a:latin typeface="Lato Light"/>
                <a:sym typeface="Helvetica Light"/>
              </a:rPr>
              <a:t>projects forward.</a:t>
            </a:r>
            <a:endParaRPr kumimoji="0" lang="en-US" sz="4800" i="0" u="none" strike="noStrike" cap="none" spc="0" normalizeH="0" baseline="0" dirty="0">
              <a:ln>
                <a:noFill/>
              </a:ln>
              <a:solidFill>
                <a:srgbClr val="000000"/>
              </a:solidFill>
              <a:effectLst/>
              <a:uFillTx/>
              <a:latin typeface="Lato Light"/>
              <a:sym typeface="Helvetica Light"/>
            </a:endParaRPr>
          </a:p>
        </p:txBody>
      </p:sp>
      <p:sp>
        <p:nvSpPr>
          <p:cNvPr id="5" name="Shape 48"/>
          <p:cNvSpPr/>
          <p:nvPr/>
        </p:nvSpPr>
        <p:spPr>
          <a:xfrm>
            <a:off x="-443256" y="4776085"/>
            <a:ext cx="12173702" cy="7215618"/>
          </a:xfrm>
          <a:prstGeom prst="rect">
            <a:avLst/>
          </a:prstGeom>
          <a:solidFill>
            <a:srgbClr val="FFFFFF">
              <a:alpha val="15999"/>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3200" dirty="0">
              <a:latin typeface="Lato"/>
            </a:endParaRPr>
          </a:p>
        </p:txBody>
      </p:sp>
      <p:pic>
        <p:nvPicPr>
          <p:cNvPr id="1026" name="Picture 2" descr="Image result for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609" y="4776085"/>
            <a:ext cx="10216333" cy="724079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5121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PECD Teams</a:t>
            </a:r>
            <a:endParaRPr sz="6800" b="1" dirty="0">
              <a:solidFill>
                <a:srgbClr val="FFFFFF"/>
              </a:solidFill>
              <a:latin typeface="Lato Hairline"/>
              <a:ea typeface="Lato Hairline"/>
              <a:cs typeface="Lato Hairline"/>
              <a:sym typeface="Helvetica Neue UltraLight"/>
            </a:endParaRPr>
          </a:p>
        </p:txBody>
      </p:sp>
      <p:sp>
        <p:nvSpPr>
          <p:cNvPr id="6" name="TextBox 5"/>
          <p:cNvSpPr txBox="1"/>
          <p:nvPr/>
        </p:nvSpPr>
        <p:spPr>
          <a:xfrm>
            <a:off x="16279855" y="11250015"/>
            <a:ext cx="102657"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7" name="Picture 6"/>
          <p:cNvPicPr>
            <a:picLocks noChangeAspect="1"/>
          </p:cNvPicPr>
          <p:nvPr/>
        </p:nvPicPr>
        <p:blipFill rotWithShape="1">
          <a:blip r:embed="rId3"/>
          <a:srcRect l="22317" t="22043" r="23167" b="19462"/>
          <a:stretch/>
        </p:blipFill>
        <p:spPr>
          <a:xfrm>
            <a:off x="2911678" y="2713703"/>
            <a:ext cx="17677070" cy="10544217"/>
          </a:xfrm>
          <a:prstGeom prst="rect">
            <a:avLst/>
          </a:prstGeom>
        </p:spPr>
      </p:pic>
    </p:spTree>
    <p:extLst>
      <p:ext uri="{BB962C8B-B14F-4D97-AF65-F5344CB8AC3E}">
        <p14:creationId xmlns:p14="http://schemas.microsoft.com/office/powerpoint/2010/main" val="42320709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Shape 939"/>
          <p:cNvSpPr/>
          <p:nvPr/>
        </p:nvSpPr>
        <p:spPr>
          <a:xfrm>
            <a:off x="22464164" y="891301"/>
            <a:ext cx="1519512" cy="5180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270000"/>
              </a:lnSpc>
              <a:defRPr sz="4000">
                <a:solidFill>
                  <a:srgbClr val="F3F3F3"/>
                </a:solidFill>
                <a:latin typeface="et-line"/>
                <a:ea typeface="et-line"/>
                <a:cs typeface="et-line"/>
                <a:sym typeface="et-line"/>
              </a:defRPr>
            </a:lvl1pPr>
          </a:lstStyle>
          <a:p>
            <a:pPr lvl="0">
              <a:lnSpc>
                <a:spcPct val="150000"/>
              </a:lnSpc>
              <a:defRPr sz="1800">
                <a:solidFill>
                  <a:srgbClr val="000000"/>
                </a:solidFill>
              </a:defRPr>
            </a:pPr>
            <a:r>
              <a:rPr dirty="0"/>
              <a:t></a:t>
            </a:r>
          </a:p>
        </p:txBody>
      </p:sp>
      <p:sp>
        <p:nvSpPr>
          <p:cNvPr id="26" name="Shape 18"/>
          <p:cNvSpPr/>
          <p:nvPr/>
        </p:nvSpPr>
        <p:spPr>
          <a:xfrm>
            <a:off x="1112375" y="5758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Staff</a:t>
            </a:r>
            <a:endParaRPr sz="6800" b="1" dirty="0">
              <a:solidFill>
                <a:srgbClr val="FFFFFF"/>
              </a:solidFill>
              <a:latin typeface="Lato Hairline"/>
              <a:ea typeface="Lato Hairline"/>
              <a:cs typeface="Lato Hairline"/>
              <a:sym typeface="Helvetica Neue UltraLight"/>
            </a:endParaRPr>
          </a:p>
        </p:txBody>
      </p:sp>
      <p:sp>
        <p:nvSpPr>
          <p:cNvPr id="6" name="TextBox 5"/>
          <p:cNvSpPr txBox="1"/>
          <p:nvPr/>
        </p:nvSpPr>
        <p:spPr>
          <a:xfrm>
            <a:off x="16279855" y="11250015"/>
            <a:ext cx="102657"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1112375" y="2748103"/>
            <a:ext cx="11833604" cy="10628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1" hangingPunct="0">
              <a:lnSpc>
                <a:spcPct val="100000"/>
              </a:lnSpc>
              <a:spcBef>
                <a:spcPts val="0"/>
              </a:spcBef>
              <a:spcAft>
                <a:spcPts val="0"/>
              </a:spcAft>
              <a:buClrTx/>
              <a:buSzTx/>
              <a:tabLst/>
            </a:pPr>
            <a:r>
              <a:rPr kumimoji="0" lang="en-US" sz="3600" b="1" i="0" u="none" strike="noStrike" cap="none" spc="0" normalizeH="0" baseline="0" dirty="0" smtClean="0">
                <a:ln>
                  <a:noFill/>
                </a:ln>
                <a:solidFill>
                  <a:srgbClr val="000000"/>
                </a:solidFill>
                <a:effectLst/>
                <a:uFillTx/>
                <a:latin typeface="Lato"/>
                <a:sym typeface="Helvetica Light"/>
              </a:rPr>
              <a:t>UHF </a:t>
            </a:r>
          </a:p>
          <a:p>
            <a:pPr marR="0" algn="l" defTabSz="825500" rtl="0" fontAlgn="auto" latinLnBrk="1" hangingPunct="0">
              <a:lnSpc>
                <a:spcPct val="100000"/>
              </a:lnSpc>
              <a:spcBef>
                <a:spcPts val="0"/>
              </a:spcBef>
              <a:spcAft>
                <a:spcPts val="0"/>
              </a:spcAft>
              <a:buClrTx/>
              <a:buSzTx/>
              <a:tabLst/>
            </a:pPr>
            <a:r>
              <a:rPr kumimoji="0" lang="en-US" sz="3600" b="0" i="0" u="none" strike="noStrike" cap="none" spc="0" normalizeH="0" baseline="0" dirty="0" smtClean="0">
                <a:ln>
                  <a:noFill/>
                </a:ln>
                <a:solidFill>
                  <a:srgbClr val="000000"/>
                </a:solidFill>
                <a:effectLst/>
                <a:uFillTx/>
                <a:latin typeface="Lato"/>
                <a:sym typeface="Helvetica Light"/>
              </a:rPr>
              <a:t>Suzanne Brundage, Program Director</a:t>
            </a:r>
            <a:r>
              <a:rPr lang="en-US" sz="3600" dirty="0" smtClean="0">
                <a:solidFill>
                  <a:srgbClr val="000000"/>
                </a:solidFill>
                <a:latin typeface="Lato"/>
              </a:rPr>
              <a:t>					</a:t>
            </a:r>
          </a:p>
          <a:p>
            <a:pPr lvl="3" indent="0" algn="l" defTabSz="825500" rtl="0" latinLnBrk="1" hangingPunct="0"/>
            <a:r>
              <a:rPr kumimoji="0" lang="en-US" sz="3600" b="0" i="0" u="none" strike="noStrike" cap="none" spc="0" normalizeH="0" baseline="0" dirty="0" smtClean="0">
                <a:ln>
                  <a:noFill/>
                </a:ln>
                <a:solidFill>
                  <a:srgbClr val="000000"/>
                </a:solidFill>
                <a:effectLst/>
                <a:uFillTx/>
                <a:latin typeface="Lato"/>
                <a:sym typeface="Helvetica Light"/>
              </a:rPr>
              <a:t>Matlin Gilman, Health Policy Analyst</a:t>
            </a:r>
          </a:p>
          <a:p>
            <a:pPr lvl="3" indent="0" algn="l" defTabSz="825500" rtl="0" latinLnBrk="1" hangingPunct="0"/>
            <a:r>
              <a:rPr kumimoji="0" lang="en-US" sz="3600" b="0" i="0" u="none" strike="noStrike" cap="none" spc="0" normalizeH="0" baseline="0" dirty="0" smtClean="0">
                <a:ln>
                  <a:noFill/>
                </a:ln>
                <a:solidFill>
                  <a:srgbClr val="000000"/>
                </a:solidFill>
                <a:effectLst/>
                <a:uFillTx/>
                <a:latin typeface="Lato"/>
                <a:sym typeface="Helvetica Light"/>
              </a:rPr>
              <a:t>Gabriela Groenke, Executive &amp;</a:t>
            </a:r>
            <a:r>
              <a:rPr kumimoji="0" lang="en-US" sz="3600" b="0" i="0" u="none" strike="noStrike" cap="none" spc="0" normalizeH="0" dirty="0" smtClean="0">
                <a:ln>
                  <a:noFill/>
                </a:ln>
                <a:solidFill>
                  <a:srgbClr val="000000"/>
                </a:solidFill>
                <a:effectLst/>
                <a:uFillTx/>
                <a:latin typeface="Lato"/>
                <a:sym typeface="Helvetica Light"/>
              </a:rPr>
              <a:t> </a:t>
            </a:r>
            <a:r>
              <a:rPr kumimoji="0" lang="en-US" sz="3600" b="0" i="0" u="none" strike="noStrike" cap="none" spc="0" normalizeH="0" baseline="0" dirty="0" smtClean="0">
                <a:ln>
                  <a:noFill/>
                </a:ln>
                <a:solidFill>
                  <a:srgbClr val="000000"/>
                </a:solidFill>
                <a:effectLst/>
                <a:uFillTx/>
                <a:latin typeface="Lato"/>
                <a:sym typeface="Helvetica Light"/>
              </a:rPr>
              <a:t>Program Assistant </a:t>
            </a:r>
          </a:p>
          <a:p>
            <a:pPr lvl="3" indent="0" algn="l" defTabSz="825500" rtl="0" latinLnBrk="1" hangingPunct="0"/>
            <a:r>
              <a:rPr kumimoji="0" lang="en-US" sz="3600" b="0" i="0" u="none" strike="noStrike" cap="none" spc="0" normalizeH="0" baseline="0" dirty="0" smtClean="0">
                <a:ln>
                  <a:noFill/>
                </a:ln>
                <a:solidFill>
                  <a:srgbClr val="000000"/>
                </a:solidFill>
                <a:effectLst/>
                <a:uFillTx/>
                <a:latin typeface="Lato"/>
                <a:sym typeface="Helvetica Light"/>
              </a:rPr>
              <a:t>Deborah</a:t>
            </a:r>
            <a:r>
              <a:rPr kumimoji="0" lang="en-US" sz="3600" b="0" i="0" u="none" strike="noStrike" cap="none" spc="0" normalizeH="0" dirty="0" smtClean="0">
                <a:ln>
                  <a:noFill/>
                </a:ln>
                <a:solidFill>
                  <a:srgbClr val="000000"/>
                </a:solidFill>
                <a:effectLst/>
                <a:uFillTx/>
                <a:latin typeface="Lato"/>
                <a:sym typeface="Helvetica Light"/>
              </a:rPr>
              <a:t> Halper</a:t>
            </a:r>
            <a:r>
              <a:rPr lang="en-US" sz="3600" dirty="0" smtClean="0">
                <a:solidFill>
                  <a:srgbClr val="000000"/>
                </a:solidFill>
                <a:latin typeface="Lato"/>
              </a:rPr>
              <a:t>, VP for Education &amp; Program Initiatives</a:t>
            </a:r>
          </a:p>
          <a:p>
            <a:pPr marR="0" algn="l" defTabSz="825500" rtl="0" fontAlgn="auto" latinLnBrk="1" hangingPunct="0">
              <a:lnSpc>
                <a:spcPct val="100000"/>
              </a:lnSpc>
              <a:spcBef>
                <a:spcPts val="0"/>
              </a:spcBef>
              <a:spcAft>
                <a:spcPts val="0"/>
              </a:spcAft>
              <a:buClrTx/>
              <a:buSzTx/>
              <a:tabLst/>
            </a:pPr>
            <a:r>
              <a:rPr lang="en-US" sz="3600" dirty="0" smtClean="0">
                <a:solidFill>
                  <a:srgbClr val="000000"/>
                </a:solidFill>
                <a:latin typeface="Lato"/>
              </a:rPr>
              <a:t>Chad Shearer, VP for Policy</a:t>
            </a:r>
          </a:p>
          <a:p>
            <a:pPr marR="0" algn="l" defTabSz="825500" rtl="0" fontAlgn="auto" latinLnBrk="1" hangingPunct="0">
              <a:lnSpc>
                <a:spcPct val="100000"/>
              </a:lnSpc>
              <a:spcBef>
                <a:spcPts val="0"/>
              </a:spcBef>
              <a:spcAft>
                <a:spcPts val="0"/>
              </a:spcAft>
              <a:buClrTx/>
              <a:buSzTx/>
              <a:tabLst/>
            </a:pPr>
            <a:r>
              <a:rPr lang="en-US" sz="3600" dirty="0" smtClean="0">
                <a:solidFill>
                  <a:srgbClr val="000000"/>
                </a:solidFill>
                <a:latin typeface="Lato"/>
              </a:rPr>
              <a:t>Lee Partridge, Advisor 	</a:t>
            </a:r>
          </a:p>
          <a:p>
            <a:pPr marR="0" algn="l" defTabSz="825500" rtl="0" fontAlgn="auto" latinLnBrk="1" hangingPunct="0">
              <a:lnSpc>
                <a:spcPct val="100000"/>
              </a:lnSpc>
              <a:spcBef>
                <a:spcPts val="0"/>
              </a:spcBef>
              <a:spcAft>
                <a:spcPts val="0"/>
              </a:spcAft>
              <a:buClrTx/>
              <a:buSzTx/>
              <a:tabLst/>
            </a:pPr>
            <a:r>
              <a:rPr lang="en-US" sz="3600" dirty="0" smtClean="0">
                <a:solidFill>
                  <a:srgbClr val="000000"/>
                </a:solidFill>
                <a:latin typeface="Lato"/>
              </a:rPr>
              <a:t>								</a:t>
            </a:r>
          </a:p>
          <a:p>
            <a:pPr marR="0" algn="l" defTabSz="825500" rtl="0" fontAlgn="auto" latinLnBrk="1" hangingPunct="0">
              <a:lnSpc>
                <a:spcPct val="100000"/>
              </a:lnSpc>
              <a:spcBef>
                <a:spcPts val="0"/>
              </a:spcBef>
              <a:spcAft>
                <a:spcPts val="0"/>
              </a:spcAft>
              <a:buClrTx/>
              <a:buSzTx/>
              <a:tabLst/>
            </a:pPr>
            <a:r>
              <a:rPr lang="en-US" sz="3600" b="1" dirty="0" smtClean="0">
                <a:solidFill>
                  <a:srgbClr val="000000"/>
                </a:solidFill>
                <a:latin typeface="Lato"/>
              </a:rPr>
              <a:t>Altman Foundation 					</a:t>
            </a:r>
          </a:p>
          <a:p>
            <a:pPr marR="0" algn="l" defTabSz="825500" rtl="0" fontAlgn="auto" latinLnBrk="1" hangingPunct="0">
              <a:lnSpc>
                <a:spcPct val="100000"/>
              </a:lnSpc>
              <a:spcBef>
                <a:spcPts val="0"/>
              </a:spcBef>
              <a:spcAft>
                <a:spcPts val="0"/>
              </a:spcAft>
              <a:buClrTx/>
              <a:buSzTx/>
              <a:tabLst/>
            </a:pPr>
            <a:r>
              <a:rPr lang="en-US" sz="3600" dirty="0" smtClean="0">
                <a:solidFill>
                  <a:srgbClr val="000000"/>
                </a:solidFill>
                <a:latin typeface="Lato"/>
              </a:rPr>
              <a:t>Rachael Pine, Senior Program Officer</a:t>
            </a:r>
          </a:p>
          <a:p>
            <a:pPr marR="0" algn="l" defTabSz="825500" rtl="0" fontAlgn="auto" latinLnBrk="1" hangingPunct="0">
              <a:lnSpc>
                <a:spcPct val="100000"/>
              </a:lnSpc>
              <a:spcBef>
                <a:spcPts val="0"/>
              </a:spcBef>
              <a:spcAft>
                <a:spcPts val="0"/>
              </a:spcAft>
              <a:buClrTx/>
              <a:buSzTx/>
              <a:tabLst/>
            </a:pPr>
            <a:endParaRPr lang="en-US" sz="3600" b="1" dirty="0">
              <a:solidFill>
                <a:srgbClr val="000000"/>
              </a:solidFill>
              <a:latin typeface="Lato"/>
            </a:endParaRPr>
          </a:p>
          <a:p>
            <a:pPr marR="0" algn="l" defTabSz="825500" rtl="0" fontAlgn="auto" latinLnBrk="1" hangingPunct="0">
              <a:lnSpc>
                <a:spcPct val="100000"/>
              </a:lnSpc>
              <a:spcBef>
                <a:spcPts val="0"/>
              </a:spcBef>
              <a:spcAft>
                <a:spcPts val="0"/>
              </a:spcAft>
              <a:buClrTx/>
              <a:buSzTx/>
              <a:tabLst/>
            </a:pPr>
            <a:r>
              <a:rPr lang="en-US" sz="3600" b="1" dirty="0">
                <a:solidFill>
                  <a:srgbClr val="000000"/>
                </a:solidFill>
                <a:latin typeface="Lato"/>
              </a:rPr>
              <a:t>The New York Community Trust</a:t>
            </a:r>
          </a:p>
          <a:p>
            <a:pPr marR="0" algn="l" defTabSz="825500" rtl="0" fontAlgn="auto" latinLnBrk="1" hangingPunct="0">
              <a:lnSpc>
                <a:spcPct val="100000"/>
              </a:lnSpc>
              <a:spcBef>
                <a:spcPts val="0"/>
              </a:spcBef>
              <a:spcAft>
                <a:spcPts val="0"/>
              </a:spcAft>
              <a:buClrTx/>
              <a:buSzTx/>
              <a:tabLst/>
            </a:pPr>
            <a:r>
              <a:rPr lang="en-US" sz="3600" dirty="0">
                <a:solidFill>
                  <a:srgbClr val="000000"/>
                </a:solidFill>
                <a:latin typeface="Lato"/>
              </a:rPr>
              <a:t>Rachel Pardoe, Program Officer</a:t>
            </a:r>
          </a:p>
          <a:p>
            <a:pPr marR="0" algn="l" defTabSz="825500" rtl="0" fontAlgn="auto" latinLnBrk="1" hangingPunct="0">
              <a:lnSpc>
                <a:spcPct val="100000"/>
              </a:lnSpc>
              <a:spcBef>
                <a:spcPts val="0"/>
              </a:spcBef>
              <a:spcAft>
                <a:spcPts val="0"/>
              </a:spcAft>
              <a:buClrTx/>
              <a:buSzTx/>
              <a:tabLst/>
            </a:pPr>
            <a:endParaRPr lang="en-US" sz="3600" b="1" dirty="0">
              <a:solidFill>
                <a:srgbClr val="000000"/>
              </a:solidFill>
              <a:latin typeface="Lato"/>
            </a:endParaRPr>
          </a:p>
          <a:p>
            <a:pPr marR="0" algn="l" defTabSz="825500" rtl="0" fontAlgn="auto" latinLnBrk="1" hangingPunct="0">
              <a:lnSpc>
                <a:spcPct val="100000"/>
              </a:lnSpc>
              <a:spcBef>
                <a:spcPts val="0"/>
              </a:spcBef>
              <a:spcAft>
                <a:spcPts val="0"/>
              </a:spcAft>
              <a:buClrTx/>
              <a:buSzTx/>
              <a:tabLst/>
            </a:pPr>
            <a:r>
              <a:rPr lang="en-US" sz="3600" b="1" dirty="0">
                <a:solidFill>
                  <a:srgbClr val="000000"/>
                </a:solidFill>
                <a:latin typeface="Lato"/>
              </a:rPr>
              <a:t>NYU								</a:t>
            </a:r>
          </a:p>
          <a:p>
            <a:pPr marR="0" algn="l" defTabSz="825500" rtl="0" fontAlgn="auto" latinLnBrk="1" hangingPunct="0">
              <a:lnSpc>
                <a:spcPct val="100000"/>
              </a:lnSpc>
              <a:spcBef>
                <a:spcPts val="0"/>
              </a:spcBef>
              <a:spcAft>
                <a:spcPts val="0"/>
              </a:spcAft>
              <a:buClrTx/>
              <a:buSzTx/>
              <a:tabLst/>
            </a:pPr>
            <a:r>
              <a:rPr lang="en-US" sz="3600" dirty="0">
                <a:solidFill>
                  <a:srgbClr val="000000"/>
                </a:solidFill>
                <a:latin typeface="Lato"/>
              </a:rPr>
              <a:t>Carolyn Berry, PhD </a:t>
            </a:r>
          </a:p>
          <a:p>
            <a:pPr marR="0" algn="l" defTabSz="825500" rtl="0" fontAlgn="auto" latinLnBrk="1" hangingPunct="0">
              <a:lnSpc>
                <a:spcPct val="100000"/>
              </a:lnSpc>
              <a:spcBef>
                <a:spcPts val="0"/>
              </a:spcBef>
              <a:spcAft>
                <a:spcPts val="0"/>
              </a:spcAft>
              <a:buClrTx/>
              <a:buSzTx/>
              <a:tabLst/>
            </a:pPr>
            <a:r>
              <a:rPr lang="en-US" sz="3600" dirty="0">
                <a:solidFill>
                  <a:srgbClr val="000000"/>
                </a:solidFill>
                <a:latin typeface="Lato"/>
              </a:rPr>
              <a:t>Kelly Quinn, PhD</a:t>
            </a:r>
          </a:p>
          <a:p>
            <a:pPr lvl="1" indent="0" algn="l" defTabSz="825500" rtl="0" latinLnBrk="1" hangingPunct="0"/>
            <a:r>
              <a:rPr lang="en-US" sz="3600" dirty="0">
                <a:solidFill>
                  <a:srgbClr val="000000"/>
                </a:solidFill>
                <a:latin typeface="Lato"/>
              </a:rPr>
              <a:t>Maggie Paul, MS, PhD candidate</a:t>
            </a:r>
          </a:p>
          <a:p>
            <a:pPr marR="0" algn="l" defTabSz="825500" rtl="0" fontAlgn="auto" latinLnBrk="1" hangingPunct="0">
              <a:lnSpc>
                <a:spcPct val="100000"/>
              </a:lnSpc>
              <a:spcBef>
                <a:spcPts val="0"/>
              </a:spcBef>
              <a:spcAft>
                <a:spcPts val="0"/>
              </a:spcAft>
              <a:buClrTx/>
              <a:buSzTx/>
              <a:tabLst/>
            </a:pPr>
            <a:endParaRPr lang="en-US" sz="3600" b="1" dirty="0" smtClean="0">
              <a:solidFill>
                <a:srgbClr val="000000"/>
              </a:solidFill>
              <a:latin typeface="Lato"/>
            </a:endParaRPr>
          </a:p>
        </p:txBody>
      </p:sp>
      <p:pic>
        <p:nvPicPr>
          <p:cNvPr id="2052" name="Picture 4" descr="Image result for raised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7674" y="3633464"/>
            <a:ext cx="8857826" cy="885782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559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8"/>
          <p:cNvSpPr/>
          <p:nvPr/>
        </p:nvSpPr>
        <p:spPr>
          <a:xfrm>
            <a:off x="1112375" y="579486"/>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Agenda</a:t>
            </a:r>
            <a:endParaRPr sz="6800" b="1" dirty="0">
              <a:solidFill>
                <a:srgbClr val="FFFFFF"/>
              </a:solidFill>
              <a:latin typeface="Lato Hairline"/>
              <a:ea typeface="Lato Hairline"/>
              <a:cs typeface="Lato Hairline"/>
              <a:sym typeface="Helvetica Neue UltraLight"/>
            </a:endParaRPr>
          </a:p>
        </p:txBody>
      </p:sp>
      <p:sp>
        <p:nvSpPr>
          <p:cNvPr id="15" name="Rounded Rectangle 14"/>
          <p:cNvSpPr/>
          <p:nvPr/>
        </p:nvSpPr>
        <p:spPr>
          <a:xfrm>
            <a:off x="754659" y="2573745"/>
            <a:ext cx="19775103" cy="1053290"/>
          </a:xfrm>
          <a:prstGeom prst="roundRect">
            <a:avLst/>
          </a:prstGeom>
          <a:noFill/>
          <a:ln w="381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Rounded Rectangle 15"/>
          <p:cNvSpPr/>
          <p:nvPr/>
        </p:nvSpPr>
        <p:spPr>
          <a:xfrm>
            <a:off x="754660" y="12468971"/>
            <a:ext cx="19775103" cy="1053290"/>
          </a:xfrm>
          <a:prstGeom prst="roundRect">
            <a:avLst/>
          </a:prstGeom>
          <a:noFill/>
          <a:ln w="381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Rounded Rectangle 16"/>
          <p:cNvSpPr/>
          <p:nvPr/>
        </p:nvSpPr>
        <p:spPr>
          <a:xfrm>
            <a:off x="754658" y="3945616"/>
            <a:ext cx="19775103" cy="1053290"/>
          </a:xfrm>
          <a:prstGeom prst="roundRect">
            <a:avLst/>
          </a:prstGeom>
          <a:noFill/>
          <a:ln w="381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Rounded Rectangle 17"/>
          <p:cNvSpPr/>
          <p:nvPr/>
        </p:nvSpPr>
        <p:spPr>
          <a:xfrm>
            <a:off x="754657" y="5367133"/>
            <a:ext cx="19775103" cy="1053290"/>
          </a:xfrm>
          <a:prstGeom prst="roundRect">
            <a:avLst/>
          </a:prstGeom>
          <a:noFill/>
          <a:ln w="381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Rounded Rectangle 18"/>
          <p:cNvSpPr/>
          <p:nvPr/>
        </p:nvSpPr>
        <p:spPr>
          <a:xfrm>
            <a:off x="754656" y="6836941"/>
            <a:ext cx="19775103" cy="1053290"/>
          </a:xfrm>
          <a:prstGeom prst="roundRect">
            <a:avLst/>
          </a:prstGeom>
          <a:noFill/>
          <a:ln w="381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Rounded Rectangle 19"/>
          <p:cNvSpPr/>
          <p:nvPr/>
        </p:nvSpPr>
        <p:spPr>
          <a:xfrm>
            <a:off x="754655" y="8258458"/>
            <a:ext cx="19775103" cy="1053290"/>
          </a:xfrm>
          <a:prstGeom prst="roundRect">
            <a:avLst/>
          </a:prstGeom>
          <a:noFill/>
          <a:ln w="381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Rounded Rectangle 20"/>
          <p:cNvSpPr/>
          <p:nvPr/>
        </p:nvSpPr>
        <p:spPr>
          <a:xfrm>
            <a:off x="754660" y="9728266"/>
            <a:ext cx="19775103" cy="1053290"/>
          </a:xfrm>
          <a:prstGeom prst="roundRect">
            <a:avLst/>
          </a:prstGeom>
          <a:noFill/>
          <a:ln w="381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Rounded Rectangle 22"/>
          <p:cNvSpPr/>
          <p:nvPr/>
        </p:nvSpPr>
        <p:spPr>
          <a:xfrm>
            <a:off x="754654" y="11098618"/>
            <a:ext cx="19775103" cy="1053290"/>
          </a:xfrm>
          <a:prstGeom prst="roundRect">
            <a:avLst/>
          </a:prstGeom>
          <a:noFill/>
          <a:ln w="381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Box 10"/>
          <p:cNvSpPr txBox="1"/>
          <p:nvPr/>
        </p:nvSpPr>
        <p:spPr>
          <a:xfrm>
            <a:off x="1112375" y="2764489"/>
            <a:ext cx="16501857"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000000"/>
                </a:solidFill>
                <a:effectLst/>
                <a:uFillTx/>
                <a:latin typeface="+mn-lt"/>
                <a:ea typeface="+mn-ea"/>
                <a:cs typeface="+mn-cs"/>
                <a:sym typeface="Helvetica Light"/>
              </a:rPr>
              <a:t>Welcome &amp; Warm Up </a:t>
            </a:r>
            <a:endParaRPr kumimoji="0" lang="en-US" sz="4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4" name="TextBox 23"/>
          <p:cNvSpPr txBox="1"/>
          <p:nvPr/>
        </p:nvSpPr>
        <p:spPr>
          <a:xfrm>
            <a:off x="1112374" y="4050114"/>
            <a:ext cx="16501857"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000000"/>
                </a:solidFill>
                <a:effectLst/>
                <a:uFillTx/>
                <a:latin typeface="+mn-lt"/>
                <a:ea typeface="+mn-ea"/>
                <a:cs typeface="+mn-cs"/>
                <a:sym typeface="Helvetica Light"/>
              </a:rPr>
              <a:t>Presentation &amp; Discussion: Child Well-Being in New York City</a:t>
            </a:r>
            <a:endParaRPr kumimoji="0" lang="en-US" sz="4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5" name="TextBox 24"/>
          <p:cNvSpPr txBox="1"/>
          <p:nvPr/>
        </p:nvSpPr>
        <p:spPr>
          <a:xfrm>
            <a:off x="1112373" y="5437750"/>
            <a:ext cx="16501857"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000000"/>
                </a:solidFill>
                <a:effectLst/>
                <a:uFillTx/>
                <a:latin typeface="+mn-lt"/>
                <a:ea typeface="+mn-ea"/>
                <a:cs typeface="+mn-cs"/>
                <a:sym typeface="Helvetica Light"/>
              </a:rPr>
              <a:t>Team</a:t>
            </a:r>
            <a:r>
              <a:rPr kumimoji="0" lang="en-US" sz="4800" b="0" i="0" u="none" strike="noStrike" cap="none" spc="0" normalizeH="0" dirty="0" smtClean="0">
                <a:ln>
                  <a:noFill/>
                </a:ln>
                <a:solidFill>
                  <a:srgbClr val="000000"/>
                </a:solidFill>
                <a:effectLst/>
                <a:uFillTx/>
                <a:latin typeface="+mn-lt"/>
                <a:ea typeface="+mn-ea"/>
                <a:cs typeface="+mn-cs"/>
                <a:sym typeface="Helvetica Light"/>
              </a:rPr>
              <a:t> Gallery Walk: Project Review</a:t>
            </a:r>
            <a:endParaRPr kumimoji="0" lang="en-US" sz="4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7" name="TextBox 26"/>
          <p:cNvSpPr txBox="1"/>
          <p:nvPr/>
        </p:nvSpPr>
        <p:spPr>
          <a:xfrm>
            <a:off x="1112375" y="6896045"/>
            <a:ext cx="16501857"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4800" dirty="0" smtClean="0">
                <a:solidFill>
                  <a:srgbClr val="000000"/>
                </a:solidFill>
              </a:rPr>
              <a:t>Discussion of Observations</a:t>
            </a:r>
            <a:endParaRPr kumimoji="0" lang="en-US" sz="4800" b="0" i="0" u="none" strike="noStrike" cap="none" spc="0" normalizeH="0" baseline="0" dirty="0">
              <a:ln>
                <a:noFill/>
              </a:ln>
              <a:solidFill>
                <a:srgbClr val="000000"/>
              </a:solidFill>
              <a:effectLst/>
              <a:uFillTx/>
              <a:sym typeface="Helvetica Light"/>
            </a:endParaRPr>
          </a:p>
        </p:txBody>
      </p:sp>
      <p:sp>
        <p:nvSpPr>
          <p:cNvPr id="28" name="TextBox 27"/>
          <p:cNvSpPr txBox="1"/>
          <p:nvPr/>
        </p:nvSpPr>
        <p:spPr>
          <a:xfrm>
            <a:off x="1112372" y="8356395"/>
            <a:ext cx="16501857"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4800" dirty="0" smtClean="0">
                <a:solidFill>
                  <a:srgbClr val="000000"/>
                </a:solidFill>
              </a:rPr>
              <a:t>Lunch</a:t>
            </a:r>
            <a:endParaRPr kumimoji="0" lang="en-US" sz="4800" b="0" i="0" u="none" strike="noStrike" cap="none" spc="0" normalizeH="0" baseline="0" dirty="0">
              <a:ln>
                <a:noFill/>
              </a:ln>
              <a:solidFill>
                <a:srgbClr val="000000"/>
              </a:solidFill>
              <a:effectLst/>
              <a:uFillTx/>
              <a:sym typeface="Helvetica Light"/>
            </a:endParaRPr>
          </a:p>
        </p:txBody>
      </p:sp>
      <p:sp>
        <p:nvSpPr>
          <p:cNvPr id="29" name="TextBox 28"/>
          <p:cNvSpPr txBox="1"/>
          <p:nvPr/>
        </p:nvSpPr>
        <p:spPr>
          <a:xfrm>
            <a:off x="1112375" y="11171072"/>
            <a:ext cx="16501857"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4800" dirty="0" smtClean="0">
                <a:solidFill>
                  <a:srgbClr val="000000"/>
                </a:solidFill>
              </a:rPr>
              <a:t>Team Working Session</a:t>
            </a:r>
            <a:endParaRPr kumimoji="0" lang="en-US" sz="4800" b="0" i="0" u="none" strike="noStrike" cap="none" spc="0" normalizeH="0" baseline="0" dirty="0">
              <a:ln>
                <a:noFill/>
              </a:ln>
              <a:solidFill>
                <a:srgbClr val="000000"/>
              </a:solidFill>
              <a:effectLst/>
              <a:uFillTx/>
              <a:sym typeface="Helvetica Light"/>
            </a:endParaRPr>
          </a:p>
        </p:txBody>
      </p:sp>
      <p:sp>
        <p:nvSpPr>
          <p:cNvPr id="30" name="TextBox 29"/>
          <p:cNvSpPr txBox="1"/>
          <p:nvPr/>
        </p:nvSpPr>
        <p:spPr>
          <a:xfrm>
            <a:off x="1112371" y="9847727"/>
            <a:ext cx="16501857"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4800" dirty="0" smtClean="0">
                <a:solidFill>
                  <a:srgbClr val="000000"/>
                </a:solidFill>
              </a:rPr>
              <a:t>Evaluation Framework Presentation</a:t>
            </a:r>
            <a:endParaRPr kumimoji="0" lang="en-US" sz="4800" b="0" i="0" u="none" strike="noStrike" cap="none" spc="0" normalizeH="0" baseline="0" dirty="0">
              <a:ln>
                <a:noFill/>
              </a:ln>
              <a:solidFill>
                <a:srgbClr val="000000"/>
              </a:solidFill>
              <a:effectLst/>
              <a:uFillTx/>
              <a:sym typeface="Helvetica Light"/>
            </a:endParaRPr>
          </a:p>
        </p:txBody>
      </p:sp>
      <p:sp>
        <p:nvSpPr>
          <p:cNvPr id="31" name="TextBox 30"/>
          <p:cNvSpPr txBox="1"/>
          <p:nvPr/>
        </p:nvSpPr>
        <p:spPr>
          <a:xfrm>
            <a:off x="1112370" y="12525802"/>
            <a:ext cx="16501857"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4800" dirty="0" smtClean="0">
                <a:solidFill>
                  <a:srgbClr val="000000"/>
                </a:solidFill>
              </a:rPr>
              <a:t>Closing &amp; Next Steps</a:t>
            </a:r>
            <a:endParaRPr kumimoji="0" lang="en-US" sz="48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3407072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7091" y="0"/>
            <a:ext cx="24898158" cy="3170707"/>
          </a:xfrm>
          <a:prstGeom prst="rect">
            <a:avLst/>
          </a:prstGeom>
          <a:solidFill>
            <a:srgbClr val="0E5C93">
              <a:alpha val="80000"/>
            </a:srgbClr>
          </a:solidFill>
          <a:ln w="3175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Shape 18"/>
          <p:cNvSpPr/>
          <p:nvPr/>
        </p:nvSpPr>
        <p:spPr>
          <a:xfrm>
            <a:off x="1046390" y="888129"/>
            <a:ext cx="18399409"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pPr>
            <a:r>
              <a:rPr lang="en-US" sz="6800" b="1" dirty="0" smtClean="0">
                <a:solidFill>
                  <a:srgbClr val="FFFFFF"/>
                </a:solidFill>
                <a:latin typeface="Lato Hairline"/>
                <a:ea typeface="Lato Hairline"/>
                <a:cs typeface="Lato Hairline"/>
                <a:sym typeface="Helvetica Neue UltraLight"/>
              </a:rPr>
              <a:t>Housekeeping </a:t>
            </a:r>
            <a:endParaRPr lang="en-US" sz="6800" b="1" dirty="0">
              <a:solidFill>
                <a:srgbClr val="FFFFFF"/>
              </a:solidFill>
              <a:latin typeface="Lato Hairline"/>
              <a:ea typeface="Lato Hairline"/>
              <a:cs typeface="Lato Hairline"/>
              <a:sym typeface="Helvetica Neue Ultra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8611" y="4537549"/>
            <a:ext cx="9894635" cy="7621738"/>
          </a:xfrm>
          <a:prstGeom prst="rect">
            <a:avLst/>
          </a:prstGeom>
          <a:ln w="88900" cap="sq" cmpd="thickThin">
            <a:solidFill>
              <a:srgbClr val="000000"/>
            </a:solidFill>
            <a:prstDash val="solid"/>
            <a:miter lim="800000"/>
          </a:ln>
          <a:effectLst>
            <a:innerShdw blurRad="76200">
              <a:srgbClr val="000000"/>
            </a:innerShdw>
          </a:effectLst>
        </p:spPr>
      </p:pic>
      <p:sp>
        <p:nvSpPr>
          <p:cNvPr id="6" name="Shape 48"/>
          <p:cNvSpPr/>
          <p:nvPr/>
        </p:nvSpPr>
        <p:spPr>
          <a:xfrm>
            <a:off x="-443256" y="4537549"/>
            <a:ext cx="12173702" cy="7667706"/>
          </a:xfrm>
          <a:prstGeom prst="rect">
            <a:avLst/>
          </a:prstGeom>
          <a:solidFill>
            <a:srgbClr val="FFFFFF">
              <a:alpha val="15999"/>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3600" dirty="0">
              <a:latin typeface="Lato Light"/>
            </a:endParaRPr>
          </a:p>
        </p:txBody>
      </p:sp>
      <p:sp>
        <p:nvSpPr>
          <p:cNvPr id="4" name="TextBox 3"/>
          <p:cNvSpPr txBox="1"/>
          <p:nvPr/>
        </p:nvSpPr>
        <p:spPr>
          <a:xfrm>
            <a:off x="634910" y="4608502"/>
            <a:ext cx="12441010" cy="75507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400" marR="0" indent="-914400" algn="l" defTabSz="825500" rtl="0" fontAlgn="auto" latinLnBrk="1" hangingPunct="0">
              <a:lnSpc>
                <a:spcPct val="100000"/>
              </a:lnSpc>
              <a:spcBef>
                <a:spcPts val="0"/>
              </a:spcBef>
              <a:spcAft>
                <a:spcPts val="0"/>
              </a:spcAft>
              <a:buClrTx/>
              <a:buSzTx/>
              <a:buAutoNum type="arabicPeriod"/>
              <a:tabLst/>
            </a:pPr>
            <a:r>
              <a:rPr kumimoji="0" lang="en-US" sz="4400" b="0" i="0" u="none" strike="noStrike" cap="none" spc="0" normalizeH="0" baseline="0" dirty="0" smtClean="0">
                <a:ln>
                  <a:noFill/>
                </a:ln>
                <a:solidFill>
                  <a:srgbClr val="000000"/>
                </a:solidFill>
                <a:effectLst/>
                <a:uFillTx/>
                <a:latin typeface="Lato Light"/>
                <a:sym typeface="Helvetica Light"/>
              </a:rPr>
              <a:t>Treat</a:t>
            </a:r>
            <a:r>
              <a:rPr kumimoji="0" lang="en-US" sz="4400" b="0" i="0" u="none" strike="noStrike" cap="none" spc="0" normalizeH="0" dirty="0" smtClean="0">
                <a:ln>
                  <a:noFill/>
                </a:ln>
                <a:solidFill>
                  <a:srgbClr val="000000"/>
                </a:solidFill>
                <a:effectLst/>
                <a:uFillTx/>
                <a:latin typeface="Lato Light"/>
                <a:sym typeface="Helvetica Light"/>
              </a:rPr>
              <a:t> the day like a mini-sabbatical: 	</a:t>
            </a:r>
          </a:p>
          <a:p>
            <a:pPr marR="0" algn="l" defTabSz="825500" rtl="0" fontAlgn="auto" latinLnBrk="1" hangingPunct="0">
              <a:lnSpc>
                <a:spcPct val="100000"/>
              </a:lnSpc>
              <a:spcBef>
                <a:spcPts val="0"/>
              </a:spcBef>
              <a:spcAft>
                <a:spcPts val="0"/>
              </a:spcAft>
              <a:buClrTx/>
              <a:buSzTx/>
              <a:tabLst/>
            </a:pPr>
            <a:r>
              <a:rPr lang="en-US" sz="4400" dirty="0">
                <a:solidFill>
                  <a:srgbClr val="000000"/>
                </a:solidFill>
                <a:latin typeface="Lato Light"/>
              </a:rPr>
              <a:t>	</a:t>
            </a:r>
            <a:r>
              <a:rPr lang="en-US" sz="4400" dirty="0" smtClean="0">
                <a:solidFill>
                  <a:srgbClr val="000000"/>
                </a:solidFill>
                <a:latin typeface="Lato Light"/>
              </a:rPr>
              <a:t> Relax, learn, engage.</a:t>
            </a:r>
          </a:p>
          <a:p>
            <a:pPr marR="0" algn="l" defTabSz="825500" rtl="0" fontAlgn="auto" latinLnBrk="1" hangingPunct="0">
              <a:lnSpc>
                <a:spcPct val="100000"/>
              </a:lnSpc>
              <a:spcBef>
                <a:spcPts val="0"/>
              </a:spcBef>
              <a:spcAft>
                <a:spcPts val="0"/>
              </a:spcAft>
              <a:buClrTx/>
              <a:buSzTx/>
              <a:tabLst/>
            </a:pPr>
            <a:endParaRPr lang="en-US" sz="4400" dirty="0" smtClean="0">
              <a:solidFill>
                <a:srgbClr val="000000"/>
              </a:solidFill>
              <a:latin typeface="Lato Light"/>
            </a:endParaRPr>
          </a:p>
          <a:p>
            <a:pPr marR="0" algn="l" defTabSz="825500" rtl="0" fontAlgn="auto" latinLnBrk="1" hangingPunct="0">
              <a:lnSpc>
                <a:spcPct val="100000"/>
              </a:lnSpc>
              <a:spcBef>
                <a:spcPts val="0"/>
              </a:spcBef>
              <a:spcAft>
                <a:spcPts val="0"/>
              </a:spcAft>
              <a:buClrTx/>
              <a:buSzTx/>
              <a:tabLst/>
            </a:pPr>
            <a:r>
              <a:rPr lang="en-US" sz="4400" dirty="0" smtClean="0">
                <a:solidFill>
                  <a:srgbClr val="000000"/>
                </a:solidFill>
                <a:latin typeface="Lato Light"/>
              </a:rPr>
              <a:t>2. 	Take breaks as needed.</a:t>
            </a:r>
          </a:p>
          <a:p>
            <a:pPr marL="914400" marR="0" indent="-914400" algn="l" defTabSz="825500" rtl="0" fontAlgn="auto" latinLnBrk="1" hangingPunct="0">
              <a:lnSpc>
                <a:spcPct val="100000"/>
              </a:lnSpc>
              <a:spcBef>
                <a:spcPts val="0"/>
              </a:spcBef>
              <a:spcAft>
                <a:spcPts val="0"/>
              </a:spcAft>
              <a:buClrTx/>
              <a:buSzTx/>
              <a:buFontTx/>
              <a:buAutoNum type="arabicPeriod"/>
              <a:tabLst/>
            </a:pPr>
            <a:endParaRPr lang="en-US" sz="4400" dirty="0" smtClean="0">
              <a:solidFill>
                <a:srgbClr val="000000"/>
              </a:solidFill>
              <a:latin typeface="Lato Light"/>
            </a:endParaRPr>
          </a:p>
          <a:p>
            <a:pPr marL="914400" marR="0" indent="-914400" algn="l" defTabSz="825500" rtl="0" fontAlgn="auto" latinLnBrk="1" hangingPunct="0">
              <a:lnSpc>
                <a:spcPct val="100000"/>
              </a:lnSpc>
              <a:spcBef>
                <a:spcPts val="0"/>
              </a:spcBef>
              <a:spcAft>
                <a:spcPts val="0"/>
              </a:spcAft>
              <a:buClrTx/>
              <a:buSzTx/>
              <a:buAutoNum type="arabicPeriod" startAt="3"/>
              <a:tabLst/>
            </a:pPr>
            <a:r>
              <a:rPr lang="en-US" sz="4400" dirty="0" smtClean="0">
                <a:solidFill>
                  <a:srgbClr val="000000"/>
                </a:solidFill>
                <a:latin typeface="Lato Light"/>
              </a:rPr>
              <a:t>Focus on the desired result for </a:t>
            </a:r>
          </a:p>
          <a:p>
            <a:pPr marR="0" algn="l" defTabSz="825500" rtl="0" fontAlgn="auto" latinLnBrk="1" hangingPunct="0">
              <a:lnSpc>
                <a:spcPct val="100000"/>
              </a:lnSpc>
              <a:spcBef>
                <a:spcPts val="0"/>
              </a:spcBef>
              <a:spcAft>
                <a:spcPts val="0"/>
              </a:spcAft>
              <a:buClrTx/>
              <a:buSzTx/>
              <a:tabLst/>
            </a:pPr>
            <a:r>
              <a:rPr lang="en-US" sz="4400" dirty="0">
                <a:solidFill>
                  <a:srgbClr val="000000"/>
                </a:solidFill>
                <a:latin typeface="Lato Light"/>
              </a:rPr>
              <a:t>	</a:t>
            </a:r>
            <a:r>
              <a:rPr lang="en-US" sz="4400" dirty="0" smtClean="0">
                <a:solidFill>
                  <a:srgbClr val="000000"/>
                </a:solidFill>
                <a:latin typeface="Lato Light"/>
              </a:rPr>
              <a:t> children</a:t>
            </a:r>
            <a:r>
              <a:rPr lang="en-US" sz="4400" dirty="0">
                <a:solidFill>
                  <a:srgbClr val="000000"/>
                </a:solidFill>
                <a:latin typeface="Lato Light"/>
              </a:rPr>
              <a:t> </a:t>
            </a:r>
            <a:r>
              <a:rPr lang="en-US" sz="4400" dirty="0" smtClean="0">
                <a:solidFill>
                  <a:srgbClr val="000000"/>
                </a:solidFill>
                <a:latin typeface="Lato Light"/>
              </a:rPr>
              <a:t>&amp; families. </a:t>
            </a:r>
          </a:p>
          <a:p>
            <a:pPr marR="0" algn="l" defTabSz="825500" rtl="0" fontAlgn="auto" latinLnBrk="1" hangingPunct="0">
              <a:lnSpc>
                <a:spcPct val="100000"/>
              </a:lnSpc>
              <a:spcBef>
                <a:spcPts val="0"/>
              </a:spcBef>
              <a:spcAft>
                <a:spcPts val="0"/>
              </a:spcAft>
              <a:buClrTx/>
              <a:buSzTx/>
              <a:tabLst/>
            </a:pPr>
            <a:endParaRPr lang="en-US" sz="4400" dirty="0" smtClean="0">
              <a:solidFill>
                <a:srgbClr val="000000"/>
              </a:solidFill>
              <a:latin typeface="Lato Light"/>
            </a:endParaRPr>
          </a:p>
          <a:p>
            <a:pPr marL="914400" marR="0" indent="-914400" algn="l" defTabSz="825500" rtl="0" fontAlgn="auto" latinLnBrk="1" hangingPunct="0">
              <a:lnSpc>
                <a:spcPct val="100000"/>
              </a:lnSpc>
              <a:spcBef>
                <a:spcPts val="0"/>
              </a:spcBef>
              <a:spcAft>
                <a:spcPts val="0"/>
              </a:spcAft>
              <a:buClrTx/>
              <a:buSzTx/>
              <a:buAutoNum type="arabicPeriod" startAt="4"/>
              <a:tabLst/>
            </a:pPr>
            <a:r>
              <a:rPr lang="en-US" sz="4400" dirty="0" smtClean="0">
                <a:solidFill>
                  <a:srgbClr val="000000"/>
                </a:solidFill>
                <a:latin typeface="Lato Light"/>
              </a:rPr>
              <a:t>We’re all friends here. </a:t>
            </a:r>
          </a:p>
          <a:p>
            <a:pPr marR="0" algn="l" defTabSz="825500" rtl="0" fontAlgn="auto" latinLnBrk="1" hangingPunct="0">
              <a:lnSpc>
                <a:spcPct val="100000"/>
              </a:lnSpc>
              <a:spcBef>
                <a:spcPts val="0"/>
              </a:spcBef>
              <a:spcAft>
                <a:spcPts val="0"/>
              </a:spcAft>
              <a:buClrTx/>
              <a:buSzTx/>
              <a:tabLst/>
            </a:pPr>
            <a:endParaRPr lang="en-US" sz="4400" dirty="0" smtClean="0">
              <a:solidFill>
                <a:srgbClr val="000000"/>
              </a:solidFill>
              <a:latin typeface="Lato Light"/>
            </a:endParaRPr>
          </a:p>
          <a:p>
            <a:pPr marR="0" algn="l" defTabSz="825500" rtl="0" fontAlgn="auto" latinLnBrk="1" hangingPunct="0">
              <a:lnSpc>
                <a:spcPct val="100000"/>
              </a:lnSpc>
              <a:spcBef>
                <a:spcPts val="0"/>
              </a:spcBef>
              <a:spcAft>
                <a:spcPts val="0"/>
              </a:spcAft>
              <a:buClrTx/>
              <a:buSzTx/>
              <a:tabLst/>
            </a:pPr>
            <a:r>
              <a:rPr kumimoji="0" lang="en-US" sz="4400" b="0" i="0" u="none" strike="noStrike" cap="none" spc="0" normalizeH="0" dirty="0" smtClean="0">
                <a:ln>
                  <a:noFill/>
                </a:ln>
                <a:solidFill>
                  <a:srgbClr val="000000"/>
                </a:solidFill>
                <a:effectLst/>
                <a:uFillTx/>
                <a:latin typeface="Lato Light"/>
                <a:sym typeface="Helvetica Light"/>
              </a:rPr>
              <a:t>5. 	#PECD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1285" y="11305387"/>
            <a:ext cx="1564542" cy="899868"/>
          </a:xfrm>
          <a:prstGeom prst="rect">
            <a:avLst/>
          </a:prstGeom>
        </p:spPr>
      </p:pic>
    </p:spTree>
    <p:extLst>
      <p:ext uri="{BB962C8B-B14F-4D97-AF65-F5344CB8AC3E}">
        <p14:creationId xmlns:p14="http://schemas.microsoft.com/office/powerpoint/2010/main" val="11590959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YULMC_160829_4x3-White_+Boilerplates">
  <a:themeElements>
    <a:clrScheme name="NYULangone">
      <a:dk1>
        <a:srgbClr val="000000"/>
      </a:dk1>
      <a:lt1>
        <a:srgbClr val="FFFFFF"/>
      </a:lt1>
      <a:dk2>
        <a:srgbClr val="4D4C47"/>
      </a:dk2>
      <a:lt2>
        <a:srgbClr val="EDEDEB"/>
      </a:lt2>
      <a:accent1>
        <a:srgbClr val="580F8B"/>
      </a:accent1>
      <a:accent2>
        <a:srgbClr val="EEA337"/>
      </a:accent2>
      <a:accent3>
        <a:srgbClr val="1C9AD6"/>
      </a:accent3>
      <a:accent4>
        <a:srgbClr val="F15B4E"/>
      </a:accent4>
      <a:accent5>
        <a:srgbClr val="49B6A2"/>
      </a:accent5>
      <a:accent6>
        <a:srgbClr val="99A6CA"/>
      </a:accent6>
      <a:hlink>
        <a:srgbClr val="F47A55"/>
      </a:hlink>
      <a:folHlink>
        <a:srgbClr val="16769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ULangone_082616_4x3-White" id="{4272808A-E17B-4350-928C-C6F480BE5FEC}" vid="{2E611364-2394-43A8-9306-B73F5F470210}"/>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29903</TotalTime>
  <Words>2842</Words>
  <Application>Microsoft Office PowerPoint</Application>
  <PresentationFormat>Custom</PresentationFormat>
  <Paragraphs>367</Paragraphs>
  <Slides>37</Slides>
  <Notes>35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37</vt:i4>
      </vt:variant>
    </vt:vector>
  </HeadingPairs>
  <TitlesOfParts>
    <vt:vector size="55" baseType="lpstr">
      <vt:lpstr>Arial</vt:lpstr>
      <vt:lpstr>Avenir Roman</vt:lpstr>
      <vt:lpstr>Bernard MT Condensed</vt:lpstr>
      <vt:lpstr>Bodoni MT Black</vt:lpstr>
      <vt:lpstr>Calibri</vt:lpstr>
      <vt:lpstr>Cooper Black</vt:lpstr>
      <vt:lpstr>et-line</vt:lpstr>
      <vt:lpstr>Helvetica Light</vt:lpstr>
      <vt:lpstr>Helvetica Neue Thin</vt:lpstr>
      <vt:lpstr>Helvetica Neue UltraLight</vt:lpstr>
      <vt:lpstr>Lato</vt:lpstr>
      <vt:lpstr>Lato Hairline</vt:lpstr>
      <vt:lpstr>Lato Light</vt:lpstr>
      <vt:lpstr>Lucida Grande</vt:lpstr>
      <vt:lpstr>Times New Roman</vt:lpstr>
      <vt:lpstr>Wingdings</vt:lpstr>
      <vt:lpstr>White</vt:lpstr>
      <vt:lpstr>NYULMC_160829_4x3-White_+Boilerplates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Partnerships for Early Childhood development   Cross-cutting evaluation</vt:lpstr>
      <vt:lpstr>Evaluation Team and Tasks</vt:lpstr>
      <vt:lpstr>PECD Overarching Logic Model</vt:lpstr>
      <vt:lpstr>Overarching Evaluation Framework</vt:lpstr>
      <vt:lpstr>Screening </vt:lpstr>
      <vt:lpstr>Referring Children/Families with Needs </vt:lpstr>
      <vt:lpstr>Closing Referral Process </vt:lpstr>
      <vt:lpstr>Ongoing Strengthening of Partnership </vt:lpstr>
      <vt:lpstr>Next Steps in Evaluation for Grantees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Talha</dc:creator>
  <cp:lastModifiedBy>alucas</cp:lastModifiedBy>
  <cp:revision>566</cp:revision>
  <cp:lastPrinted>2017-05-24T15:41:37Z</cp:lastPrinted>
  <dcterms:modified xsi:type="dcterms:W3CDTF">2017-07-11T16:51:59Z</dcterms:modified>
</cp:coreProperties>
</file>