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4"/>
  </p:sldMasterIdLst>
  <p:notesMasterIdLst>
    <p:notesMasterId r:id="rId29"/>
  </p:notesMasterIdLst>
  <p:handoutMasterIdLst>
    <p:handoutMasterId r:id="rId30"/>
  </p:handoutMasterIdLst>
  <p:sldIdLst>
    <p:sldId id="481" r:id="rId5"/>
    <p:sldId id="482" r:id="rId6"/>
    <p:sldId id="483" r:id="rId7"/>
    <p:sldId id="484" r:id="rId8"/>
    <p:sldId id="485" r:id="rId9"/>
    <p:sldId id="486" r:id="rId10"/>
    <p:sldId id="487" r:id="rId11"/>
    <p:sldId id="488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499" r:id="rId23"/>
    <p:sldId id="500" r:id="rId24"/>
    <p:sldId id="501" r:id="rId25"/>
    <p:sldId id="502" r:id="rId26"/>
    <p:sldId id="503" r:id="rId27"/>
    <p:sldId id="504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B" initials="D" lastIdx="4" clrIdx="0"/>
  <p:cmAuthor id="1" name="Roopa Mahadevan" initials="RM" lastIdx="13" clrIdx="1">
    <p:extLst>
      <p:ext uri="{19B8F6BF-5375-455C-9EA6-DF929625EA0E}">
        <p15:presenceInfo xmlns:p15="http://schemas.microsoft.com/office/powerpoint/2012/main" userId="S-1-5-21-463302929-1146103215-184960113-5346" providerId="AD"/>
      </p:ext>
    </p:extLst>
  </p:cmAuthor>
  <p:cmAuthor id="2" name="Lynn Rogut" initials="LR" lastIdx="6" clrIdx="2">
    <p:extLst>
      <p:ext uri="{19B8F6BF-5375-455C-9EA6-DF929625EA0E}">
        <p15:presenceInfo xmlns:p15="http://schemas.microsoft.com/office/powerpoint/2012/main" userId="S-1-5-21-463302929-1146103215-184960113-5365" providerId="AD"/>
      </p:ext>
    </p:extLst>
  </p:cmAuthor>
  <p:cmAuthor id="3" name="Anne-Marie Audet" initials="AA" lastIdx="3" clrIdx="3">
    <p:extLst>
      <p:ext uri="{19B8F6BF-5375-455C-9EA6-DF929625EA0E}">
        <p15:presenceInfo xmlns:p15="http://schemas.microsoft.com/office/powerpoint/2012/main" userId="S-1-5-21-463302929-1146103215-184960113-53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4F81BD"/>
    <a:srgbClr val="FFC000"/>
    <a:srgbClr val="FAC090"/>
    <a:srgbClr val="86858F"/>
    <a:srgbClr val="EB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4" autoAdjust="0"/>
    <p:restoredTop sz="94660"/>
  </p:normalViewPr>
  <p:slideViewPr>
    <p:cSldViewPr>
      <p:cViewPr varScale="1">
        <p:scale>
          <a:sx n="70" d="100"/>
          <a:sy n="70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notesViewPr>
    <p:cSldViewPr>
      <p:cViewPr varScale="1">
        <p:scale>
          <a:sx n="84" d="100"/>
          <a:sy n="84" d="100"/>
        </p:scale>
        <p:origin x="305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Response Count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9B-476F-8E57-9891CA9E03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9B-476F-8E57-9891CA9E03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9B-476F-8E57-9891CA9E03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9B-476F-8E57-9891CA9E03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B9B-476F-8E57-9891CA9E034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B9B-476F-8E57-9891CA9E034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B9B-476F-8E57-9891CA9E034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B9B-476F-8E57-9891CA9E034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2A-46D0-AA01-FB833BC1092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B9B-476F-8E57-9891CA9E034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B9B-476F-8E57-9891CA9E034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B9B-476F-8E57-9891CA9E034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B9B-476F-8E57-9891CA9E034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Health Care Task Difficulty</a:t>
                    </a:r>
                    <a:r>
                      <a:rPr lang="en-US" baseline="0" dirty="0"/>
                      <a:t>
</a:t>
                    </a:r>
                    <a:fld id="{4C5C9DAD-9948-4850-BF1F-8B228BC1C6BF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B9B-476F-8E57-9891CA9E034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Physical Activity</a:t>
                    </a:r>
                    <a:r>
                      <a:rPr lang="en-US" baseline="0" dirty="0"/>
                      <a:t>
</a:t>
                    </a:r>
                    <a:fld id="{FCD8EC34-458F-4759-A3DC-DB7A6088F370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B9B-476F-8E57-9891CA9E0348}"/>
                </c:ext>
              </c:extLst>
            </c:dLbl>
            <c:dLbl>
              <c:idx val="2"/>
              <c:layout>
                <c:manualLayout>
                  <c:x val="2.4926431045379189E-2"/>
                  <c:y val="-1.6892019473606401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Choice and Control in Daily Activities</a:t>
                    </a:r>
                    <a:r>
                      <a:rPr lang="en-US" baseline="0" dirty="0"/>
                      <a:t>
</a:t>
                    </a:r>
                    <a:fld id="{F1437372-3352-4916-8610-77FA26A4AD4E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B9B-476F-8E57-9891CA9E034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Community</a:t>
                    </a:r>
                    <a:r>
                      <a:rPr lang="en-US" baseline="0" dirty="0"/>
                      <a:t> Inclusion
</a:t>
                    </a:r>
                    <a:fld id="{0E75F6F4-07A8-4C9C-B480-31E09D15DAE2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B9B-476F-8E57-9891CA9E034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Social Function</a:t>
                    </a:r>
                    <a:r>
                      <a:rPr lang="en-US" baseline="0" dirty="0"/>
                      <a:t>
</a:t>
                    </a:r>
                    <a:fld id="{72EFB3F9-558A-407A-9D45-FCDE62CE724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B9B-476F-8E57-9891CA9E034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Companionship</a:t>
                    </a:r>
                    <a:r>
                      <a:rPr lang="en-US" baseline="0" dirty="0"/>
                      <a:t>
</a:t>
                    </a:r>
                    <a:fld id="{A7511077-D389-4E31-A868-FBE5B246A29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B9B-476F-8E57-9891CA9E034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aseline="0" dirty="0"/>
                      <a:t>Depression
</a:t>
                    </a:r>
                    <a:fld id="{2E55FE6C-52CC-425B-B3F2-FE370E0D8935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B9B-476F-8E57-9891CA9E034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baseline="0" dirty="0"/>
                      <a:t>Anxiety
</a:t>
                    </a:r>
                    <a:fld id="{A35DF3FC-6A2C-4B1A-836A-A5BC32BD8417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B9B-476F-8E57-9891CA9E034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A-46D0-AA01-FB833BC1092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Pain</a:t>
                    </a:r>
                    <a:r>
                      <a:rPr lang="en-US" baseline="0" dirty="0"/>
                      <a:t>
</a:t>
                    </a:r>
                    <a:fld id="{34B5EA60-2AF9-498B-B242-E92AC7591F2D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CB9B-476F-8E57-9891CA9E034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Cognition</a:t>
                    </a:r>
                    <a:r>
                      <a:rPr lang="en-US" baseline="0" dirty="0"/>
                      <a:t>
</a:t>
                    </a:r>
                    <a:fld id="{305B8D98-20A7-4E91-B870-1CE8B7CE7FA0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CB9B-476F-8E57-9891CA9E0348}"/>
                </c:ext>
              </c:extLst>
            </c:dLbl>
            <c:dLbl>
              <c:idx val="11"/>
              <c:layout>
                <c:manualLayout>
                  <c:x val="-4.2928853467041936E-2"/>
                  <c:y val="2.07313542961242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Access to Services and Supports</a:t>
                    </a:r>
                    <a:r>
                      <a:rPr lang="en-US" baseline="0" dirty="0"/>
                      <a:t>
</a:t>
                    </a:r>
                    <a:fld id="{2C72FB81-2991-4F0D-8184-DF005302F27F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CB9B-476F-8E57-9891CA9E034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Caregiver Burden</a:t>
                    </a:r>
                    <a:r>
                      <a:rPr lang="en-US" baseline="0" dirty="0"/>
                      <a:t>
</a:t>
                    </a:r>
                    <a:fld id="{E5D19083-1FE5-4257-8588-9B939293F577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CB9B-476F-8E57-9891CA9E0348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565A5C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multiLvlStrRef>
              <c:f>Sheet1!$A$2:$B$14</c:f>
              <c:multiLvlStrCache>
                <c:ptCount val="13"/>
                <c:lvl>
                  <c:pt idx="0">
                    <c:v>Health Care Task Difficulty</c:v>
                  </c:pt>
                  <c:pt idx="1">
                    <c:v>Physical Activity</c:v>
                  </c:pt>
                  <c:pt idx="2">
                    <c:v>Choice and Control in Daily Activities</c:v>
                  </c:pt>
                  <c:pt idx="3">
                    <c:v>Community Inclusion</c:v>
                  </c:pt>
                  <c:pt idx="4">
                    <c:v>Social Function</c:v>
                  </c:pt>
                  <c:pt idx="5">
                    <c:v>Companionship</c:v>
                  </c:pt>
                  <c:pt idx="6">
                    <c:v>Depression</c:v>
                  </c:pt>
                  <c:pt idx="7">
                    <c:v>Anxiety</c:v>
                  </c:pt>
                  <c:pt idx="8">
                    <c:v>Sleep</c:v>
                  </c:pt>
                  <c:pt idx="9">
                    <c:v>Pain</c:v>
                  </c:pt>
                  <c:pt idx="10">
                    <c:v>Cognition</c:v>
                  </c:pt>
                  <c:pt idx="11">
                    <c:v>Access to Services and Supports</c:v>
                  </c:pt>
                  <c:pt idx="12">
                    <c:v>Caregiver Burden</c:v>
                  </c:pt>
                </c:lvl>
                <c:lvl>
                  <c:pt idx="0">
                    <c:v>Health Care Task Difficulty</c:v>
                  </c:pt>
                  <c:pt idx="1">
                    <c:v>Physical Activity</c:v>
                  </c:pt>
                  <c:pt idx="2">
                    <c:v>Choice and Control in Daily Activities</c:v>
                  </c:pt>
                  <c:pt idx="3">
                    <c:v>Community Inclusion</c:v>
                  </c:pt>
                  <c:pt idx="4">
                    <c:v>Social Function</c:v>
                  </c:pt>
                  <c:pt idx="5">
                    <c:v>Companionship</c:v>
                  </c:pt>
                  <c:pt idx="6">
                    <c:v>Depression</c:v>
                  </c:pt>
                  <c:pt idx="7">
                    <c:v>Anxiety</c:v>
                  </c:pt>
                  <c:pt idx="8">
                    <c:v>Sleep</c:v>
                  </c:pt>
                  <c:pt idx="9">
                    <c:v>Pain</c:v>
                  </c:pt>
                  <c:pt idx="10">
                    <c:v>Cognition</c:v>
                  </c:pt>
                  <c:pt idx="11">
                    <c:v>Access to Services and Supports</c:v>
                  </c:pt>
                  <c:pt idx="12">
                    <c:v>Caregiver Burden</c:v>
                  </c:pt>
                </c:lvl>
              </c:multiLvlStrCache>
            </c:multiLvlStrRef>
          </c:cat>
          <c:val>
            <c:numRef>
              <c:f>Sheet1!$C$2:$C$14</c:f>
              <c:numCache>
                <c:formatCode>0</c:formatCode>
                <c:ptCount val="13"/>
                <c:pt idx="0">
                  <c:v>2</c:v>
                </c:pt>
                <c:pt idx="1">
                  <c:v>12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0</c:v>
                </c:pt>
                <c:pt idx="9">
                  <c:v>3</c:v>
                </c:pt>
                <c:pt idx="10">
                  <c:v>4</c:v>
                </c:pt>
                <c:pt idx="11">
                  <c:v>1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2A-46D0-AA01-FB833BC10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00967-0BAF-486C-BB5A-8CC1A467FEC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DD05256-458B-41B9-9157-A5F53D6FBF1A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2000" b="0" i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Health and Quality of Life Goals</a:t>
          </a:r>
        </a:p>
      </dgm:t>
    </dgm:pt>
    <dgm:pt modelId="{C7049DA9-22E4-47EE-8199-01684C35B2B7}" type="parTrans" cxnId="{0517EE8A-4967-4506-B8E2-A38C785549B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020BD500-8E96-4F5F-9551-8258D48DF7A3}" type="sibTrans" cxnId="{0517EE8A-4967-4506-B8E2-A38C785549B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C7E8BE41-2485-4403-8B39-F6B090B31633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2000" b="0" i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Values</a:t>
          </a:r>
        </a:p>
      </dgm:t>
    </dgm:pt>
    <dgm:pt modelId="{37B529D0-E925-494F-8BEA-3A8DEEDFEF30}" type="parTrans" cxnId="{CC7DB38D-5765-49B6-B36C-5950104BCA1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0F22B440-956B-461D-B3E9-CFB589DD34BF}" type="sibTrans" cxnId="{CC7DB38D-5765-49B6-B36C-5950104BCA1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834061F7-B8AF-4A73-8052-ED03B6BFDD2E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2000" b="0" i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Care Preferences</a:t>
          </a:r>
        </a:p>
      </dgm:t>
    </dgm:pt>
    <dgm:pt modelId="{FEFDD5E6-DA74-40F6-83F8-B0E04604C7E2}" type="parTrans" cxnId="{3BFDE10B-E1D4-4ED4-8DF4-1F23405DB96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1D5F688D-C2C8-4FFB-8303-FCA9F8F13A1A}" type="sibTrans" cxnId="{3BFDE10B-E1D4-4ED4-8DF4-1F23405DB96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E2230521-4B54-4BB1-9E4F-B986F81BE667}" type="pres">
      <dgm:prSet presAssocID="{B3A00967-0BAF-486C-BB5A-8CC1A467FECE}" presName="compositeShape" presStyleCnt="0">
        <dgm:presLayoutVars>
          <dgm:chMax val="7"/>
          <dgm:dir/>
          <dgm:resizeHandles val="exact"/>
        </dgm:presLayoutVars>
      </dgm:prSet>
      <dgm:spPr/>
    </dgm:pt>
    <dgm:pt modelId="{753652F4-4951-4335-94E4-52381AFFD119}" type="pres">
      <dgm:prSet presAssocID="{3DD05256-458B-41B9-9157-A5F53D6FBF1A}" presName="circ1" presStyleLbl="vennNode1" presStyleIdx="0" presStyleCnt="3"/>
      <dgm:spPr/>
    </dgm:pt>
    <dgm:pt modelId="{FCE0BF89-972E-4E3E-85FA-0D777BFD9359}" type="pres">
      <dgm:prSet presAssocID="{3DD05256-458B-41B9-9157-A5F53D6FBF1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D66C706-E718-4A38-ADF8-8CDE6DCB24E8}" type="pres">
      <dgm:prSet presAssocID="{C7E8BE41-2485-4403-8B39-F6B090B31633}" presName="circ2" presStyleLbl="vennNode1" presStyleIdx="1" presStyleCnt="3"/>
      <dgm:spPr/>
    </dgm:pt>
    <dgm:pt modelId="{D9D87251-9F1D-47D7-B719-813302275E46}" type="pres">
      <dgm:prSet presAssocID="{C7E8BE41-2485-4403-8B39-F6B090B3163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EEF702C-4BED-47E6-AEFB-FD24B95A73E1}" type="pres">
      <dgm:prSet presAssocID="{834061F7-B8AF-4A73-8052-ED03B6BFDD2E}" presName="circ3" presStyleLbl="vennNode1" presStyleIdx="2" presStyleCnt="3"/>
      <dgm:spPr/>
    </dgm:pt>
    <dgm:pt modelId="{6AAB3F2F-3A6D-4A52-8940-3AE056CA7216}" type="pres">
      <dgm:prSet presAssocID="{834061F7-B8AF-4A73-8052-ED03B6BFDD2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9D48D0A-B7AC-4306-BD5B-5E744D4E9E25}" type="presOf" srcId="{834061F7-B8AF-4A73-8052-ED03B6BFDD2E}" destId="{7EEF702C-4BED-47E6-AEFB-FD24B95A73E1}" srcOrd="0" destOrd="0" presId="urn:microsoft.com/office/officeart/2005/8/layout/venn1"/>
    <dgm:cxn modelId="{3BFDE10B-E1D4-4ED4-8DF4-1F23405DB969}" srcId="{B3A00967-0BAF-486C-BB5A-8CC1A467FECE}" destId="{834061F7-B8AF-4A73-8052-ED03B6BFDD2E}" srcOrd="2" destOrd="0" parTransId="{FEFDD5E6-DA74-40F6-83F8-B0E04604C7E2}" sibTransId="{1D5F688D-C2C8-4FFB-8303-FCA9F8F13A1A}"/>
    <dgm:cxn modelId="{44C7CD43-D853-48BA-90A8-9C3308C50EBD}" type="presOf" srcId="{3DD05256-458B-41B9-9157-A5F53D6FBF1A}" destId="{753652F4-4951-4335-94E4-52381AFFD119}" srcOrd="0" destOrd="0" presId="urn:microsoft.com/office/officeart/2005/8/layout/venn1"/>
    <dgm:cxn modelId="{D63C5044-CD7C-402B-96FF-551A4CD1133E}" type="presOf" srcId="{C7E8BE41-2485-4403-8B39-F6B090B31633}" destId="{BD66C706-E718-4A38-ADF8-8CDE6DCB24E8}" srcOrd="0" destOrd="0" presId="urn:microsoft.com/office/officeart/2005/8/layout/venn1"/>
    <dgm:cxn modelId="{DBD19170-F6CA-435B-AA1E-72F9325B5BD1}" type="presOf" srcId="{3DD05256-458B-41B9-9157-A5F53D6FBF1A}" destId="{FCE0BF89-972E-4E3E-85FA-0D777BFD9359}" srcOrd="1" destOrd="0" presId="urn:microsoft.com/office/officeart/2005/8/layout/venn1"/>
    <dgm:cxn modelId="{F4598858-FAF7-406D-9C04-6F35513469CC}" type="presOf" srcId="{834061F7-B8AF-4A73-8052-ED03B6BFDD2E}" destId="{6AAB3F2F-3A6D-4A52-8940-3AE056CA7216}" srcOrd="1" destOrd="0" presId="urn:microsoft.com/office/officeart/2005/8/layout/venn1"/>
    <dgm:cxn modelId="{D9558159-3E4B-446C-B508-B585106AB41E}" type="presOf" srcId="{B3A00967-0BAF-486C-BB5A-8CC1A467FECE}" destId="{E2230521-4B54-4BB1-9E4F-B986F81BE667}" srcOrd="0" destOrd="0" presId="urn:microsoft.com/office/officeart/2005/8/layout/venn1"/>
    <dgm:cxn modelId="{0517EE8A-4967-4506-B8E2-A38C785549B9}" srcId="{B3A00967-0BAF-486C-BB5A-8CC1A467FECE}" destId="{3DD05256-458B-41B9-9157-A5F53D6FBF1A}" srcOrd="0" destOrd="0" parTransId="{C7049DA9-22E4-47EE-8199-01684C35B2B7}" sibTransId="{020BD500-8E96-4F5F-9551-8258D48DF7A3}"/>
    <dgm:cxn modelId="{CC7DB38D-5765-49B6-B36C-5950104BCA1E}" srcId="{B3A00967-0BAF-486C-BB5A-8CC1A467FECE}" destId="{C7E8BE41-2485-4403-8B39-F6B090B31633}" srcOrd="1" destOrd="0" parTransId="{37B529D0-E925-494F-8BEA-3A8DEEDFEF30}" sibTransId="{0F22B440-956B-461D-B3E9-CFB589DD34BF}"/>
    <dgm:cxn modelId="{629F6FF4-2A87-4588-93D3-8457C155FBC8}" type="presOf" srcId="{C7E8BE41-2485-4403-8B39-F6B090B31633}" destId="{D9D87251-9F1D-47D7-B719-813302275E46}" srcOrd="1" destOrd="0" presId="urn:microsoft.com/office/officeart/2005/8/layout/venn1"/>
    <dgm:cxn modelId="{A44B3F24-7D8A-477B-B069-9CEE2B846CAE}" type="presParOf" srcId="{E2230521-4B54-4BB1-9E4F-B986F81BE667}" destId="{753652F4-4951-4335-94E4-52381AFFD119}" srcOrd="0" destOrd="0" presId="urn:microsoft.com/office/officeart/2005/8/layout/venn1"/>
    <dgm:cxn modelId="{C0650567-A2EC-45D5-9A80-616AAC06512A}" type="presParOf" srcId="{E2230521-4B54-4BB1-9E4F-B986F81BE667}" destId="{FCE0BF89-972E-4E3E-85FA-0D777BFD9359}" srcOrd="1" destOrd="0" presId="urn:microsoft.com/office/officeart/2005/8/layout/venn1"/>
    <dgm:cxn modelId="{82CAD5AC-91D4-49BF-B0B4-5CACF05E5882}" type="presParOf" srcId="{E2230521-4B54-4BB1-9E4F-B986F81BE667}" destId="{BD66C706-E718-4A38-ADF8-8CDE6DCB24E8}" srcOrd="2" destOrd="0" presId="urn:microsoft.com/office/officeart/2005/8/layout/venn1"/>
    <dgm:cxn modelId="{BC22AB16-31E6-4745-B032-4F796834E907}" type="presParOf" srcId="{E2230521-4B54-4BB1-9E4F-B986F81BE667}" destId="{D9D87251-9F1D-47D7-B719-813302275E46}" srcOrd="3" destOrd="0" presId="urn:microsoft.com/office/officeart/2005/8/layout/venn1"/>
    <dgm:cxn modelId="{09F19AAA-787F-4270-B41A-FFCEF9DD1ED5}" type="presParOf" srcId="{E2230521-4B54-4BB1-9E4F-B986F81BE667}" destId="{7EEF702C-4BED-47E6-AEFB-FD24B95A73E1}" srcOrd="4" destOrd="0" presId="urn:microsoft.com/office/officeart/2005/8/layout/venn1"/>
    <dgm:cxn modelId="{F0D97264-69F3-4DC3-A1C7-1E31B6BEE05C}" type="presParOf" srcId="{E2230521-4B54-4BB1-9E4F-B986F81BE667}" destId="{6AAB3F2F-3A6D-4A52-8940-3AE056CA721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652F4-4951-4335-94E4-52381AFFD119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1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Health and Quality of Life Goals</a:t>
          </a:r>
        </a:p>
      </dsp:txBody>
      <dsp:txXfrm>
        <a:off x="2153920" y="477519"/>
        <a:ext cx="1788160" cy="1097280"/>
      </dsp:txXfrm>
    </dsp:sp>
    <dsp:sp modelId="{BD66C706-E718-4A38-ADF8-8CDE6DCB24E8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1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Values</a:t>
          </a:r>
        </a:p>
      </dsp:txBody>
      <dsp:txXfrm>
        <a:off x="3454400" y="2204720"/>
        <a:ext cx="1463040" cy="1341120"/>
      </dsp:txXfrm>
    </dsp:sp>
    <dsp:sp modelId="{7EEF702C-4BED-47E6-AEFB-FD24B95A73E1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1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Care Preferences</a:t>
          </a:r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475" cy="46672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2"/>
            <a:ext cx="3038475" cy="46672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EFF50FBC-C8C9-4B41-A142-63163619D08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F320033E-69DD-47DE-B3F6-3166F8E20C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33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2810" tIns="46405" rIns="92810" bIns="4640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810" tIns="46405" rIns="92810" bIns="46405" rtlCol="0"/>
          <a:lstStyle>
            <a:lvl1pPr algn="r">
              <a:defRPr sz="1200"/>
            </a:lvl1pPr>
          </a:lstStyle>
          <a:p>
            <a:fld id="{2BF5E692-5190-44A7-891D-53704695A92B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0" tIns="46405" rIns="92810" bIns="4640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810" tIns="46405" rIns="92810" bIns="464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6"/>
            <a:ext cx="3037840" cy="464820"/>
          </a:xfrm>
          <a:prstGeom prst="rect">
            <a:avLst/>
          </a:prstGeom>
        </p:spPr>
        <p:txBody>
          <a:bodyPr vert="horz" lIns="92810" tIns="46405" rIns="92810" bIns="4640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2810" tIns="46405" rIns="92810" bIns="46405" rtlCol="0" anchor="b"/>
          <a:lstStyle>
            <a:lvl1pPr algn="r">
              <a:defRPr sz="1200"/>
            </a:lvl1pPr>
          </a:lstStyle>
          <a:p>
            <a:fld id="{324BF84E-BDC0-482E-9185-8BDBAE39A3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1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1271588"/>
            <a:ext cx="5753100" cy="4314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22DBD-67DD-8F4A-AFBA-11BC3DA82BD6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1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53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1271588"/>
            <a:ext cx="5753100" cy="4314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some </a:t>
            </a:r>
            <a:r>
              <a:rPr lang="en-US" baseline="0" dirty="0"/>
              <a:t>examples of the goals elicited using Goal Attainment Scaling</a:t>
            </a:r>
            <a:r>
              <a:rPr lang="en-US" dirty="0"/>
              <a:t>. Priority Health….</a:t>
            </a:r>
          </a:p>
          <a:p>
            <a:r>
              <a:rPr lang="en-US" dirty="0"/>
              <a:t>These goals are similar to what heard earlier from Maureen in the focus group findings.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101E2-9688-4790-AFC9-DD831228D395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10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65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1271588"/>
            <a:ext cx="5753100" cy="4314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101E2-9688-4790-AFC9-DD831228D395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11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42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1271588"/>
            <a:ext cx="5753100" cy="4314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A579C-15F6-4975-B493-2AF118CDE058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12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16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1271588"/>
            <a:ext cx="5753100" cy="4314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101E2-9688-4790-AFC9-DD831228D395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13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76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1271588"/>
            <a:ext cx="5753100" cy="4314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the N, Age range,</a:t>
            </a:r>
            <a:r>
              <a:rPr lang="en-US" baseline="0" dirty="0"/>
              <a:t> Diversity in population (racial, ethnic)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22DBD-67DD-8F4A-AFBA-11BC3DA82BD6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14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22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1271588"/>
            <a:ext cx="5753100" cy="4314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101E2-9688-4790-AFC9-DD831228D395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15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45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F84E-BDC0-482E-9185-8BDBAE39A38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97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F84E-BDC0-482E-9185-8BDBAE39A38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39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F84E-BDC0-482E-9185-8BDBAE39A38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90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F84E-BDC0-482E-9185-8BDBAE39A38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7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F84E-BDC0-482E-9185-8BDBAE39A3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82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F84E-BDC0-482E-9185-8BDBAE39A38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7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1271588"/>
            <a:ext cx="5753100" cy="4314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>
                <a:latin typeface="Calibri" panose="020F0502020204030204" pitchFamily="34" charset="0"/>
              </a:rPr>
              <a:t>Defining the current state: </a:t>
            </a:r>
            <a:r>
              <a:rPr lang="en-US" altLang="en-US" dirty="0">
                <a:latin typeface="Calibri" panose="020F0502020204030204" pitchFamily="34" charset="0"/>
              </a:rPr>
              <a:t>Maintaining or exceeding current state</a:t>
            </a:r>
          </a:p>
          <a:p>
            <a:r>
              <a:rPr lang="en-US" altLang="en-US" dirty="0"/>
              <a:t>Process goals vs. Outcome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81B7B-7AF5-4F98-AEFD-0095BA928C32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21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54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1271588"/>
            <a:ext cx="5753100" cy="4314825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Unachievable goals</a:t>
            </a:r>
            <a:r>
              <a:rPr lang="en-US" altLang="en-US" dirty="0">
                <a:sym typeface="Wingdings" panose="05000000000000000000" pitchFamily="2" charset="2"/>
              </a:rPr>
              <a:t> encourage person to scale another goal from top 3. sometimes process helps them reframe goal. Place unrealistic outcome at 2+ (does not dismiss goal but places it out of range of expected outcome)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DCMs also make note that goal will be very difficult to achieve. 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Sometimes hard to articulate far ends of spectrum (-2 and +2)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Making sure goal matches across all the boxes (all process/all outcome)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Have list of examples for each of 40 goals if needed for additional brainstorming for DCM or dyad; also used as teaching tool for DCMs learning to do this process. 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Reviewed GAS for each provider during beginning of pilot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Likely that many different provider types could do GAS, understanding of patient-caregiver helps w/ process</a:t>
            </a:r>
          </a:p>
          <a:p>
            <a:endParaRPr lang="en-US" altLang="en-US" dirty="0">
              <a:sym typeface="Wingdings" panose="05000000000000000000" pitchFamily="2" charset="2"/>
            </a:endParaRPr>
          </a:p>
          <a:p>
            <a:r>
              <a:rPr lang="en-US" altLang="en-US" dirty="0">
                <a:sym typeface="Wingdings" panose="05000000000000000000" pitchFamily="2" charset="2"/>
              </a:rPr>
              <a:t>*Note we are not calculating a GAS T-score using formulas. We are only scaling one goal (score is used for reporting performance on multiple goals). 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Also found it to be somewhat confusing for our providers and did not add much to -2 to +2 scale clinically. 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-are collecting importance of goals (4 point scale rated by dyad) and difficulty of attaining expected goal outcome (4 pt scale rated by DCM). </a:t>
            </a:r>
          </a:p>
          <a:p>
            <a:endParaRPr lang="en-US" altLang="en-US" dirty="0"/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endParaRPr lang="en-US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A21ABE-AD4C-48D8-B4FD-9EEB3B1FFCC5}" type="slidenum">
              <a:rPr lang="en-US" altLang="en-US" sz="1200">
                <a:solidFill>
                  <a:srgbClr val="565A5C"/>
                </a:solidFill>
              </a:rPr>
              <a:pPr/>
              <a:t>22</a:t>
            </a:fld>
            <a:endParaRPr lang="en-US" altLang="en-US" sz="1200" dirty="0">
              <a:solidFill>
                <a:srgbClr val="565A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53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1271588"/>
            <a:ext cx="5753100" cy="4314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22DBD-67DD-8F4A-AFBA-11BC3DA82BD6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23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19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1271588"/>
            <a:ext cx="5753100" cy="4314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22DBD-67DD-8F4A-AFBA-11BC3DA82BD6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24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10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8" y="1282700"/>
            <a:ext cx="5810250" cy="435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133">
              <a:defRPr/>
            </a:pPr>
            <a:fld id="{B510B163-E307-440E-AF3B-49A1C1C98CF3}" type="slidenum">
              <a:rPr lang="en-US" sz="1800" kern="0">
                <a:solidFill>
                  <a:sysClr val="windowText" lastClr="000000"/>
                </a:solidFill>
              </a:rPr>
              <a:pPr defTabSz="924133">
                <a:defRPr/>
              </a:pPr>
              <a:t>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63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1271588"/>
            <a:ext cx="5753100" cy="4314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24133">
              <a:defRPr/>
            </a:pP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24133">
              <a:defRPr/>
            </a:pPr>
            <a:fld id="{64A840F8-5045-4CFE-90B5-F30CA0170DBC}" type="slidenum">
              <a:rPr lang="en-US" sz="1800" kern="0">
                <a:solidFill>
                  <a:srgbClr val="000000"/>
                </a:solidFill>
              </a:rPr>
              <a:pPr defTabSz="924133">
                <a:defRPr/>
              </a:pPr>
              <a:t>4</a:t>
            </a:fld>
            <a:endParaRPr lang="en-US" sz="18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2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1271588"/>
            <a:ext cx="5753100" cy="4314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A579C-15F6-4975-B493-2AF118CDE058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5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3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1271588"/>
            <a:ext cx="5753100" cy="4314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Kaiser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22DBD-67DD-8F4A-AFBA-11BC3DA82BD6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6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82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1271588"/>
            <a:ext cx="5753100" cy="4314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goal inventory</a:t>
            </a:r>
            <a:r>
              <a:rPr lang="en-US" baseline="0" dirty="0"/>
              <a:t> – maybe use bubble slide again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22DBD-67DD-8F4A-AFBA-11BC3DA82BD6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7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34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1271588"/>
            <a:ext cx="5753100" cy="4314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A579C-15F6-4975-B493-2AF118CDE058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8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47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1271588"/>
            <a:ext cx="5753100" cy="4314825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0858" indent="-288791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5166" indent="-23103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7233" indent="-23103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9300" indent="-23103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1366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43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5499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7566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1906DF-89AA-42B5-9440-671245BD3BE4}" type="slidenum">
              <a:rPr lang="en-US" altLang="en-US" sz="1200">
                <a:solidFill>
                  <a:srgbClr val="565A5C"/>
                </a:solidFill>
              </a:rPr>
              <a:pPr/>
              <a:t>9</a:t>
            </a:fld>
            <a:endParaRPr lang="en-US" altLang="en-US" sz="1200" dirty="0">
              <a:solidFill>
                <a:srgbClr val="565A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8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647" y="2791380"/>
            <a:ext cx="8216153" cy="1183341"/>
          </a:xfrm>
        </p:spPr>
        <p:txBody>
          <a:bodyPr anchor="b"/>
          <a:lstStyle>
            <a:lvl1pPr algn="l">
              <a:lnSpc>
                <a:spcPts val="4580"/>
              </a:lnSpc>
              <a:defRPr sz="4000" b="0" i="0" cap="none" spc="-100" baseline="0"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647" y="4616962"/>
            <a:ext cx="8216153" cy="923544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000" kern="0" cap="none" spc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r>
              <a:rPr lang="en-US" dirty="0"/>
              <a:t>Audience/Conference</a:t>
            </a:r>
          </a:p>
          <a:p>
            <a:r>
              <a:rPr lang="en-US" dirty="0"/>
              <a:t>MM, DD YYYY</a:t>
            </a:r>
          </a:p>
        </p:txBody>
      </p:sp>
      <p:sp>
        <p:nvSpPr>
          <p:cNvPr id="159" name="Rectangle 158"/>
          <p:cNvSpPr/>
          <p:nvPr userDrawn="1"/>
        </p:nvSpPr>
        <p:spPr>
          <a:xfrm>
            <a:off x="7522464" y="0"/>
            <a:ext cx="1621536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80682"/>
            <a:ext cx="1951908" cy="1098924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470647" y="4341301"/>
            <a:ext cx="8216153" cy="0"/>
          </a:xfrm>
          <a:prstGeom prst="line">
            <a:avLst/>
          </a:prstGeom>
          <a:ln w="12700" cap="rnd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Title Slide</a:t>
            </a:r>
          </a:p>
        </p:txBody>
      </p:sp>
    </p:spTree>
    <p:extLst>
      <p:ext uri="{BB962C8B-B14F-4D97-AF65-F5344CB8AC3E}">
        <p14:creationId xmlns:p14="http://schemas.microsoft.com/office/powerpoint/2010/main" val="90980279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800" b="1" dirty="0">
                <a:solidFill>
                  <a:srgbClr val="FFFFFF"/>
                </a:solidFill>
              </a:rPr>
              <a:t>TITLE PAGE OPTIONS</a:t>
            </a:r>
          </a:p>
          <a:p>
            <a:pPr algn="ctr" defTabSz="457200"/>
            <a:r>
              <a:rPr lang="en-US" sz="2400" dirty="0">
                <a:solidFill>
                  <a:srgbClr val="FFFFFF"/>
                </a:solidFill>
              </a:rPr>
              <a:t>(THIS PAGE FOR ORGANIZATIONAL PURPOSES ONLY)</a:t>
            </a:r>
          </a:p>
        </p:txBody>
      </p:sp>
    </p:spTree>
    <p:extLst>
      <p:ext uri="{BB962C8B-B14F-4D97-AF65-F5344CB8AC3E}">
        <p14:creationId xmlns:p14="http://schemas.microsoft.com/office/powerpoint/2010/main" val="3180787762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HO)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936992" y="0"/>
            <a:ext cx="1207008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2075064"/>
            <a:ext cx="2590800" cy="4097135"/>
          </a:xfrm>
        </p:spPr>
        <p:txBody>
          <a:bodyPr anchor="t"/>
          <a:lstStyle>
            <a:lvl1pPr>
              <a:defRPr sz="16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76599" y="2075064"/>
            <a:ext cx="5638799" cy="4097136"/>
          </a:xfrm>
        </p:spPr>
        <p:txBody>
          <a:bodyPr numCol="2" spcCol="457200"/>
          <a:lstStyle>
            <a:lvl1pPr>
              <a:defRPr sz="1000" b="0">
                <a:solidFill>
                  <a:schemeClr val="tx1"/>
                </a:solidFill>
              </a:defRPr>
            </a:lvl1pPr>
            <a:lvl2pPr marL="631825" indent="-174625">
              <a:tabLst/>
              <a:defRPr sz="1000"/>
            </a:lvl2pPr>
            <a:lvl3pPr marL="1085850" indent="-171450">
              <a:tabLst/>
              <a:defRPr sz="1000"/>
            </a:lvl3pPr>
            <a:lvl4pPr marL="1546225" indent="-174625">
              <a:tabLst/>
              <a:defRPr sz="1000"/>
            </a:lvl4pPr>
            <a:lvl5pPr marL="2003425" indent="-174625">
              <a:tabLst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de-DE" sz="1100">
                <a:solidFill>
                  <a:srgbClr val="FFFFFF"/>
                </a:solidFill>
              </a:rPr>
              <a:t>(HO)</a:t>
            </a:r>
            <a:r>
              <a:rPr lang="en-US" sz="1100" dirty="0">
                <a:solidFill>
                  <a:srgbClr val="FFFFFF"/>
                </a:solidFill>
              </a:rPr>
              <a:t> 2 Column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57051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HO) Conten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936992" y="0"/>
            <a:ext cx="1207008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17542" y="2057400"/>
            <a:ext cx="2597856" cy="4114800"/>
          </a:xfrm>
        </p:spPr>
        <p:txBody>
          <a:bodyPr numCol="1" spcCol="457200"/>
          <a:lstStyle>
            <a:lvl1pPr>
              <a:defRPr sz="1000" b="0">
                <a:solidFill>
                  <a:schemeClr val="tx1"/>
                </a:solidFill>
              </a:defRPr>
            </a:lvl1pPr>
            <a:lvl2pPr marL="630238" indent="-173038">
              <a:tabLst/>
              <a:defRPr sz="1000"/>
            </a:lvl2pPr>
            <a:lvl3pPr marL="1087438" indent="-173038">
              <a:tabLst/>
              <a:defRPr sz="1000"/>
            </a:lvl3pPr>
            <a:lvl4pPr marL="1546225" indent="-174625">
              <a:tabLst/>
              <a:defRPr sz="1000"/>
            </a:lvl4pPr>
            <a:lvl5pPr marL="2000250" indent="-171450">
              <a:tabLst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228599" y="2057400"/>
            <a:ext cx="5634318" cy="4114800"/>
          </a:xfrm>
        </p:spPr>
        <p:txBody>
          <a:bodyPr numCol="2" spcCol="457200"/>
          <a:lstStyle>
            <a:lvl1pPr>
              <a:spcBef>
                <a:spcPts val="600"/>
              </a:spcBef>
              <a:spcAft>
                <a:spcPts val="264"/>
              </a:spcAft>
              <a:defRPr sz="1000" b="0">
                <a:solidFill>
                  <a:schemeClr val="tx1"/>
                </a:solidFill>
              </a:defRPr>
            </a:lvl1pPr>
            <a:lvl2pPr marL="628650" indent="-171450">
              <a:tabLst/>
              <a:defRPr sz="1000"/>
            </a:lvl2pPr>
            <a:lvl3pPr marL="1089025" indent="-174625">
              <a:tabLst/>
              <a:defRPr sz="1000"/>
            </a:lvl3pPr>
            <a:lvl4pPr marL="1549400" indent="-177800">
              <a:tabLst/>
              <a:defRPr sz="1000"/>
            </a:lvl4pPr>
            <a:lvl5pPr marL="2000250" indent="-171450">
              <a:tabLst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anchor="t"/>
          <a:lstStyle>
            <a:lvl1pPr marL="12700" indent="0">
              <a:buNone/>
              <a:defRPr sz="16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de-DE" sz="1100">
                <a:solidFill>
                  <a:srgbClr val="FFFFFF"/>
                </a:solidFill>
              </a:rPr>
              <a:t>(HO)</a:t>
            </a:r>
            <a:r>
              <a:rPr lang="en-US" sz="1100" dirty="0">
                <a:solidFill>
                  <a:srgbClr val="FFFFFF"/>
                </a:solidFill>
              </a:rPr>
              <a:t> Content +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11804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HO) Content, Image, Quote (Squ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317542" y="1962369"/>
            <a:ext cx="2597855" cy="259618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56"/>
          <p:cNvSpPr>
            <a:spLocks noGrp="1"/>
          </p:cNvSpPr>
          <p:nvPr>
            <p:ph type="body" sz="quarter" idx="14" hasCustomPrompt="1"/>
          </p:nvPr>
        </p:nvSpPr>
        <p:spPr>
          <a:xfrm>
            <a:off x="6317542" y="4799445"/>
            <a:ext cx="2597855" cy="1402866"/>
          </a:xfrm>
          <a:noFill/>
        </p:spPr>
        <p:txBody>
          <a:bodyPr lIns="0" tIns="0" rIns="0" bIns="0" anchor="ctr"/>
          <a:lstStyle>
            <a:lvl1pPr algn="ctr">
              <a:defRPr sz="1800" b="0" i="1" cap="none" baseline="0">
                <a:solidFill>
                  <a:schemeClr val="accent2"/>
                </a:solidFill>
                <a:latin typeface="Times New Roman"/>
                <a:cs typeface="Times New Roman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pull quote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28599" y="2057400"/>
            <a:ext cx="5634317" cy="4114800"/>
          </a:xfrm>
        </p:spPr>
        <p:txBody>
          <a:bodyPr numCol="2" spcCol="457200"/>
          <a:lstStyle>
            <a:lvl1pPr>
              <a:spcBef>
                <a:spcPts val="600"/>
              </a:spcBef>
              <a:spcAft>
                <a:spcPts val="264"/>
              </a:spcAft>
              <a:defRPr sz="1000" b="0">
                <a:solidFill>
                  <a:schemeClr val="tx1"/>
                </a:solidFill>
              </a:defRPr>
            </a:lvl1pPr>
            <a:lvl2pPr marL="630238" indent="-173038">
              <a:tabLst/>
              <a:defRPr sz="1000"/>
            </a:lvl2pPr>
            <a:lvl3pPr marL="1089025" indent="-174625">
              <a:tabLst/>
              <a:defRPr sz="1000"/>
            </a:lvl3pPr>
            <a:lvl4pPr marL="1543050" indent="-171450">
              <a:tabLst/>
              <a:defRPr sz="1000"/>
            </a:lvl4pPr>
            <a:lvl5pPr marL="2001838" indent="-173038">
              <a:tabLst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anchor="t"/>
          <a:lstStyle>
            <a:lvl1pPr marL="12700" indent="0">
              <a:buNone/>
              <a:defRPr sz="16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601200" y="0"/>
            <a:ext cx="2286000" cy="7772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de-DE" sz="1100">
                <a:solidFill>
                  <a:srgbClr val="FFFFFF"/>
                </a:solidFill>
              </a:rPr>
              <a:t>(HO)</a:t>
            </a:r>
            <a:r>
              <a:rPr lang="en-US" sz="1100" dirty="0">
                <a:solidFill>
                  <a:srgbClr val="FFFFFF"/>
                </a:solidFill>
              </a:rPr>
              <a:t> Content, Image, Quote (Square)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97880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HO) Content, Image, Chart (Squ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28599" y="2057400"/>
            <a:ext cx="5634317" cy="4114800"/>
          </a:xfrm>
        </p:spPr>
        <p:txBody>
          <a:bodyPr numCol="2" spcCol="457200"/>
          <a:lstStyle>
            <a:lvl1pPr>
              <a:spcBef>
                <a:spcPts val="600"/>
              </a:spcBef>
              <a:spcAft>
                <a:spcPts val="264"/>
              </a:spcAft>
              <a:defRPr sz="1000" b="0">
                <a:solidFill>
                  <a:schemeClr val="tx1"/>
                </a:solidFill>
              </a:defRPr>
            </a:lvl1pPr>
            <a:lvl2pPr marL="630238" indent="-173038">
              <a:tabLst/>
              <a:defRPr sz="1000"/>
            </a:lvl2pPr>
            <a:lvl3pPr marL="1085850" indent="-171450">
              <a:tabLst/>
              <a:defRPr sz="1000"/>
            </a:lvl3pPr>
            <a:lvl4pPr marL="1546225" indent="-174625">
              <a:tabLst/>
              <a:defRPr sz="1000"/>
            </a:lvl4pPr>
            <a:lvl5pPr marL="2001838" indent="-173038">
              <a:tabLst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15"/>
          </p:nvPr>
        </p:nvSpPr>
        <p:spPr>
          <a:xfrm>
            <a:off x="6317542" y="4799446"/>
            <a:ext cx="2597856" cy="1379380"/>
          </a:xfrm>
        </p:spPr>
        <p:txBody>
          <a:bodyPr/>
          <a:lstStyle>
            <a:lvl1pPr>
              <a:defRPr sz="1000"/>
            </a:lvl1pPr>
            <a:lvl2pPr marL="628650" indent="-171450">
              <a:tabLst/>
              <a:defRPr sz="1000"/>
            </a:lvl2pPr>
            <a:lvl3pPr marL="1085850" indent="-171450">
              <a:tabLst/>
              <a:defRPr sz="1000"/>
            </a:lvl3pPr>
            <a:lvl4pPr marL="1543050" indent="-171450">
              <a:tabLst/>
              <a:defRPr sz="1000"/>
            </a:lvl4pPr>
            <a:lvl5pPr marL="2000250" indent="-171450">
              <a:tabLst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anchor="t"/>
          <a:lstStyle>
            <a:lvl1pPr marL="12700" indent="0">
              <a:buNone/>
              <a:defRPr sz="16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317542" y="1962369"/>
            <a:ext cx="2597855" cy="259618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601200" y="0"/>
            <a:ext cx="2286000" cy="7772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de-DE" sz="1100">
                <a:solidFill>
                  <a:srgbClr val="FFFFFF"/>
                </a:solidFill>
              </a:rPr>
              <a:t>(HO)</a:t>
            </a:r>
            <a:r>
              <a:rPr lang="en-US" sz="1100" dirty="0">
                <a:solidFill>
                  <a:srgbClr val="FFFFFF"/>
                </a:solidFill>
              </a:rPr>
              <a:t> Content, Image, Chart</a:t>
            </a:r>
            <a:br>
              <a:rPr lang="en-US" sz="1100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>(Square)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23761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2" name="Group 7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3" name="Group 72"/>
            <p:cNvGrpSpPr/>
            <p:nvPr/>
          </p:nvGrpSpPr>
          <p:grpSpPr>
            <a:xfrm>
              <a:off x="5862919" y="0"/>
              <a:ext cx="457200" cy="6858000"/>
              <a:chOff x="0" y="0"/>
              <a:chExt cx="457200" cy="68580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>
                <a:off x="228600" y="0"/>
                <a:ext cx="0" cy="6858000"/>
              </a:xfrm>
              <a:prstGeom prst="line">
                <a:avLst/>
              </a:prstGeom>
              <a:ln w="12700" cmpd="sng">
                <a:solidFill>
                  <a:schemeClr val="tx1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457200" y="0"/>
                <a:ext cx="0" cy="685800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0" y="0"/>
                <a:ext cx="0" cy="685800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2819400" y="0"/>
              <a:ext cx="457200" cy="6858000"/>
              <a:chOff x="0" y="0"/>
              <a:chExt cx="457200" cy="685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228600" y="0"/>
                <a:ext cx="0" cy="6858000"/>
              </a:xfrm>
              <a:prstGeom prst="line">
                <a:avLst/>
              </a:prstGeom>
              <a:ln w="12700" cmpd="sng">
                <a:solidFill>
                  <a:schemeClr val="tx1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457200" y="0"/>
                <a:ext cx="0" cy="685800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0" y="0"/>
                <a:ext cx="0" cy="685800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Straight Connector 74"/>
            <p:cNvCxnSpPr/>
            <p:nvPr userDrawn="1"/>
          </p:nvCxnSpPr>
          <p:spPr>
            <a:xfrm>
              <a:off x="0" y="6172200"/>
              <a:ext cx="9144000" cy="0"/>
            </a:xfrm>
            <a:prstGeom prst="line">
              <a:avLst/>
            </a:prstGeom>
            <a:ln w="12700" cmpd="sng">
              <a:solidFill>
                <a:schemeClr val="tx1">
                  <a:lumMod val="20000"/>
                  <a:lumOff val="8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0" y="6629400"/>
              <a:ext cx="9144000" cy="0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915400" y="0"/>
              <a:ext cx="0" cy="6858000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686800" y="0"/>
              <a:ext cx="0" cy="6858000"/>
            </a:xfrm>
            <a:prstGeom prst="line">
              <a:avLst/>
            </a:prstGeom>
            <a:ln w="12700" cmpd="sng">
              <a:solidFill>
                <a:schemeClr val="tx1">
                  <a:lumMod val="20000"/>
                  <a:lumOff val="8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0" y="6400800"/>
              <a:ext cx="9144000" cy="0"/>
            </a:xfrm>
            <a:prstGeom prst="line">
              <a:avLst/>
            </a:prstGeom>
            <a:ln w="12700" cmpd="sng">
              <a:solidFill>
                <a:schemeClr val="tx1">
                  <a:lumMod val="20000"/>
                  <a:lumOff val="8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0" y="0"/>
              <a:ext cx="7617760" cy="6858000"/>
              <a:chOff x="0" y="0"/>
              <a:chExt cx="7617760" cy="68580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228600" y="0"/>
                <a:ext cx="0" cy="685800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57200" y="0"/>
                <a:ext cx="0" cy="6858000"/>
              </a:xfrm>
              <a:prstGeom prst="line">
                <a:avLst/>
              </a:prstGeom>
              <a:ln w="12700" cmpd="sng">
                <a:solidFill>
                  <a:schemeClr val="tx1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0" y="0"/>
                <a:ext cx="0" cy="685800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1524000" y="0"/>
                <a:ext cx="0" cy="6858000"/>
              </a:xfrm>
              <a:prstGeom prst="line">
                <a:avLst/>
              </a:prstGeom>
              <a:ln w="12700" cmpd="sng">
                <a:solidFill>
                  <a:schemeClr val="bg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572000" y="0"/>
                <a:ext cx="0" cy="6858000"/>
              </a:xfrm>
              <a:prstGeom prst="line">
                <a:avLst/>
              </a:prstGeom>
              <a:ln w="12700" cmpd="sng">
                <a:solidFill>
                  <a:schemeClr val="bg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7617760" y="0"/>
                <a:ext cx="0" cy="6858000"/>
              </a:xfrm>
              <a:prstGeom prst="line">
                <a:avLst/>
              </a:prstGeom>
              <a:ln w="12700" cmpd="sng">
                <a:solidFill>
                  <a:schemeClr val="bg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Connector 80"/>
            <p:cNvCxnSpPr/>
            <p:nvPr/>
          </p:nvCxnSpPr>
          <p:spPr>
            <a:xfrm>
              <a:off x="9144000" y="0"/>
              <a:ext cx="0" cy="6858000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0" y="228600"/>
                <a:ext cx="9144000" cy="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0" y="457200"/>
                <a:ext cx="9144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0" y="0"/>
                <a:ext cx="9144000" cy="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Connector 82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>
              <a:off x="0" y="2057400"/>
              <a:ext cx="9144000" cy="457200"/>
              <a:chOff x="0" y="0"/>
              <a:chExt cx="9144000" cy="457200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0" y="228600"/>
                <a:ext cx="9144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0" y="457200"/>
                <a:ext cx="9144000" cy="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0" y="0"/>
                <a:ext cx="9144000" cy="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0" y="4343400"/>
              <a:ext cx="9144000" cy="457200"/>
              <a:chOff x="0" y="0"/>
              <a:chExt cx="9144000" cy="4572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0" y="228600"/>
                <a:ext cx="9144000" cy="0"/>
              </a:xfrm>
              <a:prstGeom prst="line">
                <a:avLst/>
              </a:prstGeom>
              <a:ln w="12700" cmpd="sng">
                <a:solidFill>
                  <a:schemeClr val="tx1">
                    <a:lumMod val="20000"/>
                    <a:lumOff val="8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0" y="457200"/>
                <a:ext cx="9144000" cy="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0" y="0"/>
                <a:ext cx="9144000" cy="0"/>
              </a:xfrm>
              <a:prstGeom prst="line">
                <a:avLst/>
              </a:prstGeom>
              <a:ln w="1270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Rectangle 106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Grid</a:t>
            </a:r>
          </a:p>
        </p:txBody>
      </p:sp>
    </p:spTree>
    <p:extLst>
      <p:ext uri="{BB962C8B-B14F-4D97-AF65-F5344CB8AC3E}">
        <p14:creationId xmlns:p14="http://schemas.microsoft.com/office/powerpoint/2010/main" val="35306280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92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440">
          <p15:clr>
            <a:srgbClr val="FBAE40"/>
          </p15:clr>
        </p15:guide>
        <p15:guide id="6" orient="horz" pos="2880">
          <p15:clr>
            <a:srgbClr val="FBAE40"/>
          </p15:clr>
        </p15:guide>
        <p15:guide id="7" orient="horz" pos="144">
          <p15:clr>
            <a:srgbClr val="FBAE40"/>
          </p15:clr>
        </p15:guide>
        <p15:guide id="8" orient="horz" pos="3888">
          <p15:clr>
            <a:srgbClr val="FBAE40"/>
          </p15:clr>
        </p15:guide>
        <p15:guide id="9" pos="144">
          <p15:clr>
            <a:srgbClr val="FBAE40"/>
          </p15:clr>
        </p15:guide>
        <p15:guide id="10" pos="5616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as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7200" b="1" dirty="0">
                <a:solidFill>
                  <a:srgbClr val="FFFFFF"/>
                </a:solidFill>
              </a:rPr>
              <a:t>DO NOT USE ANY LAYOUTS PAST THIS POINT</a:t>
            </a:r>
          </a:p>
        </p:txBody>
      </p:sp>
    </p:spTree>
    <p:extLst>
      <p:ext uri="{BB962C8B-B14F-4D97-AF65-F5344CB8AC3E}">
        <p14:creationId xmlns:p14="http://schemas.microsoft.com/office/powerpoint/2010/main" val="4020670742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4"/>
            <a:ext cx="8839200" cy="5059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408046" y="6356350"/>
            <a:ext cx="663553" cy="5016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11F1A617-8B4D-7E4F-A6CA-974B543C7814}" type="slidenum">
              <a:rPr lang="en-US" smtClean="0">
                <a:solidFill>
                  <a:srgbClr val="2E5A7C"/>
                </a:solidFill>
              </a:rPr>
              <a:pPr/>
              <a:t>‹#›</a:t>
            </a:fld>
            <a:endParaRPr lang="en-US">
              <a:solidFill>
                <a:srgbClr val="2E5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143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Main 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Stock_83157857_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t="24794" r="12461" b="16863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8331200" cy="6858000"/>
          </a:xfrm>
          <a:prstGeom prst="rect">
            <a:avLst/>
          </a:prstGeom>
          <a:gradFill>
            <a:gsLst>
              <a:gs pos="23000">
                <a:schemeClr val="bg1">
                  <a:alpha val="91000"/>
                </a:schemeClr>
              </a:gs>
              <a:gs pos="49000">
                <a:schemeClr val="bg1">
                  <a:alpha val="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0" y="3428999"/>
            <a:ext cx="9144000" cy="342900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335269"/>
            <a:ext cx="9144000" cy="15227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3155053"/>
            <a:ext cx="9144000" cy="274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80682"/>
            <a:ext cx="1951908" cy="1098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647" y="3818963"/>
            <a:ext cx="8216153" cy="1196789"/>
          </a:xfrm>
        </p:spPr>
        <p:txBody>
          <a:bodyPr anchor="b"/>
          <a:lstStyle>
            <a:lvl1pPr algn="l">
              <a:lnSpc>
                <a:spcPts val="4580"/>
              </a:lnSpc>
              <a:defRPr sz="4000" b="0" i="0" cap="none" spc="-100" baseline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NCQA title</a:t>
            </a: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470647" y="1881353"/>
            <a:ext cx="8202706" cy="742803"/>
          </a:xfrm>
          <a:prstGeom prst="rect">
            <a:avLst/>
          </a:prstGeom>
        </p:spPr>
        <p:txBody>
          <a:bodyPr lIns="0" tIns="0" rIns="0" bIns="0" anchor="t"/>
          <a:lstStyle>
            <a:lvl1pPr algn="l" defTabSz="457200" rtl="0" eaLnBrk="1" latinLnBrk="0" hangingPunct="1">
              <a:lnSpc>
                <a:spcPts val="3160"/>
              </a:lnSpc>
              <a:spcBef>
                <a:spcPct val="0"/>
              </a:spcBef>
              <a:buNone/>
              <a:defRPr sz="2800" b="1" kern="1200" cap="all" normalizeH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FFFFFF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601200" y="0"/>
            <a:ext cx="2286000" cy="1335024"/>
            <a:chOff x="9262533" y="0"/>
            <a:chExt cx="2286000" cy="1335024"/>
          </a:xfrm>
        </p:grpSpPr>
        <p:sp>
          <p:nvSpPr>
            <p:cNvPr id="25" name="Rectangle 24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i="1" dirty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 defTabSz="457200">
                <a:spcAft>
                  <a:spcPts val="600"/>
                </a:spcAft>
              </a:pPr>
              <a:r>
                <a:rPr lang="en-US" sz="1100" dirty="0">
                  <a:solidFill>
                    <a:srgbClr val="FFFFFF"/>
                  </a:solidFill>
                </a:rPr>
                <a:t>Title Slide (Main Red)</a:t>
              </a:r>
            </a:p>
            <a:p>
              <a:pPr algn="ctr" defTabSz="457200">
                <a:spcAft>
                  <a:spcPts val="600"/>
                </a:spcAft>
                <a:defRPr/>
              </a:pPr>
              <a:endParaRPr lang="en-US" sz="900" i="1" dirty="0">
                <a:solidFill>
                  <a:srgbClr val="FFFFFF"/>
                </a:solidFill>
              </a:endParaRPr>
            </a:p>
            <a:p>
              <a:pPr algn="ctr" defTabSz="457200">
                <a:spcAft>
                  <a:spcPts val="600"/>
                </a:spcAft>
                <a:defRPr/>
              </a:pP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change background image </a:t>
              </a: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in Slide Master</a:t>
              </a:r>
            </a:p>
          </p:txBody>
        </p:sp>
        <p:sp>
          <p:nvSpPr>
            <p:cNvPr id="26" name="Freeform 25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647" y="5657996"/>
            <a:ext cx="8216153" cy="92643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000" kern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r>
              <a:rPr lang="en-US" dirty="0"/>
              <a:t>Audience/Conference</a:t>
            </a:r>
          </a:p>
          <a:p>
            <a:r>
              <a:rPr lang="en-US" dirty="0"/>
              <a:t>MM, DD YYYY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5335269"/>
            <a:ext cx="9144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225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Main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Stock_83157857_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t="24794" r="12461" b="16863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8331200" cy="6858000"/>
          </a:xfrm>
          <a:prstGeom prst="rect">
            <a:avLst/>
          </a:prstGeom>
          <a:gradFill>
            <a:gsLst>
              <a:gs pos="23000">
                <a:schemeClr val="bg1">
                  <a:alpha val="91000"/>
                </a:schemeClr>
              </a:gs>
              <a:gs pos="49000">
                <a:schemeClr val="bg1">
                  <a:alpha val="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0" y="3428999"/>
            <a:ext cx="9144000" cy="34290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335269"/>
            <a:ext cx="9144000" cy="15227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5335269"/>
            <a:ext cx="9144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3155053"/>
            <a:ext cx="9144000" cy="274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80682"/>
            <a:ext cx="1951908" cy="1098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647" y="3818963"/>
            <a:ext cx="8216153" cy="1196789"/>
          </a:xfrm>
        </p:spPr>
        <p:txBody>
          <a:bodyPr anchor="b"/>
          <a:lstStyle>
            <a:lvl1pPr algn="l">
              <a:lnSpc>
                <a:spcPts val="4580"/>
              </a:lnSpc>
              <a:defRPr sz="4000" b="0" i="0" cap="none" spc="-100" baseline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NCQA title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601200" y="0"/>
            <a:ext cx="2286000" cy="1335024"/>
            <a:chOff x="9262533" y="0"/>
            <a:chExt cx="2286000" cy="133502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i="1" dirty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 defTabSz="457200">
                <a:spcAft>
                  <a:spcPts val="600"/>
                </a:spcAft>
              </a:pPr>
              <a:r>
                <a:rPr lang="en-US" sz="1100" dirty="0">
                  <a:solidFill>
                    <a:srgbClr val="FFFFFF"/>
                  </a:solidFill>
                </a:rPr>
                <a:t>Title Slide (Main Blue)</a:t>
              </a:r>
            </a:p>
            <a:p>
              <a:pPr algn="ctr" defTabSz="457200">
                <a:spcAft>
                  <a:spcPts val="600"/>
                </a:spcAft>
                <a:defRPr/>
              </a:pPr>
              <a:endParaRPr lang="en-US" sz="900" i="1" dirty="0">
                <a:solidFill>
                  <a:srgbClr val="FFFFFF"/>
                </a:solidFill>
              </a:endParaRPr>
            </a:p>
            <a:p>
              <a:pPr algn="ctr" defTabSz="457200">
                <a:spcAft>
                  <a:spcPts val="600"/>
                </a:spcAft>
                <a:defRPr/>
              </a:pP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change background image </a:t>
              </a: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in Slide Master</a:t>
              </a:r>
            </a:p>
          </p:txBody>
        </p:sp>
        <p:sp>
          <p:nvSpPr>
            <p:cNvPr id="21" name="Freeform 20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647" y="5657996"/>
            <a:ext cx="8216153" cy="92643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000" kern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r>
              <a:rPr lang="en-US" dirty="0"/>
              <a:t>Audience/Conference</a:t>
            </a:r>
          </a:p>
          <a:p>
            <a:r>
              <a:rPr lang="en-US" dirty="0"/>
              <a:t>MM, DD YYYY</a:t>
            </a:r>
          </a:p>
        </p:txBody>
      </p:sp>
    </p:spTree>
    <p:extLst>
      <p:ext uri="{BB962C8B-B14F-4D97-AF65-F5344CB8AC3E}">
        <p14:creationId xmlns:p14="http://schemas.microsoft.com/office/powerpoint/2010/main" val="375629820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 Slide (Main 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" r="11337" b="6880"/>
          <a:stretch/>
        </p:blipFill>
        <p:spPr>
          <a:xfrm flipH="1">
            <a:off x="0" y="1786"/>
            <a:ext cx="9144000" cy="6856214"/>
          </a:xfrm>
          <a:prstGeom prst="rect">
            <a:avLst/>
          </a:prstGeom>
        </p:spPr>
      </p:pic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0" y="3428999"/>
            <a:ext cx="9144000" cy="342900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335269"/>
            <a:ext cx="9144000" cy="15227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3155053"/>
            <a:ext cx="9144000" cy="274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80682"/>
            <a:ext cx="1951908" cy="1098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647" y="3818963"/>
            <a:ext cx="8216153" cy="1196789"/>
          </a:xfrm>
        </p:spPr>
        <p:txBody>
          <a:bodyPr anchor="b"/>
          <a:lstStyle>
            <a:lvl1pPr algn="l">
              <a:lnSpc>
                <a:spcPts val="4580"/>
              </a:lnSpc>
              <a:defRPr sz="4000" b="0" i="0" cap="none" spc="-100" baseline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NCQA title</a:t>
            </a: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470647" y="1881353"/>
            <a:ext cx="8202706" cy="742803"/>
          </a:xfrm>
          <a:prstGeom prst="rect">
            <a:avLst/>
          </a:prstGeom>
        </p:spPr>
        <p:txBody>
          <a:bodyPr lIns="0" tIns="0" rIns="0" bIns="0" anchor="t"/>
          <a:lstStyle>
            <a:lvl1pPr algn="l" defTabSz="457200" rtl="0" eaLnBrk="1" latinLnBrk="0" hangingPunct="1">
              <a:lnSpc>
                <a:spcPts val="3160"/>
              </a:lnSpc>
              <a:spcBef>
                <a:spcPct val="0"/>
              </a:spcBef>
              <a:buNone/>
              <a:defRPr sz="2800" b="1" kern="1200" cap="all" normalizeH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FFFFFF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601200" y="0"/>
            <a:ext cx="2286000" cy="1335024"/>
            <a:chOff x="9262533" y="0"/>
            <a:chExt cx="2286000" cy="1335024"/>
          </a:xfrm>
        </p:grpSpPr>
        <p:sp>
          <p:nvSpPr>
            <p:cNvPr id="25" name="Rectangle 24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i="1" dirty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 defTabSz="457200">
                <a:spcAft>
                  <a:spcPts val="600"/>
                </a:spcAft>
              </a:pPr>
              <a:r>
                <a:rPr lang="en-US" sz="1100" dirty="0">
                  <a:solidFill>
                    <a:srgbClr val="FFFFFF"/>
                  </a:solidFill>
                </a:rPr>
                <a:t>Alt Title Slide (Main Red)</a:t>
              </a:r>
            </a:p>
            <a:p>
              <a:pPr algn="ctr" defTabSz="457200">
                <a:spcAft>
                  <a:spcPts val="600"/>
                </a:spcAft>
                <a:defRPr/>
              </a:pPr>
              <a:endParaRPr lang="en-US" sz="900" i="1" dirty="0">
                <a:solidFill>
                  <a:srgbClr val="FFFFFF"/>
                </a:solidFill>
              </a:endParaRPr>
            </a:p>
            <a:p>
              <a:pPr algn="ctr" defTabSz="457200">
                <a:spcAft>
                  <a:spcPts val="600"/>
                </a:spcAft>
                <a:defRPr/>
              </a:pP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change background image </a:t>
              </a: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in Slide Master</a:t>
              </a:r>
            </a:p>
          </p:txBody>
        </p:sp>
        <p:sp>
          <p:nvSpPr>
            <p:cNvPr id="26" name="Freeform 25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647" y="5657996"/>
            <a:ext cx="8216153" cy="92643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000" kern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r>
              <a:rPr lang="en-US" dirty="0"/>
              <a:t>Audience/Conference</a:t>
            </a:r>
          </a:p>
          <a:p>
            <a:r>
              <a:rPr lang="en-US" dirty="0"/>
              <a:t>MM, DD YYYY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5335269"/>
            <a:ext cx="9144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681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 Slide (Main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" r="11337" b="6880"/>
          <a:stretch/>
        </p:blipFill>
        <p:spPr>
          <a:xfrm flipH="1">
            <a:off x="0" y="1786"/>
            <a:ext cx="9144000" cy="6856214"/>
          </a:xfrm>
          <a:prstGeom prst="rect">
            <a:avLst/>
          </a:prstGeom>
        </p:spPr>
      </p:pic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0" y="3428999"/>
            <a:ext cx="9144000" cy="342900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335269"/>
            <a:ext cx="9144000" cy="15227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5335269"/>
            <a:ext cx="9144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3155053"/>
            <a:ext cx="9144000" cy="274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80682"/>
            <a:ext cx="1951908" cy="1098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647" y="3818963"/>
            <a:ext cx="8216153" cy="1196789"/>
          </a:xfrm>
        </p:spPr>
        <p:txBody>
          <a:bodyPr anchor="b"/>
          <a:lstStyle>
            <a:lvl1pPr algn="l">
              <a:lnSpc>
                <a:spcPts val="4580"/>
              </a:lnSpc>
              <a:defRPr sz="4000" b="0" i="0" cap="none" spc="-100" baseline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NCQA title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601200" y="0"/>
            <a:ext cx="2286000" cy="1335024"/>
            <a:chOff x="9262533" y="0"/>
            <a:chExt cx="2286000" cy="133502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i="1" dirty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 defTabSz="457200">
                <a:spcAft>
                  <a:spcPts val="600"/>
                </a:spcAft>
              </a:pPr>
              <a:r>
                <a:rPr lang="en-US" sz="1100" dirty="0">
                  <a:solidFill>
                    <a:srgbClr val="FFFFFF"/>
                  </a:solidFill>
                </a:rPr>
                <a:t>Alt Title Slide (Main Blue)</a:t>
              </a:r>
            </a:p>
            <a:p>
              <a:pPr algn="ctr" defTabSz="457200">
                <a:spcAft>
                  <a:spcPts val="600"/>
                </a:spcAft>
                <a:defRPr/>
              </a:pPr>
              <a:endParaRPr lang="en-US" sz="900" i="1" dirty="0">
                <a:solidFill>
                  <a:srgbClr val="FFFFFF"/>
                </a:solidFill>
              </a:endParaRPr>
            </a:p>
            <a:p>
              <a:pPr algn="ctr" defTabSz="457200">
                <a:spcAft>
                  <a:spcPts val="600"/>
                </a:spcAft>
                <a:defRPr/>
              </a:pP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change background image </a:t>
              </a: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in Slide Master</a:t>
              </a:r>
            </a:p>
          </p:txBody>
        </p:sp>
        <p:sp>
          <p:nvSpPr>
            <p:cNvPr id="21" name="Freeform 20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647" y="5657996"/>
            <a:ext cx="8216153" cy="92643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000" kern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r>
              <a:rPr lang="en-US" dirty="0"/>
              <a:t>Audience/Conference</a:t>
            </a:r>
          </a:p>
          <a:p>
            <a:r>
              <a:rPr lang="en-US" dirty="0"/>
              <a:t>MM, DD YYYY</a:t>
            </a:r>
          </a:p>
        </p:txBody>
      </p:sp>
    </p:spTree>
    <p:extLst>
      <p:ext uri="{BB962C8B-B14F-4D97-AF65-F5344CB8AC3E}">
        <p14:creationId xmlns:p14="http://schemas.microsoft.com/office/powerpoint/2010/main" val="207387541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T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Stock_83157857_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t="24794" r="12461" b="16863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0"/>
            <a:ext cx="8331200" cy="6858000"/>
          </a:xfrm>
          <a:prstGeom prst="rect">
            <a:avLst/>
          </a:prstGeom>
          <a:gradFill>
            <a:gsLst>
              <a:gs pos="23000">
                <a:schemeClr val="bg1">
                  <a:alpha val="91000"/>
                </a:schemeClr>
              </a:gs>
              <a:gs pos="49000">
                <a:schemeClr val="bg1">
                  <a:alpha val="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0" y="3428999"/>
            <a:ext cx="9144000" cy="3429001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335269"/>
            <a:ext cx="9144000" cy="15227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5335269"/>
            <a:ext cx="9144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3155053"/>
            <a:ext cx="9144000" cy="274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80682"/>
            <a:ext cx="1951908" cy="1098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70647" y="3818963"/>
            <a:ext cx="8216153" cy="1196789"/>
          </a:xfrm>
        </p:spPr>
        <p:txBody>
          <a:bodyPr anchor="b"/>
          <a:lstStyle>
            <a:lvl1pPr algn="l">
              <a:lnSpc>
                <a:spcPts val="4580"/>
              </a:lnSpc>
              <a:defRPr sz="4000" b="0" i="0" cap="none" spc="-100" baseline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LTSS title</a:t>
            </a: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470647" y="1881353"/>
            <a:ext cx="8202706" cy="742803"/>
          </a:xfrm>
          <a:prstGeom prst="rect">
            <a:avLst/>
          </a:prstGeom>
        </p:spPr>
        <p:txBody>
          <a:bodyPr lIns="0" tIns="0" rIns="0" bIns="0" anchor="t"/>
          <a:lstStyle>
            <a:lvl1pPr algn="l" defTabSz="457200" rtl="0" eaLnBrk="1" latinLnBrk="0" hangingPunct="1">
              <a:lnSpc>
                <a:spcPts val="3160"/>
              </a:lnSpc>
              <a:spcBef>
                <a:spcPct val="0"/>
              </a:spcBef>
              <a:buNone/>
              <a:defRPr sz="2800" b="1" kern="1200" cap="all" normalizeH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FFFFFF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601200" y="0"/>
            <a:ext cx="2286000" cy="1335024"/>
            <a:chOff x="9262533" y="0"/>
            <a:chExt cx="2286000" cy="1335024"/>
          </a:xfrm>
        </p:grpSpPr>
        <p:sp>
          <p:nvSpPr>
            <p:cNvPr id="25" name="Rectangle 24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i="1" dirty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 defTabSz="457200">
                <a:spcAft>
                  <a:spcPts val="600"/>
                </a:spcAft>
              </a:pPr>
              <a:r>
                <a:rPr lang="en-US" sz="1100" dirty="0">
                  <a:solidFill>
                    <a:srgbClr val="FFFFFF"/>
                  </a:solidFill>
                </a:rPr>
                <a:t>Title Slide (LTSS)</a:t>
              </a:r>
            </a:p>
            <a:p>
              <a:pPr algn="ctr" defTabSz="457200">
                <a:spcAft>
                  <a:spcPts val="600"/>
                </a:spcAft>
                <a:defRPr/>
              </a:pPr>
              <a:endParaRPr lang="en-US" sz="900" i="1" dirty="0">
                <a:solidFill>
                  <a:srgbClr val="FFFFFF"/>
                </a:solidFill>
              </a:endParaRPr>
            </a:p>
            <a:p>
              <a:pPr algn="ctr" defTabSz="457200">
                <a:spcAft>
                  <a:spcPts val="600"/>
                </a:spcAft>
                <a:defRPr/>
              </a:pP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change background image </a:t>
              </a: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in Slide Master</a:t>
              </a:r>
            </a:p>
          </p:txBody>
        </p:sp>
        <p:sp>
          <p:nvSpPr>
            <p:cNvPr id="26" name="Freeform 25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647" y="5657996"/>
            <a:ext cx="8216153" cy="92643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000" kern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r>
              <a:rPr lang="en-US" dirty="0"/>
              <a:t>Audience/Conference</a:t>
            </a:r>
          </a:p>
          <a:p>
            <a:r>
              <a:rPr lang="en-US" dirty="0"/>
              <a:t>MM, DD YYYY</a:t>
            </a:r>
          </a:p>
        </p:txBody>
      </p:sp>
    </p:spTree>
    <p:extLst>
      <p:ext uri="{BB962C8B-B14F-4D97-AF65-F5344CB8AC3E}">
        <p14:creationId xmlns:p14="http://schemas.microsoft.com/office/powerpoint/2010/main" val="292258924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P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Stock_83157857_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t="24794" r="12461" b="16863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9601200" y="0"/>
            <a:ext cx="2286000" cy="1335024"/>
            <a:chOff x="9262533" y="0"/>
            <a:chExt cx="2286000" cy="133502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i="1" dirty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 defTabSz="457200">
                <a:spcAft>
                  <a:spcPts val="600"/>
                </a:spcAft>
              </a:pPr>
              <a:r>
                <a:rPr lang="en-US" sz="1100" dirty="0">
                  <a:solidFill>
                    <a:srgbClr val="FFFFFF"/>
                  </a:solidFill>
                </a:rPr>
                <a:t>Title Slide (HPA)</a:t>
              </a:r>
            </a:p>
            <a:p>
              <a:pPr algn="ctr" defTabSz="457200">
                <a:spcAft>
                  <a:spcPts val="600"/>
                </a:spcAft>
                <a:defRPr/>
              </a:pPr>
              <a:endParaRPr lang="en-US" sz="900" i="1" dirty="0">
                <a:solidFill>
                  <a:srgbClr val="FFFFFF"/>
                </a:solidFill>
              </a:endParaRPr>
            </a:p>
            <a:p>
              <a:pPr algn="ctr" defTabSz="457200">
                <a:spcAft>
                  <a:spcPts val="600"/>
                </a:spcAft>
                <a:defRPr/>
              </a:pP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change background image </a:t>
              </a: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in Slide Master</a:t>
              </a:r>
            </a:p>
          </p:txBody>
        </p:sp>
        <p:sp>
          <p:nvSpPr>
            <p:cNvPr id="21" name="Freeform 20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0" y="0"/>
            <a:ext cx="8331200" cy="6858000"/>
          </a:xfrm>
          <a:prstGeom prst="rect">
            <a:avLst/>
          </a:prstGeom>
          <a:gradFill>
            <a:gsLst>
              <a:gs pos="23000">
                <a:schemeClr val="bg1">
                  <a:alpha val="91000"/>
                </a:schemeClr>
              </a:gs>
              <a:gs pos="49000">
                <a:schemeClr val="bg1">
                  <a:alpha val="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0" y="3428999"/>
            <a:ext cx="9144000" cy="342900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335269"/>
            <a:ext cx="9144000" cy="15227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5335269"/>
            <a:ext cx="9144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3155053"/>
            <a:ext cx="9144000" cy="274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80682"/>
            <a:ext cx="1951908" cy="1098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70647" y="3818963"/>
            <a:ext cx="8216153" cy="1196789"/>
          </a:xfrm>
        </p:spPr>
        <p:txBody>
          <a:bodyPr anchor="b"/>
          <a:lstStyle>
            <a:lvl1pPr algn="l">
              <a:lnSpc>
                <a:spcPts val="4580"/>
              </a:lnSpc>
              <a:defRPr sz="4000" b="0" i="0" cap="none" spc="-100" baseline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HPA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647" y="5657996"/>
            <a:ext cx="8216153" cy="92643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000" kern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r>
              <a:rPr lang="en-US" dirty="0"/>
              <a:t>Audience/Conference</a:t>
            </a:r>
          </a:p>
          <a:p>
            <a:r>
              <a:rPr lang="en-US" dirty="0"/>
              <a:t>MM, DD YYYY</a:t>
            </a:r>
          </a:p>
        </p:txBody>
      </p:sp>
    </p:spTree>
    <p:extLst>
      <p:ext uri="{BB962C8B-B14F-4D97-AF65-F5344CB8AC3E}">
        <p14:creationId xmlns:p14="http://schemas.microsoft.com/office/powerpoint/2010/main" val="275267905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Connected C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Stock_83157857_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t="24794" r="12461" b="16863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9601200" y="0"/>
            <a:ext cx="2286000" cy="1335024"/>
            <a:chOff x="9262533" y="0"/>
            <a:chExt cx="2286000" cy="133502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i="1" dirty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 defTabSz="457200">
                <a:spcAft>
                  <a:spcPts val="600"/>
                </a:spcAft>
              </a:pPr>
              <a:r>
                <a:rPr lang="en-US" sz="1100" dirty="0">
                  <a:solidFill>
                    <a:srgbClr val="FFFFFF"/>
                  </a:solidFill>
                </a:rPr>
                <a:t>Title Slide (Connected Care)</a:t>
              </a:r>
            </a:p>
            <a:p>
              <a:pPr algn="ctr" defTabSz="457200">
                <a:spcAft>
                  <a:spcPts val="600"/>
                </a:spcAft>
                <a:defRPr/>
              </a:pPr>
              <a:endParaRPr lang="en-US" sz="900" i="1" dirty="0">
                <a:solidFill>
                  <a:srgbClr val="FFFFFF"/>
                </a:solidFill>
              </a:endParaRPr>
            </a:p>
            <a:p>
              <a:pPr algn="ctr" defTabSz="457200">
                <a:spcAft>
                  <a:spcPts val="600"/>
                </a:spcAft>
                <a:defRPr/>
              </a:pP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change background image </a:t>
              </a: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in Slide Master</a:t>
              </a:r>
            </a:p>
          </p:txBody>
        </p:sp>
        <p:sp>
          <p:nvSpPr>
            <p:cNvPr id="21" name="Freeform 20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0" y="0"/>
            <a:ext cx="8331200" cy="6858000"/>
          </a:xfrm>
          <a:prstGeom prst="rect">
            <a:avLst/>
          </a:prstGeom>
          <a:gradFill>
            <a:gsLst>
              <a:gs pos="23000">
                <a:schemeClr val="bg1">
                  <a:alpha val="91000"/>
                </a:schemeClr>
              </a:gs>
              <a:gs pos="49000">
                <a:schemeClr val="bg1">
                  <a:alpha val="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0" y="3428999"/>
            <a:ext cx="9144000" cy="3429001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335269"/>
            <a:ext cx="9144000" cy="152273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5335269"/>
            <a:ext cx="9144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3155053"/>
            <a:ext cx="9144000" cy="274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80682"/>
            <a:ext cx="1951908" cy="1098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70647" y="3818963"/>
            <a:ext cx="8216153" cy="1196789"/>
          </a:xfrm>
        </p:spPr>
        <p:txBody>
          <a:bodyPr anchor="b"/>
          <a:lstStyle>
            <a:lvl1pPr algn="l">
              <a:lnSpc>
                <a:spcPts val="4580"/>
              </a:lnSpc>
              <a:defRPr sz="4000" b="0" i="0" cap="none" spc="-100" baseline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Connected Care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647" y="5657996"/>
            <a:ext cx="8216153" cy="92643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000" kern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r>
              <a:rPr lang="en-US" dirty="0"/>
              <a:t>Audience/Conference</a:t>
            </a:r>
          </a:p>
          <a:p>
            <a:r>
              <a:rPr lang="en-US" dirty="0"/>
              <a:t>MM, DD YYYY</a:t>
            </a:r>
          </a:p>
        </p:txBody>
      </p:sp>
    </p:spTree>
    <p:extLst>
      <p:ext uri="{BB962C8B-B14F-4D97-AF65-F5344CB8AC3E}">
        <p14:creationId xmlns:p14="http://schemas.microsoft.com/office/powerpoint/2010/main" val="166896220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CM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Stock_83157857_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t="24794" r="12461" b="16863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9601200" y="0"/>
            <a:ext cx="2286000" cy="1335024"/>
            <a:chOff x="9262533" y="0"/>
            <a:chExt cx="2286000" cy="133502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i="1" dirty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 defTabSz="457200">
                <a:spcAft>
                  <a:spcPts val="600"/>
                </a:spcAft>
              </a:pPr>
              <a:r>
                <a:rPr lang="en-US" sz="1100" dirty="0">
                  <a:solidFill>
                    <a:srgbClr val="FFFFFF"/>
                  </a:solidFill>
                </a:rPr>
                <a:t>Title Slide (PCMH)</a:t>
              </a:r>
            </a:p>
            <a:p>
              <a:pPr algn="ctr" defTabSz="457200">
                <a:spcAft>
                  <a:spcPts val="600"/>
                </a:spcAft>
                <a:defRPr/>
              </a:pPr>
              <a:endParaRPr lang="en-US" sz="900" i="1" dirty="0">
                <a:solidFill>
                  <a:srgbClr val="FFFFFF"/>
                </a:solidFill>
              </a:endParaRPr>
            </a:p>
            <a:p>
              <a:pPr algn="ctr" defTabSz="457200">
                <a:spcAft>
                  <a:spcPts val="600"/>
                </a:spcAft>
                <a:defRPr/>
              </a:pP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change background image </a:t>
              </a: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in Slide Master</a:t>
              </a:r>
            </a:p>
          </p:txBody>
        </p:sp>
        <p:sp>
          <p:nvSpPr>
            <p:cNvPr id="21" name="Freeform 20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0" y="0"/>
            <a:ext cx="8331200" cy="6858000"/>
          </a:xfrm>
          <a:prstGeom prst="rect">
            <a:avLst/>
          </a:prstGeom>
          <a:gradFill>
            <a:gsLst>
              <a:gs pos="23000">
                <a:schemeClr val="bg1">
                  <a:alpha val="91000"/>
                </a:schemeClr>
              </a:gs>
              <a:gs pos="49000">
                <a:schemeClr val="bg1">
                  <a:alpha val="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0" y="3428999"/>
            <a:ext cx="9144000" cy="3429001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335269"/>
            <a:ext cx="9144000" cy="15227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5335269"/>
            <a:ext cx="9144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3155053"/>
            <a:ext cx="9144000" cy="274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80682"/>
            <a:ext cx="1951908" cy="1098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70647" y="3818963"/>
            <a:ext cx="8216153" cy="1196789"/>
          </a:xfrm>
        </p:spPr>
        <p:txBody>
          <a:bodyPr anchor="b"/>
          <a:lstStyle>
            <a:lvl1pPr algn="l">
              <a:lnSpc>
                <a:spcPts val="4580"/>
              </a:lnSpc>
              <a:defRPr sz="4000" b="0" i="0" cap="none" spc="-100" baseline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PCMH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647" y="5657996"/>
            <a:ext cx="8216153" cy="92643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000" kern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r>
              <a:rPr lang="en-US" dirty="0"/>
              <a:t>Audience/Conference</a:t>
            </a:r>
          </a:p>
          <a:p>
            <a:r>
              <a:rPr lang="en-US" dirty="0"/>
              <a:t>MM, DD YYYY</a:t>
            </a:r>
          </a:p>
        </p:txBody>
      </p:sp>
    </p:spTree>
    <p:extLst>
      <p:ext uri="{BB962C8B-B14F-4D97-AF65-F5344CB8AC3E}">
        <p14:creationId xmlns:p14="http://schemas.microsoft.com/office/powerpoint/2010/main" val="366222287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CS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Stock_83157857_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t="24794" r="12461" b="16863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9601200" y="0"/>
            <a:ext cx="2286000" cy="1335024"/>
            <a:chOff x="9262533" y="0"/>
            <a:chExt cx="2286000" cy="133502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i="1" dirty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 defTabSz="457200">
                <a:spcAft>
                  <a:spcPts val="600"/>
                </a:spcAft>
              </a:pPr>
              <a:r>
                <a:rPr lang="en-US" sz="1100" dirty="0">
                  <a:solidFill>
                    <a:srgbClr val="FFFFFF"/>
                  </a:solidFill>
                </a:rPr>
                <a:t>Title Slide (PCSP)</a:t>
              </a:r>
            </a:p>
            <a:p>
              <a:pPr algn="ctr" defTabSz="457200">
                <a:spcAft>
                  <a:spcPts val="600"/>
                </a:spcAft>
                <a:defRPr/>
              </a:pPr>
              <a:endParaRPr lang="en-US" sz="900" i="1" dirty="0">
                <a:solidFill>
                  <a:srgbClr val="FFFFFF"/>
                </a:solidFill>
              </a:endParaRPr>
            </a:p>
            <a:p>
              <a:pPr algn="ctr" defTabSz="457200">
                <a:spcAft>
                  <a:spcPts val="600"/>
                </a:spcAft>
                <a:defRPr/>
              </a:pP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change background image </a:t>
              </a: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in Slide Master</a:t>
              </a:r>
            </a:p>
          </p:txBody>
        </p:sp>
        <p:sp>
          <p:nvSpPr>
            <p:cNvPr id="21" name="Freeform 20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0" y="0"/>
            <a:ext cx="8331200" cy="6858000"/>
          </a:xfrm>
          <a:prstGeom prst="rect">
            <a:avLst/>
          </a:prstGeom>
          <a:gradFill>
            <a:gsLst>
              <a:gs pos="23000">
                <a:schemeClr val="bg1">
                  <a:alpha val="91000"/>
                </a:schemeClr>
              </a:gs>
              <a:gs pos="49000">
                <a:schemeClr val="bg1">
                  <a:alpha val="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0" y="3428999"/>
            <a:ext cx="9144000" cy="3429001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335269"/>
            <a:ext cx="9144000" cy="15227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5335269"/>
            <a:ext cx="9144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3155053"/>
            <a:ext cx="9144000" cy="274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80682"/>
            <a:ext cx="1951908" cy="1098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70647" y="3818963"/>
            <a:ext cx="8216153" cy="1196789"/>
          </a:xfrm>
        </p:spPr>
        <p:txBody>
          <a:bodyPr anchor="b"/>
          <a:lstStyle>
            <a:lvl1pPr algn="l">
              <a:lnSpc>
                <a:spcPts val="4580"/>
              </a:lnSpc>
              <a:defRPr sz="4000" b="0" i="0" cap="none" spc="-100" baseline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PCSP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647" y="5657996"/>
            <a:ext cx="8216153" cy="92643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000" kern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r>
              <a:rPr lang="en-US" dirty="0"/>
              <a:t>Audience/Conference</a:t>
            </a:r>
          </a:p>
          <a:p>
            <a:r>
              <a:rPr lang="en-US" dirty="0"/>
              <a:t>MM, DD YYYY</a:t>
            </a:r>
          </a:p>
        </p:txBody>
      </p:sp>
    </p:spTree>
    <p:extLst>
      <p:ext uri="{BB962C8B-B14F-4D97-AF65-F5344CB8AC3E}">
        <p14:creationId xmlns:p14="http://schemas.microsoft.com/office/powerpoint/2010/main" val="235554003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/>
          <p:cNvSpPr>
            <a:spLocks noGrp="1"/>
          </p:cNvSpPr>
          <p:nvPr>
            <p:ph type="body" sz="quarter" idx="13"/>
          </p:nvPr>
        </p:nvSpPr>
        <p:spPr>
          <a:xfrm>
            <a:off x="1523999" y="1937408"/>
            <a:ext cx="6093761" cy="468536"/>
          </a:xfrm>
        </p:spPr>
        <p:txBody>
          <a:bodyPr anchor="b"/>
          <a:lstStyle>
            <a:lvl1pPr marL="12700" indent="0">
              <a:buNone/>
              <a:defRPr sz="32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9" b="66133"/>
          <a:stretch/>
        </p:blipFill>
        <p:spPr>
          <a:xfrm>
            <a:off x="0" y="5335266"/>
            <a:ext cx="9144000" cy="1522734"/>
          </a:xfrm>
          <a:prstGeom prst="rect">
            <a:avLst/>
          </a:prstGeom>
        </p:spPr>
      </p:pic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0" y="5335266"/>
            <a:ext cx="9144000" cy="152273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5652328"/>
            <a:ext cx="6093761" cy="502914"/>
          </a:xfrm>
        </p:spPr>
        <p:txBody>
          <a:bodyPr anchor="t"/>
          <a:lstStyle>
            <a:lvl1pPr marL="0" indent="0">
              <a:buNone/>
              <a:defRPr sz="2000" b="1" kern="0" cap="all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335269"/>
            <a:ext cx="9144000" cy="941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98" y="6298213"/>
            <a:ext cx="803602" cy="45242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Section Header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04262" y="2098146"/>
            <a:ext cx="905434" cy="1323516"/>
            <a:chOff x="2911475" y="1220788"/>
            <a:chExt cx="3486150" cy="5095875"/>
          </a:xfrm>
          <a:solidFill>
            <a:schemeClr val="accent1"/>
          </a:solidFill>
        </p:grpSpPr>
        <p:sp>
          <p:nvSpPr>
            <p:cNvPr id="18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  <p:sp>
          <p:nvSpPr>
            <p:cNvPr id="23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  <p:sp>
          <p:nvSpPr>
            <p:cNvPr id="24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3999" y="2508931"/>
            <a:ext cx="6093761" cy="2506821"/>
          </a:xfrm>
        </p:spPr>
        <p:txBody>
          <a:bodyPr anchor="t"/>
          <a:lstStyle>
            <a:lvl1pPr algn="l">
              <a:lnSpc>
                <a:spcPts val="5160"/>
              </a:lnSpc>
              <a:defRPr sz="4800" b="0" cap="none" baseline="0"/>
            </a:lvl1pPr>
          </a:lstStyle>
          <a:p>
            <a:r>
              <a:rPr lang="en-US" dirty="0"/>
              <a:t>Click to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586582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CQA Academ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Stock_83157857_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t="24794" r="12461" b="16863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9601200" y="0"/>
            <a:ext cx="2286000" cy="1335024"/>
            <a:chOff x="9262533" y="0"/>
            <a:chExt cx="2286000" cy="133502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i="1" dirty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 defTabSz="457200">
                <a:spcAft>
                  <a:spcPts val="600"/>
                </a:spcAft>
              </a:pPr>
              <a:r>
                <a:rPr lang="en-US" sz="1100" dirty="0">
                  <a:solidFill>
                    <a:srgbClr val="FFFFFF"/>
                  </a:solidFill>
                </a:rPr>
                <a:t>Title Slide (NCQA Academy)</a:t>
              </a:r>
            </a:p>
            <a:p>
              <a:pPr algn="ctr" defTabSz="457200">
                <a:spcAft>
                  <a:spcPts val="600"/>
                </a:spcAft>
                <a:defRPr/>
              </a:pPr>
              <a:endParaRPr lang="en-US" sz="900" i="1" dirty="0">
                <a:solidFill>
                  <a:srgbClr val="FFFFFF"/>
                </a:solidFill>
              </a:endParaRPr>
            </a:p>
            <a:p>
              <a:pPr algn="ctr" defTabSz="457200">
                <a:spcAft>
                  <a:spcPts val="600"/>
                </a:spcAft>
                <a:defRPr/>
              </a:pP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change background image </a:t>
              </a: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in Slide Master</a:t>
              </a:r>
            </a:p>
          </p:txBody>
        </p:sp>
        <p:sp>
          <p:nvSpPr>
            <p:cNvPr id="21" name="Freeform 20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0" y="0"/>
            <a:ext cx="8331200" cy="6858000"/>
          </a:xfrm>
          <a:prstGeom prst="rect">
            <a:avLst/>
          </a:prstGeom>
          <a:gradFill>
            <a:gsLst>
              <a:gs pos="23000">
                <a:schemeClr val="bg1">
                  <a:alpha val="91000"/>
                </a:schemeClr>
              </a:gs>
              <a:gs pos="49000">
                <a:schemeClr val="bg1">
                  <a:alpha val="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0" y="3428999"/>
            <a:ext cx="9144000" cy="3429001"/>
          </a:xfrm>
          <a:prstGeom prst="rect">
            <a:avLst/>
          </a:prstGeom>
          <a:solidFill>
            <a:srgbClr val="00927E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335269"/>
            <a:ext cx="9144000" cy="1522731"/>
          </a:xfrm>
          <a:prstGeom prst="rect">
            <a:avLst/>
          </a:prstGeom>
          <a:solidFill>
            <a:srgbClr val="0092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5335269"/>
            <a:ext cx="9144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3155053"/>
            <a:ext cx="9144000" cy="274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70647" y="3818963"/>
            <a:ext cx="8216153" cy="1196789"/>
          </a:xfrm>
        </p:spPr>
        <p:txBody>
          <a:bodyPr anchor="b"/>
          <a:lstStyle>
            <a:lvl1pPr algn="l">
              <a:lnSpc>
                <a:spcPts val="4580"/>
              </a:lnSpc>
              <a:defRPr sz="4000" b="0" i="0" cap="none" spc="-100" baseline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NCQA Academy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647" y="5657996"/>
            <a:ext cx="8216153" cy="92643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000" kern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r>
              <a:rPr lang="en-US" dirty="0"/>
              <a:t>Audience/Conference</a:t>
            </a:r>
          </a:p>
          <a:p>
            <a:r>
              <a:rPr lang="en-US" dirty="0"/>
              <a:t>MM, DD YYYY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6" y="139699"/>
            <a:ext cx="1758186" cy="9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6053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s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800" b="1" dirty="0">
                <a:solidFill>
                  <a:srgbClr val="FFFFFF"/>
                </a:solidFill>
              </a:rPr>
              <a:t>STRUCTURAL </a:t>
            </a: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4800" b="1" dirty="0">
                <a:solidFill>
                  <a:srgbClr val="FFFFFF"/>
                </a:solidFill>
              </a:rPr>
              <a:t>SLIDE OPTIONS</a:t>
            </a:r>
          </a:p>
          <a:p>
            <a:pPr algn="ctr" defTabSz="457200"/>
            <a:r>
              <a:rPr lang="en-US" sz="2400" dirty="0">
                <a:solidFill>
                  <a:srgbClr val="FFFFFF"/>
                </a:solidFill>
              </a:rPr>
              <a:t>(THIS PAGE FOR ORGANIZATIONAL PURPOSES ONLY)</a:t>
            </a:r>
          </a:p>
        </p:txBody>
      </p:sp>
    </p:spTree>
    <p:extLst>
      <p:ext uri="{BB962C8B-B14F-4D97-AF65-F5344CB8AC3E}">
        <p14:creationId xmlns:p14="http://schemas.microsoft.com/office/powerpoint/2010/main" val="58905776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49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601200" y="0"/>
            <a:ext cx="2286000" cy="1335024"/>
            <a:chOff x="9262533" y="0"/>
            <a:chExt cx="2286000" cy="133502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i="1" dirty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 defTabSz="457200">
                <a:spcAft>
                  <a:spcPts val="600"/>
                </a:spcAft>
              </a:pPr>
              <a:r>
                <a:rPr lang="en-US" sz="1100" dirty="0">
                  <a:solidFill>
                    <a:srgbClr val="FFFFFF"/>
                  </a:solidFill>
                </a:rPr>
                <a:t>Table of Contents</a:t>
              </a:r>
            </a:p>
            <a:p>
              <a:pPr algn="ctr" defTabSz="457200">
                <a:spcAft>
                  <a:spcPts val="600"/>
                </a:spcAft>
                <a:defRPr/>
              </a:pPr>
              <a:endParaRPr lang="en-US" sz="900" i="1" dirty="0">
                <a:solidFill>
                  <a:srgbClr val="FFFFFF"/>
                </a:solidFill>
              </a:endParaRPr>
            </a:p>
            <a:p>
              <a:pPr algn="ctr" defTabSz="457200">
                <a:spcAft>
                  <a:spcPts val="600"/>
                </a:spcAft>
                <a:defRPr/>
              </a:pP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change background image </a:t>
              </a: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in Slide Master</a:t>
              </a:r>
            </a:p>
          </p:txBody>
        </p:sp>
        <p:sp>
          <p:nvSpPr>
            <p:cNvPr id="19" name="Freeform 18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1" y="1"/>
            <a:ext cx="3048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 rot="5400000">
            <a:off x="-357025" y="3381935"/>
            <a:ext cx="6858000" cy="941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754560" y="3990804"/>
            <a:ext cx="1538883" cy="88639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3600" i="1" dirty="0">
                <a:solidFill>
                  <a:srgbClr val="C8102E"/>
                </a:solidFill>
                <a:latin typeface="Times New Roman" charset="0"/>
                <a:ea typeface="Times New Roman" charset="0"/>
                <a:cs typeface="Times New Roman" charset="0"/>
              </a:rPr>
              <a:t>Table of</a:t>
            </a:r>
            <a:br>
              <a:rPr lang="en-US" sz="3600" i="1" dirty="0">
                <a:solidFill>
                  <a:srgbClr val="C8102E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600" i="1" dirty="0">
                <a:solidFill>
                  <a:srgbClr val="C8102E"/>
                </a:solidFill>
                <a:latin typeface="Times New Roman" charset="0"/>
                <a:ea typeface="Times New Roman" charset="0"/>
                <a:cs typeface="Times New Roman" charset="0"/>
              </a:rPr>
              <a:t>contents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39802" y="1980800"/>
            <a:ext cx="1168398" cy="1707904"/>
            <a:chOff x="2911475" y="1220788"/>
            <a:chExt cx="3486150" cy="5095875"/>
          </a:xfrm>
          <a:solidFill>
            <a:schemeClr val="tx2"/>
          </a:solidFill>
        </p:grpSpPr>
        <p:sp>
          <p:nvSpPr>
            <p:cNvPr id="25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  <p:sp>
          <p:nvSpPr>
            <p:cNvPr id="26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  <p:sp>
          <p:nvSpPr>
            <p:cNvPr id="27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34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545304" y="798159"/>
            <a:ext cx="5021180" cy="5261683"/>
          </a:xfrm>
        </p:spPr>
        <p:txBody>
          <a:bodyPr anchor="ctr"/>
          <a:lstStyle>
            <a:lvl1pPr marL="0" indent="0">
              <a:spcAft>
                <a:spcPts val="1600"/>
              </a:spcAft>
              <a:buNone/>
              <a:defRPr sz="2000" b="1" kern="0" cap="all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98" y="6298213"/>
            <a:ext cx="803602" cy="4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193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49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601200" y="0"/>
            <a:ext cx="2286000" cy="1335024"/>
            <a:chOff x="9262533" y="0"/>
            <a:chExt cx="2286000" cy="133502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i="1" dirty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 defTabSz="457200">
                <a:spcAft>
                  <a:spcPts val="600"/>
                </a:spcAft>
              </a:pPr>
              <a:r>
                <a:rPr lang="en-US" sz="1100" dirty="0">
                  <a:solidFill>
                    <a:srgbClr val="FFFFFF"/>
                  </a:solidFill>
                </a:rPr>
                <a:t>Table of Contents (Blue)</a:t>
              </a:r>
            </a:p>
            <a:p>
              <a:pPr algn="ctr" defTabSz="457200">
                <a:spcAft>
                  <a:spcPts val="600"/>
                </a:spcAft>
                <a:defRPr/>
              </a:pPr>
              <a:endParaRPr lang="en-US" sz="900" i="1" dirty="0">
                <a:solidFill>
                  <a:srgbClr val="FFFFFF"/>
                </a:solidFill>
              </a:endParaRPr>
            </a:p>
            <a:p>
              <a:pPr algn="ctr" defTabSz="457200">
                <a:spcAft>
                  <a:spcPts val="600"/>
                </a:spcAft>
                <a:defRPr/>
              </a:pP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change background image </a:t>
              </a: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in Slide Master</a:t>
              </a:r>
            </a:p>
          </p:txBody>
        </p:sp>
        <p:sp>
          <p:nvSpPr>
            <p:cNvPr id="19" name="Freeform 18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1" y="1"/>
            <a:ext cx="30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 rot="5400000">
            <a:off x="-357025" y="3381935"/>
            <a:ext cx="6858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545304" y="798159"/>
            <a:ext cx="5021180" cy="5261683"/>
          </a:xfrm>
        </p:spPr>
        <p:txBody>
          <a:bodyPr anchor="ctr"/>
          <a:lstStyle>
            <a:lvl1pPr marL="0" indent="0">
              <a:spcAft>
                <a:spcPts val="1600"/>
              </a:spcAft>
              <a:buNone/>
              <a:defRPr sz="2000" b="1" kern="0" cap="all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98" y="6298213"/>
            <a:ext cx="803602" cy="452427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54560" y="3990804"/>
            <a:ext cx="1538883" cy="886397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36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Table of</a:t>
            </a:r>
            <a:br>
              <a:rPr lang="en-US" sz="36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6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contents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939802" y="1980800"/>
            <a:ext cx="1168398" cy="1707904"/>
            <a:chOff x="2911475" y="1220788"/>
            <a:chExt cx="3486150" cy="5095875"/>
          </a:xfrm>
          <a:solidFill>
            <a:schemeClr val="bg1"/>
          </a:solidFill>
        </p:grpSpPr>
        <p:sp>
          <p:nvSpPr>
            <p:cNvPr id="29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1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24951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49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601200" y="0"/>
            <a:ext cx="2286000" cy="1335024"/>
            <a:chOff x="9262533" y="0"/>
            <a:chExt cx="2286000" cy="133502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i="1" dirty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 defTabSz="457200">
                <a:spcAft>
                  <a:spcPts val="600"/>
                </a:spcAft>
              </a:pPr>
              <a:r>
                <a:rPr lang="en-US" sz="1100" dirty="0">
                  <a:solidFill>
                    <a:srgbClr val="FFFFFF"/>
                  </a:solidFill>
                </a:rPr>
                <a:t>Agenda</a:t>
              </a:r>
            </a:p>
            <a:p>
              <a:pPr algn="ctr" defTabSz="457200">
                <a:spcAft>
                  <a:spcPts val="600"/>
                </a:spcAft>
                <a:defRPr/>
              </a:pPr>
              <a:endParaRPr lang="en-US" sz="900" i="1" dirty="0">
                <a:solidFill>
                  <a:srgbClr val="FFFFFF"/>
                </a:solidFill>
              </a:endParaRPr>
            </a:p>
            <a:p>
              <a:pPr algn="ctr" defTabSz="457200">
                <a:spcAft>
                  <a:spcPts val="600"/>
                </a:spcAft>
                <a:defRPr/>
              </a:pP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change background image </a:t>
              </a: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in Slide Master</a:t>
              </a:r>
            </a:p>
          </p:txBody>
        </p:sp>
        <p:sp>
          <p:nvSpPr>
            <p:cNvPr id="19" name="Freeform 18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1" y="1"/>
            <a:ext cx="3048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 rot="5400000">
            <a:off x="-357025" y="3381935"/>
            <a:ext cx="6858000" cy="941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Text Placeholder 2"/>
          <p:cNvSpPr>
            <a:spLocks noGrp="1"/>
          </p:cNvSpPr>
          <p:nvPr>
            <p:ph type="body" idx="1"/>
          </p:nvPr>
        </p:nvSpPr>
        <p:spPr>
          <a:xfrm>
            <a:off x="3545304" y="798159"/>
            <a:ext cx="5021180" cy="5261683"/>
          </a:xfrm>
        </p:spPr>
        <p:txBody>
          <a:bodyPr anchor="ctr"/>
          <a:lstStyle>
            <a:lvl1pPr marL="0" indent="0">
              <a:spcAft>
                <a:spcPts val="1600"/>
              </a:spcAft>
              <a:buNone/>
              <a:defRPr sz="2000" b="1" kern="0" cap="all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98" y="6298213"/>
            <a:ext cx="803602" cy="452427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818682" y="2202399"/>
            <a:ext cx="1410643" cy="2453202"/>
            <a:chOff x="818682" y="1980800"/>
            <a:chExt cx="1410643" cy="2453202"/>
          </a:xfrm>
        </p:grpSpPr>
        <p:sp>
          <p:nvSpPr>
            <p:cNvPr id="28" name="TextBox 27"/>
            <p:cNvSpPr txBox="1"/>
            <p:nvPr userDrawn="1"/>
          </p:nvSpPr>
          <p:spPr>
            <a:xfrm>
              <a:off x="818682" y="3990804"/>
              <a:ext cx="1410643" cy="443198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ctr" defTabSz="457200">
                <a:lnSpc>
                  <a:spcPct val="80000"/>
                </a:lnSpc>
              </a:pPr>
              <a:r>
                <a:rPr lang="en-US" sz="3600" i="1" dirty="0">
                  <a:solidFill>
                    <a:srgbClr val="C8102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Agenda</a:t>
              </a:r>
            </a:p>
          </p:txBody>
        </p:sp>
        <p:grpSp>
          <p:nvGrpSpPr>
            <p:cNvPr id="29" name="Group 28"/>
            <p:cNvGrpSpPr/>
            <p:nvPr userDrawn="1"/>
          </p:nvGrpSpPr>
          <p:grpSpPr>
            <a:xfrm>
              <a:off x="939802" y="1980800"/>
              <a:ext cx="1168398" cy="1707904"/>
              <a:chOff x="2911475" y="1220788"/>
              <a:chExt cx="3486150" cy="5095875"/>
            </a:xfrm>
            <a:solidFill>
              <a:schemeClr val="accent1"/>
            </a:solidFill>
          </p:grpSpPr>
          <p:sp>
            <p:nvSpPr>
              <p:cNvPr id="30" name="Freeform 1"/>
              <p:cNvSpPr>
                <a:spLocks noChangeArrowheads="1"/>
              </p:cNvSpPr>
              <p:nvPr/>
            </p:nvSpPr>
            <p:spPr bwMode="auto">
              <a:xfrm>
                <a:off x="4181475" y="1220788"/>
                <a:ext cx="2216150" cy="4083050"/>
              </a:xfrm>
              <a:custGeom>
                <a:avLst/>
                <a:gdLst>
                  <a:gd name="T0" fmla="*/ 500 w 6157"/>
                  <a:gd name="T1" fmla="*/ 9655 h 11344"/>
                  <a:gd name="T2" fmla="*/ 500 w 6157"/>
                  <a:gd name="T3" fmla="*/ 9655 h 11344"/>
                  <a:gd name="T4" fmla="*/ 2406 w 6157"/>
                  <a:gd name="T5" fmla="*/ 11343 h 11344"/>
                  <a:gd name="T6" fmla="*/ 2562 w 6157"/>
                  <a:gd name="T7" fmla="*/ 10343 h 11344"/>
                  <a:gd name="T8" fmla="*/ 1063 w 6157"/>
                  <a:gd name="T9" fmla="*/ 9093 h 11344"/>
                  <a:gd name="T10" fmla="*/ 6156 w 6157"/>
                  <a:gd name="T11" fmla="*/ 0 h 11344"/>
                  <a:gd name="T12" fmla="*/ 500 w 6157"/>
                  <a:gd name="T13" fmla="*/ 9655 h 1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57" h="11344">
                    <a:moveTo>
                      <a:pt x="500" y="9655"/>
                    </a:moveTo>
                    <a:lnTo>
                      <a:pt x="500" y="9655"/>
                    </a:lnTo>
                    <a:cubicBezTo>
                      <a:pt x="782" y="10562"/>
                      <a:pt x="1563" y="11062"/>
                      <a:pt x="2406" y="11343"/>
                    </a:cubicBezTo>
                    <a:cubicBezTo>
                      <a:pt x="2562" y="10343"/>
                      <a:pt x="2562" y="10343"/>
                      <a:pt x="2562" y="10343"/>
                    </a:cubicBezTo>
                    <a:cubicBezTo>
                      <a:pt x="1938" y="10093"/>
                      <a:pt x="1375" y="9718"/>
                      <a:pt x="1063" y="9093"/>
                    </a:cubicBezTo>
                    <a:cubicBezTo>
                      <a:pt x="438" y="7718"/>
                      <a:pt x="1188" y="5125"/>
                      <a:pt x="6156" y="0"/>
                    </a:cubicBezTo>
                    <a:cubicBezTo>
                      <a:pt x="1063" y="5125"/>
                      <a:pt x="0" y="8030"/>
                      <a:pt x="500" y="96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dirty="0">
                  <a:solidFill>
                    <a:srgbClr val="C8102E"/>
                  </a:solidFill>
                </a:endParaRPr>
              </a:p>
            </p:txBody>
          </p:sp>
          <p:sp>
            <p:nvSpPr>
              <p:cNvPr id="31" name="Freeform 2"/>
              <p:cNvSpPr>
                <a:spLocks noChangeArrowheads="1"/>
              </p:cNvSpPr>
              <p:nvPr/>
            </p:nvSpPr>
            <p:spPr bwMode="auto">
              <a:xfrm>
                <a:off x="3800475" y="1265238"/>
                <a:ext cx="2541588" cy="4578350"/>
              </a:xfrm>
              <a:custGeom>
                <a:avLst/>
                <a:gdLst>
                  <a:gd name="T0" fmla="*/ 3406 w 7062"/>
                  <a:gd name="T1" fmla="*/ 11562 h 12719"/>
                  <a:gd name="T2" fmla="*/ 3406 w 7062"/>
                  <a:gd name="T3" fmla="*/ 11562 h 12719"/>
                  <a:gd name="T4" fmla="*/ 1344 w 7062"/>
                  <a:gd name="T5" fmla="*/ 9780 h 12719"/>
                  <a:gd name="T6" fmla="*/ 7061 w 7062"/>
                  <a:gd name="T7" fmla="*/ 0 h 12719"/>
                  <a:gd name="T8" fmla="*/ 750 w 7062"/>
                  <a:gd name="T9" fmla="*/ 10968 h 12719"/>
                  <a:gd name="T10" fmla="*/ 3219 w 7062"/>
                  <a:gd name="T11" fmla="*/ 12718 h 12719"/>
                  <a:gd name="T12" fmla="*/ 3406 w 7062"/>
                  <a:gd name="T13" fmla="*/ 11562 h 12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62" h="12719">
                    <a:moveTo>
                      <a:pt x="3406" y="11562"/>
                    </a:moveTo>
                    <a:lnTo>
                      <a:pt x="3406" y="11562"/>
                    </a:lnTo>
                    <a:cubicBezTo>
                      <a:pt x="2500" y="11280"/>
                      <a:pt x="1656" y="10749"/>
                      <a:pt x="1344" y="9780"/>
                    </a:cubicBezTo>
                    <a:cubicBezTo>
                      <a:pt x="781" y="8155"/>
                      <a:pt x="1844" y="5219"/>
                      <a:pt x="7061" y="0"/>
                    </a:cubicBezTo>
                    <a:cubicBezTo>
                      <a:pt x="969" y="6000"/>
                      <a:pt x="0" y="9218"/>
                      <a:pt x="750" y="10968"/>
                    </a:cubicBezTo>
                    <a:cubicBezTo>
                      <a:pt x="1219" y="11968"/>
                      <a:pt x="2250" y="12468"/>
                      <a:pt x="3219" y="12718"/>
                    </a:cubicBezTo>
                    <a:lnTo>
                      <a:pt x="3406" y="115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dirty="0">
                  <a:solidFill>
                    <a:srgbClr val="C8102E"/>
                  </a:solidFill>
                </a:endParaRPr>
              </a:p>
            </p:txBody>
          </p:sp>
          <p:sp>
            <p:nvSpPr>
              <p:cNvPr id="32" name="Freeform 3"/>
              <p:cNvSpPr>
                <a:spLocks noChangeArrowheads="1"/>
              </p:cNvSpPr>
              <p:nvPr/>
            </p:nvSpPr>
            <p:spPr bwMode="auto">
              <a:xfrm>
                <a:off x="2911475" y="1298575"/>
                <a:ext cx="3397250" cy="5018088"/>
              </a:xfrm>
              <a:custGeom>
                <a:avLst/>
                <a:gdLst>
                  <a:gd name="T0" fmla="*/ 3156 w 9438"/>
                  <a:gd name="T1" fmla="*/ 11405 h 13937"/>
                  <a:gd name="T2" fmla="*/ 3156 w 9438"/>
                  <a:gd name="T3" fmla="*/ 11405 h 13937"/>
                  <a:gd name="T4" fmla="*/ 9437 w 9438"/>
                  <a:gd name="T5" fmla="*/ 0 h 13937"/>
                  <a:gd name="T6" fmla="*/ 3938 w 9438"/>
                  <a:gd name="T7" fmla="*/ 13468 h 13937"/>
                  <a:gd name="T8" fmla="*/ 5469 w 9438"/>
                  <a:gd name="T9" fmla="*/ 13936 h 13937"/>
                  <a:gd name="T10" fmla="*/ 5594 w 9438"/>
                  <a:gd name="T11" fmla="*/ 13030 h 13937"/>
                  <a:gd name="T12" fmla="*/ 3156 w 9438"/>
                  <a:gd name="T13" fmla="*/ 11405 h 1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8" h="13937">
                    <a:moveTo>
                      <a:pt x="3156" y="11405"/>
                    </a:moveTo>
                    <a:lnTo>
                      <a:pt x="3156" y="11405"/>
                    </a:lnTo>
                    <a:cubicBezTo>
                      <a:pt x="2188" y="9718"/>
                      <a:pt x="2938" y="6406"/>
                      <a:pt x="9437" y="0"/>
                    </a:cubicBezTo>
                    <a:cubicBezTo>
                      <a:pt x="0" y="9186"/>
                      <a:pt x="1594" y="12374"/>
                      <a:pt x="3938" y="13468"/>
                    </a:cubicBezTo>
                    <a:cubicBezTo>
                      <a:pt x="4438" y="13718"/>
                      <a:pt x="4969" y="13843"/>
                      <a:pt x="5469" y="13936"/>
                    </a:cubicBezTo>
                    <a:cubicBezTo>
                      <a:pt x="5594" y="13030"/>
                      <a:pt x="5594" y="13030"/>
                      <a:pt x="5594" y="13030"/>
                    </a:cubicBezTo>
                    <a:cubicBezTo>
                      <a:pt x="4719" y="12811"/>
                      <a:pt x="3656" y="12343"/>
                      <a:pt x="3156" y="114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dirty="0">
                  <a:solidFill>
                    <a:srgbClr val="C8102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82633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49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601200" y="0"/>
            <a:ext cx="2286000" cy="1335024"/>
            <a:chOff x="9262533" y="0"/>
            <a:chExt cx="2286000" cy="133502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i="1" dirty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 defTabSz="457200">
                <a:spcAft>
                  <a:spcPts val="600"/>
                </a:spcAft>
              </a:pPr>
              <a:r>
                <a:rPr lang="en-US" sz="1100" dirty="0">
                  <a:solidFill>
                    <a:srgbClr val="FFFFFF"/>
                  </a:solidFill>
                </a:rPr>
                <a:t>Agenda (Blue)</a:t>
              </a:r>
            </a:p>
            <a:p>
              <a:pPr algn="ctr" defTabSz="457200">
                <a:spcAft>
                  <a:spcPts val="600"/>
                </a:spcAft>
                <a:defRPr/>
              </a:pPr>
              <a:endParaRPr lang="en-US" sz="900" i="1" dirty="0">
                <a:solidFill>
                  <a:srgbClr val="FFFFFF"/>
                </a:solidFill>
              </a:endParaRPr>
            </a:p>
            <a:p>
              <a:pPr algn="ctr" defTabSz="457200">
                <a:spcAft>
                  <a:spcPts val="600"/>
                </a:spcAft>
                <a:defRPr/>
              </a:pP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change background image </a:t>
              </a: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in Slide Master</a:t>
              </a:r>
            </a:p>
          </p:txBody>
        </p:sp>
        <p:sp>
          <p:nvSpPr>
            <p:cNvPr id="19" name="Freeform 18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1" y="1"/>
            <a:ext cx="30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 rot="5400000">
            <a:off x="-357025" y="3381935"/>
            <a:ext cx="6858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545304" y="798159"/>
            <a:ext cx="5021180" cy="5261683"/>
          </a:xfrm>
        </p:spPr>
        <p:txBody>
          <a:bodyPr anchor="ctr"/>
          <a:lstStyle>
            <a:lvl1pPr marL="0" indent="0">
              <a:spcAft>
                <a:spcPts val="1600"/>
              </a:spcAft>
              <a:buNone/>
              <a:defRPr sz="2000" b="1" kern="0" cap="all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98" y="6298213"/>
            <a:ext cx="803602" cy="45242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818682" y="4212403"/>
            <a:ext cx="1410643" cy="44319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36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Agenda</a:t>
            </a: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939802" y="2202399"/>
            <a:ext cx="1168398" cy="1707904"/>
            <a:chOff x="2911475" y="1220788"/>
            <a:chExt cx="3486150" cy="5095875"/>
          </a:xfrm>
          <a:solidFill>
            <a:schemeClr val="bg1"/>
          </a:solidFill>
        </p:grpSpPr>
        <p:sp>
          <p:nvSpPr>
            <p:cNvPr id="30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C8102E"/>
                </a:solidFill>
              </a:endParaRPr>
            </a:p>
          </p:txBody>
        </p:sp>
        <p:sp>
          <p:nvSpPr>
            <p:cNvPr id="31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C8102E"/>
                </a:solidFill>
              </a:endParaRPr>
            </a:p>
          </p:txBody>
        </p:sp>
        <p:sp>
          <p:nvSpPr>
            <p:cNvPr id="32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C8102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10476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800" b="1" dirty="0">
                <a:solidFill>
                  <a:srgbClr val="FFFFFF"/>
                </a:solidFill>
              </a:rPr>
              <a:t>SECTION BREAK OPTIONS</a:t>
            </a:r>
          </a:p>
          <a:p>
            <a:pPr algn="ctr" defTabSz="457200"/>
            <a:r>
              <a:rPr lang="en-US" sz="2400" dirty="0">
                <a:solidFill>
                  <a:srgbClr val="FFFFFF"/>
                </a:solidFill>
              </a:rPr>
              <a:t>(THIS PAGE FOR ORGANIZATIONAL PURPOSES ONLY)</a:t>
            </a:r>
          </a:p>
        </p:txBody>
      </p:sp>
    </p:spTree>
    <p:extLst>
      <p:ext uri="{BB962C8B-B14F-4D97-AF65-F5344CB8AC3E}">
        <p14:creationId xmlns:p14="http://schemas.microsoft.com/office/powerpoint/2010/main" val="86513829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M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9" b="66133"/>
          <a:stretch/>
        </p:blipFill>
        <p:spPr>
          <a:xfrm>
            <a:off x="0" y="5335266"/>
            <a:ext cx="9144000" cy="1522734"/>
          </a:xfrm>
          <a:prstGeom prst="rect">
            <a:avLst/>
          </a:prstGeom>
        </p:spPr>
      </p:pic>
      <p:sp>
        <p:nvSpPr>
          <p:cNvPr id="126" name="Rectangle 125"/>
          <p:cNvSpPr>
            <a:spLocks noChangeAspect="1"/>
          </p:cNvSpPr>
          <p:nvPr userDrawn="1"/>
        </p:nvSpPr>
        <p:spPr>
          <a:xfrm>
            <a:off x="0" y="5335266"/>
            <a:ext cx="9144000" cy="152273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7" name="Rectangle 126"/>
          <p:cNvSpPr/>
          <p:nvPr userDrawn="1"/>
        </p:nvSpPr>
        <p:spPr>
          <a:xfrm>
            <a:off x="0" y="0"/>
            <a:ext cx="9144000" cy="54293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8" name="Rectangle 127"/>
          <p:cNvSpPr/>
          <p:nvPr userDrawn="1"/>
        </p:nvSpPr>
        <p:spPr>
          <a:xfrm>
            <a:off x="0" y="5335266"/>
            <a:ext cx="9144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524000" y="2508932"/>
            <a:ext cx="6093760" cy="2506821"/>
          </a:xfrm>
        </p:spPr>
        <p:txBody>
          <a:bodyPr anchor="t"/>
          <a:lstStyle>
            <a:lvl1pPr algn="l">
              <a:lnSpc>
                <a:spcPts val="5160"/>
              </a:lnSpc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524000" y="5652329"/>
            <a:ext cx="6093760" cy="514203"/>
          </a:xfrm>
        </p:spPr>
        <p:txBody>
          <a:bodyPr anchor="t"/>
          <a:lstStyle>
            <a:lvl1pPr marL="0" indent="0">
              <a:buNone/>
              <a:defRPr sz="2000" b="1" kern="0" cap="all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98" y="6298213"/>
            <a:ext cx="803602" cy="452427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9601200" y="0"/>
            <a:ext cx="2286000" cy="1335024"/>
            <a:chOff x="9262533" y="0"/>
            <a:chExt cx="2286000" cy="133502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i="1" dirty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 defTabSz="457200">
                <a:spcAft>
                  <a:spcPts val="600"/>
                </a:spcAft>
              </a:pPr>
              <a:r>
                <a:rPr lang="en-US" sz="1100" dirty="0">
                  <a:solidFill>
                    <a:srgbClr val="FFFFFF"/>
                  </a:solidFill>
                </a:rPr>
                <a:t>Section Header (Main)</a:t>
              </a:r>
            </a:p>
            <a:p>
              <a:pPr algn="ctr" defTabSz="457200">
                <a:spcAft>
                  <a:spcPts val="600"/>
                </a:spcAft>
                <a:defRPr/>
              </a:pPr>
              <a:endParaRPr lang="en-US" sz="900" i="1" dirty="0">
                <a:solidFill>
                  <a:srgbClr val="FFFFFF"/>
                </a:solidFill>
              </a:endParaRPr>
            </a:p>
            <a:p>
              <a:pPr algn="ctr" defTabSz="457200">
                <a:spcAft>
                  <a:spcPts val="600"/>
                </a:spcAft>
                <a:defRPr/>
              </a:pP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change background image </a:t>
              </a: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in Slide Master</a:t>
              </a:r>
            </a:p>
          </p:txBody>
        </p:sp>
        <p:sp>
          <p:nvSpPr>
            <p:cNvPr id="27" name="Freeform 26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504262" y="2098146"/>
            <a:ext cx="905434" cy="1323516"/>
            <a:chOff x="2911475" y="1220788"/>
            <a:chExt cx="3486150" cy="5095875"/>
          </a:xfrm>
          <a:solidFill>
            <a:schemeClr val="bg1"/>
          </a:solidFill>
        </p:grpSpPr>
        <p:sp>
          <p:nvSpPr>
            <p:cNvPr id="28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  <p:sp>
          <p:nvSpPr>
            <p:cNvPr id="29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  <p:sp>
          <p:nvSpPr>
            <p:cNvPr id="30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17" name="Text Placeholder 45"/>
          <p:cNvSpPr>
            <a:spLocks noGrp="1"/>
          </p:cNvSpPr>
          <p:nvPr>
            <p:ph type="body" sz="quarter" idx="13"/>
          </p:nvPr>
        </p:nvSpPr>
        <p:spPr>
          <a:xfrm>
            <a:off x="1523999" y="1937408"/>
            <a:ext cx="6093761" cy="468536"/>
          </a:xfrm>
        </p:spPr>
        <p:txBody>
          <a:bodyPr anchor="b"/>
          <a:lstStyle>
            <a:lvl1pPr marL="12700" indent="0">
              <a:buNone/>
              <a:defRPr sz="32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87389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LT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9" b="66133"/>
          <a:stretch/>
        </p:blipFill>
        <p:spPr>
          <a:xfrm>
            <a:off x="0" y="5335266"/>
            <a:ext cx="9144000" cy="1522734"/>
          </a:xfrm>
          <a:prstGeom prst="rect">
            <a:avLst/>
          </a:prstGeom>
        </p:spPr>
      </p:pic>
      <p:sp>
        <p:nvSpPr>
          <p:cNvPr id="126" name="Rectangle 125"/>
          <p:cNvSpPr>
            <a:spLocks noChangeAspect="1"/>
          </p:cNvSpPr>
          <p:nvPr userDrawn="1"/>
        </p:nvSpPr>
        <p:spPr>
          <a:xfrm>
            <a:off x="0" y="5335268"/>
            <a:ext cx="9144000" cy="1522732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7" name="Rectangle 126"/>
          <p:cNvSpPr/>
          <p:nvPr userDrawn="1"/>
        </p:nvSpPr>
        <p:spPr>
          <a:xfrm>
            <a:off x="0" y="0"/>
            <a:ext cx="9144000" cy="54293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8" name="Rectangle 127"/>
          <p:cNvSpPr/>
          <p:nvPr userDrawn="1"/>
        </p:nvSpPr>
        <p:spPr>
          <a:xfrm>
            <a:off x="0" y="5335266"/>
            <a:ext cx="9144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524000" y="2508932"/>
            <a:ext cx="6093760" cy="2506821"/>
          </a:xfrm>
        </p:spPr>
        <p:txBody>
          <a:bodyPr anchor="t"/>
          <a:lstStyle>
            <a:lvl1pPr algn="l">
              <a:lnSpc>
                <a:spcPts val="5160"/>
              </a:lnSpc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LTSS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524000" y="5652329"/>
            <a:ext cx="6093760" cy="514203"/>
          </a:xfrm>
        </p:spPr>
        <p:txBody>
          <a:bodyPr anchor="t"/>
          <a:lstStyle>
            <a:lvl1pPr marL="0" indent="0">
              <a:buNone/>
              <a:defRPr sz="2000" b="1" kern="0" cap="all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98" y="6298213"/>
            <a:ext cx="803602" cy="452427"/>
          </a:xfrm>
          <a:prstGeom prst="rect">
            <a:avLst/>
          </a:prstGeom>
        </p:spPr>
      </p:pic>
      <p:grpSp>
        <p:nvGrpSpPr>
          <p:cNvPr id="165" name="Group 164"/>
          <p:cNvGrpSpPr/>
          <p:nvPr userDrawn="1"/>
        </p:nvGrpSpPr>
        <p:grpSpPr>
          <a:xfrm>
            <a:off x="504262" y="2098146"/>
            <a:ext cx="905434" cy="1323516"/>
            <a:chOff x="2911475" y="1220788"/>
            <a:chExt cx="3486150" cy="5095875"/>
          </a:xfrm>
          <a:solidFill>
            <a:schemeClr val="bg1"/>
          </a:solidFill>
        </p:grpSpPr>
        <p:sp>
          <p:nvSpPr>
            <p:cNvPr id="166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  <p:sp>
          <p:nvSpPr>
            <p:cNvPr id="167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  <p:sp>
          <p:nvSpPr>
            <p:cNvPr id="168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9601200" y="0"/>
            <a:ext cx="2286000" cy="1335024"/>
            <a:chOff x="9262533" y="0"/>
            <a:chExt cx="2286000" cy="133502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i="1" dirty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 defTabSz="457200">
                <a:spcAft>
                  <a:spcPts val="600"/>
                </a:spcAft>
              </a:pPr>
              <a:r>
                <a:rPr lang="en-US" sz="1100" dirty="0">
                  <a:solidFill>
                    <a:srgbClr val="FFFFFF"/>
                  </a:solidFill>
                </a:rPr>
                <a:t>Section Header (LTSS)</a:t>
              </a:r>
            </a:p>
            <a:p>
              <a:pPr algn="ctr" defTabSz="457200">
                <a:spcAft>
                  <a:spcPts val="600"/>
                </a:spcAft>
                <a:defRPr/>
              </a:pPr>
              <a:endParaRPr lang="en-US" sz="900" i="1" dirty="0">
                <a:solidFill>
                  <a:srgbClr val="FFFFFF"/>
                </a:solidFill>
              </a:endParaRPr>
            </a:p>
            <a:p>
              <a:pPr algn="ctr" defTabSz="457200">
                <a:spcAft>
                  <a:spcPts val="600"/>
                </a:spcAft>
                <a:defRPr/>
              </a:pP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change background image </a:t>
              </a: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in Slide Master</a:t>
              </a:r>
            </a:p>
          </p:txBody>
        </p:sp>
        <p:sp>
          <p:nvSpPr>
            <p:cNvPr id="23" name="Freeform 22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24" name="Text Placeholder 45"/>
          <p:cNvSpPr>
            <a:spLocks noGrp="1"/>
          </p:cNvSpPr>
          <p:nvPr>
            <p:ph type="body" sz="quarter" idx="13"/>
          </p:nvPr>
        </p:nvSpPr>
        <p:spPr>
          <a:xfrm>
            <a:off x="1523999" y="1937408"/>
            <a:ext cx="6093761" cy="468536"/>
          </a:xfrm>
        </p:spPr>
        <p:txBody>
          <a:bodyPr anchor="b"/>
          <a:lstStyle>
            <a:lvl1pPr marL="12700" indent="0">
              <a:buNone/>
              <a:defRPr sz="32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32460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HP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9" b="66133"/>
          <a:stretch/>
        </p:blipFill>
        <p:spPr>
          <a:xfrm>
            <a:off x="0" y="5335266"/>
            <a:ext cx="9144000" cy="1522734"/>
          </a:xfrm>
          <a:prstGeom prst="rect">
            <a:avLst/>
          </a:prstGeom>
        </p:spPr>
      </p:pic>
      <p:sp>
        <p:nvSpPr>
          <p:cNvPr id="126" name="Rectangle 125"/>
          <p:cNvSpPr>
            <a:spLocks noChangeAspect="1"/>
          </p:cNvSpPr>
          <p:nvPr userDrawn="1"/>
        </p:nvSpPr>
        <p:spPr>
          <a:xfrm>
            <a:off x="0" y="5335266"/>
            <a:ext cx="9144000" cy="1522734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7" name="Rectangle 126"/>
          <p:cNvSpPr/>
          <p:nvPr userDrawn="1"/>
        </p:nvSpPr>
        <p:spPr>
          <a:xfrm>
            <a:off x="0" y="0"/>
            <a:ext cx="9144000" cy="542939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8" name="Rectangle 127"/>
          <p:cNvSpPr/>
          <p:nvPr userDrawn="1"/>
        </p:nvSpPr>
        <p:spPr>
          <a:xfrm>
            <a:off x="0" y="5335266"/>
            <a:ext cx="9144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524000" y="2508932"/>
            <a:ext cx="6093760" cy="2506821"/>
          </a:xfrm>
        </p:spPr>
        <p:txBody>
          <a:bodyPr anchor="t"/>
          <a:lstStyle>
            <a:lvl1pPr algn="l">
              <a:lnSpc>
                <a:spcPts val="5160"/>
              </a:lnSpc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HPA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524000" y="5652329"/>
            <a:ext cx="6093760" cy="514203"/>
          </a:xfrm>
        </p:spPr>
        <p:txBody>
          <a:bodyPr anchor="t"/>
          <a:lstStyle>
            <a:lvl1pPr marL="0" indent="0">
              <a:buNone/>
              <a:defRPr sz="2000" b="1" kern="0" cap="all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98" y="6298213"/>
            <a:ext cx="803602" cy="452427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9601200" y="0"/>
            <a:ext cx="2286000" cy="1335024"/>
            <a:chOff x="9262533" y="0"/>
            <a:chExt cx="2286000" cy="133502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i="1" dirty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 defTabSz="457200">
                <a:spcAft>
                  <a:spcPts val="600"/>
                </a:spcAft>
              </a:pPr>
              <a:r>
                <a:rPr lang="en-US" sz="1100" dirty="0">
                  <a:solidFill>
                    <a:srgbClr val="FFFFFF"/>
                  </a:solidFill>
                </a:rPr>
                <a:t>Section Header (HPA)</a:t>
              </a:r>
            </a:p>
            <a:p>
              <a:pPr algn="ctr" defTabSz="457200">
                <a:spcAft>
                  <a:spcPts val="600"/>
                </a:spcAft>
                <a:defRPr/>
              </a:pPr>
              <a:endParaRPr lang="en-US" sz="900" i="1" dirty="0">
                <a:solidFill>
                  <a:srgbClr val="FFFFFF"/>
                </a:solidFill>
              </a:endParaRPr>
            </a:p>
            <a:p>
              <a:pPr algn="ctr" defTabSz="457200">
                <a:spcAft>
                  <a:spcPts val="600"/>
                </a:spcAft>
                <a:defRPr/>
              </a:pP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change background image </a:t>
              </a: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in Slide Master</a:t>
              </a:r>
            </a:p>
          </p:txBody>
        </p:sp>
        <p:sp>
          <p:nvSpPr>
            <p:cNvPr id="27" name="Freeform 26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504262" y="2098146"/>
            <a:ext cx="905434" cy="1323516"/>
            <a:chOff x="2911475" y="1220788"/>
            <a:chExt cx="3486150" cy="5095875"/>
          </a:xfrm>
          <a:solidFill>
            <a:schemeClr val="bg1"/>
          </a:solidFill>
        </p:grpSpPr>
        <p:sp>
          <p:nvSpPr>
            <p:cNvPr id="28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  <p:sp>
          <p:nvSpPr>
            <p:cNvPr id="29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  <p:sp>
          <p:nvSpPr>
            <p:cNvPr id="30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17" name="Text Placeholder 45"/>
          <p:cNvSpPr>
            <a:spLocks noGrp="1"/>
          </p:cNvSpPr>
          <p:nvPr>
            <p:ph type="body" sz="quarter" idx="13"/>
          </p:nvPr>
        </p:nvSpPr>
        <p:spPr>
          <a:xfrm>
            <a:off x="1523999" y="1937408"/>
            <a:ext cx="6093761" cy="468536"/>
          </a:xfrm>
        </p:spPr>
        <p:txBody>
          <a:bodyPr anchor="b"/>
          <a:lstStyle>
            <a:lvl1pPr marL="12700" indent="0">
              <a:buNone/>
              <a:defRPr sz="32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59721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599" y="2062621"/>
            <a:ext cx="8686798" cy="4096512"/>
          </a:xfrm>
        </p:spPr>
        <p:txBody>
          <a:bodyPr lIns="411480" numCol="1" spcCol="457200"/>
          <a:lstStyle>
            <a:lvl1pPr marL="65088" indent="-65088">
              <a:spcBef>
                <a:spcPts val="500"/>
              </a:spcBef>
              <a:tabLst/>
              <a:defRPr sz="2000" baseline="0"/>
            </a:lvl1pPr>
            <a:lvl2pPr>
              <a:spcBef>
                <a:spcPts val="500"/>
              </a:spcBef>
              <a:defRPr sz="2000" baseline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Main text style. Use tab to add bullet.</a:t>
            </a:r>
          </a:p>
          <a:p>
            <a:pPr lvl="1"/>
            <a:r>
              <a:rPr lang="en-US" dirty="0"/>
              <a:t>Suggested maximums: 5 words per line. 10 words per text block. 50 slides per text box.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Title and Content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Use Tab to add bullet.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If body subhead is needed, change default text to bold &amp; red.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Keep words to a minimum with these suggested limits.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5 words per line. 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10 words per text block.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50 words per text block. </a:t>
              </a:r>
            </a:p>
          </p:txBody>
        </p:sp>
        <p:grpSp>
          <p:nvGrpSpPr>
            <p:cNvPr id="14" name="Group 13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5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16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154647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Connected C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9" b="66133"/>
          <a:stretch/>
        </p:blipFill>
        <p:spPr>
          <a:xfrm>
            <a:off x="0" y="5335266"/>
            <a:ext cx="9144000" cy="1522734"/>
          </a:xfrm>
          <a:prstGeom prst="rect">
            <a:avLst/>
          </a:prstGeom>
        </p:spPr>
      </p:pic>
      <p:sp>
        <p:nvSpPr>
          <p:cNvPr id="126" name="Rectangle 125"/>
          <p:cNvSpPr>
            <a:spLocks noChangeAspect="1"/>
          </p:cNvSpPr>
          <p:nvPr userDrawn="1"/>
        </p:nvSpPr>
        <p:spPr>
          <a:xfrm>
            <a:off x="0" y="5335266"/>
            <a:ext cx="9144000" cy="1522734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7" name="Rectangle 126"/>
          <p:cNvSpPr/>
          <p:nvPr userDrawn="1"/>
        </p:nvSpPr>
        <p:spPr>
          <a:xfrm>
            <a:off x="0" y="0"/>
            <a:ext cx="9144000" cy="542939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8" name="Rectangle 127"/>
          <p:cNvSpPr/>
          <p:nvPr userDrawn="1"/>
        </p:nvSpPr>
        <p:spPr>
          <a:xfrm>
            <a:off x="0" y="5335266"/>
            <a:ext cx="9144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524000" y="2508932"/>
            <a:ext cx="6093760" cy="2506821"/>
          </a:xfrm>
        </p:spPr>
        <p:txBody>
          <a:bodyPr anchor="t"/>
          <a:lstStyle>
            <a:lvl1pPr algn="l">
              <a:lnSpc>
                <a:spcPts val="5160"/>
              </a:lnSpc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Connected Care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524000" y="5652329"/>
            <a:ext cx="6093760" cy="514203"/>
          </a:xfrm>
        </p:spPr>
        <p:txBody>
          <a:bodyPr anchor="t"/>
          <a:lstStyle>
            <a:lvl1pPr marL="0" indent="0">
              <a:buNone/>
              <a:defRPr sz="2000" b="1" kern="0" cap="all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98" y="6298213"/>
            <a:ext cx="803602" cy="452427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9601200" y="0"/>
            <a:ext cx="2286000" cy="1335024"/>
            <a:chOff x="9262533" y="0"/>
            <a:chExt cx="2286000" cy="133502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i="1" dirty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 defTabSz="457200">
                <a:spcAft>
                  <a:spcPts val="600"/>
                </a:spcAft>
              </a:pPr>
              <a:r>
                <a:rPr lang="en-US" sz="1100" dirty="0">
                  <a:solidFill>
                    <a:srgbClr val="FFFFFF"/>
                  </a:solidFill>
                </a:rPr>
                <a:t>Section Header </a:t>
              </a:r>
              <a:br>
                <a:rPr lang="en-US" sz="1100" dirty="0">
                  <a:solidFill>
                    <a:srgbClr val="FFFFFF"/>
                  </a:solidFill>
                </a:rPr>
              </a:br>
              <a:r>
                <a:rPr lang="en-US" sz="1100" dirty="0">
                  <a:solidFill>
                    <a:srgbClr val="FFFFFF"/>
                  </a:solidFill>
                </a:rPr>
                <a:t>(Connected Care)</a:t>
              </a:r>
            </a:p>
            <a:p>
              <a:pPr algn="ctr" defTabSz="457200">
                <a:spcAft>
                  <a:spcPts val="600"/>
                </a:spcAft>
                <a:defRPr/>
              </a:pPr>
              <a:endParaRPr lang="en-US" sz="900" i="1" dirty="0">
                <a:solidFill>
                  <a:srgbClr val="FFFFFF"/>
                </a:solidFill>
              </a:endParaRPr>
            </a:p>
            <a:p>
              <a:pPr algn="ctr" defTabSz="457200">
                <a:spcAft>
                  <a:spcPts val="600"/>
                </a:spcAft>
                <a:defRPr/>
              </a:pP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change background image </a:t>
              </a: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in Slide Master</a:t>
              </a:r>
            </a:p>
          </p:txBody>
        </p:sp>
        <p:sp>
          <p:nvSpPr>
            <p:cNvPr id="27" name="Freeform 26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504262" y="2098146"/>
            <a:ext cx="905434" cy="1323516"/>
            <a:chOff x="2911475" y="1220788"/>
            <a:chExt cx="3486150" cy="5095875"/>
          </a:xfrm>
          <a:solidFill>
            <a:schemeClr val="bg1"/>
          </a:solidFill>
        </p:grpSpPr>
        <p:sp>
          <p:nvSpPr>
            <p:cNvPr id="28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  <p:sp>
          <p:nvSpPr>
            <p:cNvPr id="29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  <p:sp>
          <p:nvSpPr>
            <p:cNvPr id="30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19" name="Text Placeholder 45"/>
          <p:cNvSpPr>
            <a:spLocks noGrp="1"/>
          </p:cNvSpPr>
          <p:nvPr>
            <p:ph type="body" sz="quarter" idx="13"/>
          </p:nvPr>
        </p:nvSpPr>
        <p:spPr>
          <a:xfrm>
            <a:off x="1523999" y="1937408"/>
            <a:ext cx="6093761" cy="468536"/>
          </a:xfrm>
        </p:spPr>
        <p:txBody>
          <a:bodyPr anchor="b"/>
          <a:lstStyle>
            <a:lvl1pPr marL="12700" indent="0">
              <a:buNone/>
              <a:defRPr sz="32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38310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PCM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9" b="66133"/>
          <a:stretch/>
        </p:blipFill>
        <p:spPr>
          <a:xfrm>
            <a:off x="0" y="5335266"/>
            <a:ext cx="9144000" cy="1522734"/>
          </a:xfrm>
          <a:prstGeom prst="rect">
            <a:avLst/>
          </a:prstGeom>
        </p:spPr>
      </p:pic>
      <p:sp>
        <p:nvSpPr>
          <p:cNvPr id="126" name="Rectangle 125"/>
          <p:cNvSpPr>
            <a:spLocks noChangeAspect="1"/>
          </p:cNvSpPr>
          <p:nvPr userDrawn="1"/>
        </p:nvSpPr>
        <p:spPr>
          <a:xfrm>
            <a:off x="0" y="5335266"/>
            <a:ext cx="9144000" cy="1522734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7" name="Rectangle 126"/>
          <p:cNvSpPr/>
          <p:nvPr userDrawn="1"/>
        </p:nvSpPr>
        <p:spPr>
          <a:xfrm>
            <a:off x="0" y="0"/>
            <a:ext cx="9144000" cy="542939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8" name="Rectangle 127"/>
          <p:cNvSpPr/>
          <p:nvPr userDrawn="1"/>
        </p:nvSpPr>
        <p:spPr>
          <a:xfrm>
            <a:off x="0" y="5335266"/>
            <a:ext cx="9144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524000" y="2508932"/>
            <a:ext cx="6093760" cy="2506821"/>
          </a:xfrm>
        </p:spPr>
        <p:txBody>
          <a:bodyPr anchor="t"/>
          <a:lstStyle>
            <a:lvl1pPr algn="l">
              <a:lnSpc>
                <a:spcPts val="5160"/>
              </a:lnSpc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PCMH</a:t>
            </a:r>
            <a:r>
              <a:rPr lang="en-US" dirty="0"/>
              <a:t>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524000" y="5652329"/>
            <a:ext cx="6093760" cy="514203"/>
          </a:xfrm>
        </p:spPr>
        <p:txBody>
          <a:bodyPr anchor="t"/>
          <a:lstStyle>
            <a:lvl1pPr marL="0" indent="0">
              <a:buNone/>
              <a:defRPr sz="2000" b="1" kern="0" cap="all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98" y="6298213"/>
            <a:ext cx="803602" cy="452427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9601200" y="0"/>
            <a:ext cx="2286000" cy="1335024"/>
            <a:chOff x="9262533" y="0"/>
            <a:chExt cx="2286000" cy="133502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i="1" dirty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 defTabSz="457200">
                <a:spcAft>
                  <a:spcPts val="600"/>
                </a:spcAft>
              </a:pPr>
              <a:r>
                <a:rPr lang="en-US" sz="1100" dirty="0">
                  <a:solidFill>
                    <a:srgbClr val="FFFFFF"/>
                  </a:solidFill>
                </a:rPr>
                <a:t>Section Header </a:t>
              </a:r>
              <a:br>
                <a:rPr lang="en-US" sz="1100" dirty="0">
                  <a:solidFill>
                    <a:srgbClr val="FFFFFF"/>
                  </a:solidFill>
                </a:rPr>
              </a:br>
              <a:r>
                <a:rPr lang="en-US" sz="1100" dirty="0">
                  <a:solidFill>
                    <a:srgbClr val="FFFFFF"/>
                  </a:solidFill>
                </a:rPr>
                <a:t>(PCMH)</a:t>
              </a:r>
            </a:p>
            <a:p>
              <a:pPr algn="ctr" defTabSz="457200">
                <a:spcAft>
                  <a:spcPts val="600"/>
                </a:spcAft>
                <a:defRPr/>
              </a:pPr>
              <a:endParaRPr lang="en-US" sz="900" i="1" dirty="0">
                <a:solidFill>
                  <a:srgbClr val="FFFFFF"/>
                </a:solidFill>
              </a:endParaRPr>
            </a:p>
            <a:p>
              <a:pPr algn="ctr" defTabSz="457200">
                <a:spcAft>
                  <a:spcPts val="600"/>
                </a:spcAft>
                <a:defRPr/>
              </a:pP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change background image </a:t>
              </a: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in Slide Master</a:t>
              </a:r>
            </a:p>
          </p:txBody>
        </p:sp>
        <p:sp>
          <p:nvSpPr>
            <p:cNvPr id="27" name="Freeform 26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504262" y="2098146"/>
            <a:ext cx="905434" cy="1323516"/>
            <a:chOff x="2911475" y="1220788"/>
            <a:chExt cx="3486150" cy="5095875"/>
          </a:xfrm>
          <a:solidFill>
            <a:schemeClr val="bg1"/>
          </a:solidFill>
        </p:grpSpPr>
        <p:sp>
          <p:nvSpPr>
            <p:cNvPr id="28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  <p:sp>
          <p:nvSpPr>
            <p:cNvPr id="29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  <p:sp>
          <p:nvSpPr>
            <p:cNvPr id="30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19" name="Text Placeholder 45"/>
          <p:cNvSpPr>
            <a:spLocks noGrp="1"/>
          </p:cNvSpPr>
          <p:nvPr>
            <p:ph type="body" sz="quarter" idx="13"/>
          </p:nvPr>
        </p:nvSpPr>
        <p:spPr>
          <a:xfrm>
            <a:off x="1523999" y="1937408"/>
            <a:ext cx="6093761" cy="468536"/>
          </a:xfrm>
        </p:spPr>
        <p:txBody>
          <a:bodyPr anchor="b"/>
          <a:lstStyle>
            <a:lvl1pPr marL="12700" indent="0">
              <a:buNone/>
              <a:defRPr sz="32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65711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PCS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9" b="66133"/>
          <a:stretch/>
        </p:blipFill>
        <p:spPr>
          <a:xfrm>
            <a:off x="0" y="5335266"/>
            <a:ext cx="9144000" cy="1522734"/>
          </a:xfrm>
          <a:prstGeom prst="rect">
            <a:avLst/>
          </a:prstGeom>
        </p:spPr>
      </p:pic>
      <p:sp>
        <p:nvSpPr>
          <p:cNvPr id="126" name="Rectangle 125"/>
          <p:cNvSpPr>
            <a:spLocks noChangeAspect="1"/>
          </p:cNvSpPr>
          <p:nvPr userDrawn="1"/>
        </p:nvSpPr>
        <p:spPr>
          <a:xfrm>
            <a:off x="0" y="5335266"/>
            <a:ext cx="9144000" cy="1522734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7" name="Rectangle 126"/>
          <p:cNvSpPr/>
          <p:nvPr userDrawn="1"/>
        </p:nvSpPr>
        <p:spPr>
          <a:xfrm>
            <a:off x="0" y="0"/>
            <a:ext cx="9144000" cy="542939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8" name="Rectangle 127"/>
          <p:cNvSpPr/>
          <p:nvPr userDrawn="1"/>
        </p:nvSpPr>
        <p:spPr>
          <a:xfrm>
            <a:off x="0" y="5335266"/>
            <a:ext cx="9144000" cy="94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524000" y="2508932"/>
            <a:ext cx="6093760" cy="2506821"/>
          </a:xfrm>
        </p:spPr>
        <p:txBody>
          <a:bodyPr anchor="t"/>
          <a:lstStyle>
            <a:lvl1pPr algn="l">
              <a:lnSpc>
                <a:spcPts val="5160"/>
              </a:lnSpc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PCSP</a:t>
            </a:r>
            <a:r>
              <a:rPr lang="en-US" dirty="0"/>
              <a:t>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524000" y="5652329"/>
            <a:ext cx="6093760" cy="514203"/>
          </a:xfrm>
        </p:spPr>
        <p:txBody>
          <a:bodyPr anchor="t"/>
          <a:lstStyle>
            <a:lvl1pPr marL="0" indent="0">
              <a:buNone/>
              <a:defRPr sz="2000" b="1" kern="0" cap="all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98" y="6298213"/>
            <a:ext cx="803602" cy="452427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9601200" y="0"/>
            <a:ext cx="2286000" cy="1335024"/>
            <a:chOff x="9262533" y="0"/>
            <a:chExt cx="2286000" cy="133502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9262533" y="0"/>
              <a:ext cx="2286000" cy="1335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i="1" dirty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Layout</a:t>
              </a:r>
            </a:p>
            <a:p>
              <a:pPr algn="ctr" defTabSz="457200">
                <a:spcAft>
                  <a:spcPts val="600"/>
                </a:spcAft>
              </a:pPr>
              <a:r>
                <a:rPr lang="en-US" sz="1100" dirty="0">
                  <a:solidFill>
                    <a:srgbClr val="FFFFFF"/>
                  </a:solidFill>
                </a:rPr>
                <a:t>Section Header </a:t>
              </a:r>
              <a:br>
                <a:rPr lang="en-US" sz="1100" dirty="0">
                  <a:solidFill>
                    <a:srgbClr val="FFFFFF"/>
                  </a:solidFill>
                </a:rPr>
              </a:br>
              <a:r>
                <a:rPr lang="en-US" sz="1100" dirty="0">
                  <a:solidFill>
                    <a:srgbClr val="FFFFFF"/>
                  </a:solidFill>
                </a:rPr>
                <a:t>(PCSP)</a:t>
              </a:r>
            </a:p>
            <a:p>
              <a:pPr algn="ctr" defTabSz="457200">
                <a:spcAft>
                  <a:spcPts val="600"/>
                </a:spcAft>
                <a:defRPr/>
              </a:pPr>
              <a:endParaRPr lang="en-US" sz="900" i="1" dirty="0">
                <a:solidFill>
                  <a:srgbClr val="FFFFFF"/>
                </a:solidFill>
              </a:endParaRPr>
            </a:p>
            <a:p>
              <a:pPr algn="ctr" defTabSz="457200">
                <a:spcAft>
                  <a:spcPts val="600"/>
                </a:spcAft>
                <a:defRPr/>
              </a:pP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change background image </a:t>
              </a:r>
              <a:br>
                <a:rPr lang="en-US" sz="900" i="1" dirty="0">
                  <a:solidFill>
                    <a:srgbClr val="FFFFFF"/>
                  </a:solidFill>
                </a:rPr>
              </a:br>
              <a:r>
                <a:rPr lang="en-US" sz="900" i="1" dirty="0">
                  <a:solidFill>
                    <a:srgbClr val="FFFFFF"/>
                  </a:solidFill>
                </a:rPr>
                <a:t>in Slide Master</a:t>
              </a:r>
            </a:p>
          </p:txBody>
        </p:sp>
        <p:sp>
          <p:nvSpPr>
            <p:cNvPr id="27" name="Freeform 26"/>
            <p:cNvSpPr>
              <a:spLocks noChangeArrowheads="1"/>
            </p:cNvSpPr>
            <p:nvPr userDrawn="1"/>
          </p:nvSpPr>
          <p:spPr bwMode="auto">
            <a:xfrm flipH="1">
              <a:off x="10231805" y="692141"/>
              <a:ext cx="289582" cy="212708"/>
            </a:xfrm>
            <a:custGeom>
              <a:avLst/>
              <a:gdLst>
                <a:gd name="T0" fmla="*/ 11999 w 21312"/>
                <a:gd name="T1" fmla="*/ 6844 h 15656"/>
                <a:gd name="T2" fmla="*/ 11999 w 21312"/>
                <a:gd name="T3" fmla="*/ 6844 h 15656"/>
                <a:gd name="T4" fmla="*/ 12999 w 21312"/>
                <a:gd name="T5" fmla="*/ 5875 h 15656"/>
                <a:gd name="T6" fmla="*/ 8156 w 21312"/>
                <a:gd name="T7" fmla="*/ 5906 h 15656"/>
                <a:gd name="T8" fmla="*/ 7219 w 21312"/>
                <a:gd name="T9" fmla="*/ 7625 h 15656"/>
                <a:gd name="T10" fmla="*/ 6562 w 21312"/>
                <a:gd name="T11" fmla="*/ 8155 h 15656"/>
                <a:gd name="T12" fmla="*/ 6437 w 21312"/>
                <a:gd name="T13" fmla="*/ 8124 h 15656"/>
                <a:gd name="T14" fmla="*/ 5906 w 21312"/>
                <a:gd name="T15" fmla="*/ 7343 h 15656"/>
                <a:gd name="T16" fmla="*/ 7219 w 21312"/>
                <a:gd name="T17" fmla="*/ 4969 h 15656"/>
                <a:gd name="T18" fmla="*/ 13936 w 21312"/>
                <a:gd name="T19" fmla="*/ 4937 h 15656"/>
                <a:gd name="T20" fmla="*/ 14936 w 21312"/>
                <a:gd name="T21" fmla="*/ 3937 h 15656"/>
                <a:gd name="T22" fmla="*/ 15999 w 21312"/>
                <a:gd name="T23" fmla="*/ 7905 h 15656"/>
                <a:gd name="T24" fmla="*/ 11999 w 21312"/>
                <a:gd name="T25" fmla="*/ 6844 h 15656"/>
                <a:gd name="T26" fmla="*/ 15405 w 21312"/>
                <a:gd name="T27" fmla="*/ 9874 h 15656"/>
                <a:gd name="T28" fmla="*/ 15405 w 21312"/>
                <a:gd name="T29" fmla="*/ 9874 h 15656"/>
                <a:gd name="T30" fmla="*/ 14093 w 21312"/>
                <a:gd name="T31" fmla="*/ 12249 h 15656"/>
                <a:gd name="T32" fmla="*/ 10718 w 21312"/>
                <a:gd name="T33" fmla="*/ 13655 h 15656"/>
                <a:gd name="T34" fmla="*/ 7375 w 21312"/>
                <a:gd name="T35" fmla="*/ 12280 h 15656"/>
                <a:gd name="T36" fmla="*/ 6375 w 21312"/>
                <a:gd name="T37" fmla="*/ 13280 h 15656"/>
                <a:gd name="T38" fmla="*/ 5312 w 21312"/>
                <a:gd name="T39" fmla="*/ 9311 h 15656"/>
                <a:gd name="T40" fmla="*/ 9312 w 21312"/>
                <a:gd name="T41" fmla="*/ 10374 h 15656"/>
                <a:gd name="T42" fmla="*/ 8312 w 21312"/>
                <a:gd name="T43" fmla="*/ 11343 h 15656"/>
                <a:gd name="T44" fmla="*/ 10718 w 21312"/>
                <a:gd name="T45" fmla="*/ 12311 h 15656"/>
                <a:gd name="T46" fmla="*/ 13155 w 21312"/>
                <a:gd name="T47" fmla="*/ 11311 h 15656"/>
                <a:gd name="T48" fmla="*/ 14093 w 21312"/>
                <a:gd name="T49" fmla="*/ 9593 h 15656"/>
                <a:gd name="T50" fmla="*/ 14874 w 21312"/>
                <a:gd name="T51" fmla="*/ 9093 h 15656"/>
                <a:gd name="T52" fmla="*/ 15405 w 21312"/>
                <a:gd name="T53" fmla="*/ 9874 h 15656"/>
                <a:gd name="T54" fmla="*/ 19311 w 21312"/>
                <a:gd name="T55" fmla="*/ 1656 h 15656"/>
                <a:gd name="T56" fmla="*/ 19311 w 21312"/>
                <a:gd name="T57" fmla="*/ 1656 h 15656"/>
                <a:gd name="T58" fmla="*/ 15155 w 21312"/>
                <a:gd name="T59" fmla="*/ 1656 h 15656"/>
                <a:gd name="T60" fmla="*/ 14436 w 21312"/>
                <a:gd name="T61" fmla="*/ 656 h 15656"/>
                <a:gd name="T62" fmla="*/ 13124 w 21312"/>
                <a:gd name="T63" fmla="*/ 0 h 15656"/>
                <a:gd name="T64" fmla="*/ 8187 w 21312"/>
                <a:gd name="T65" fmla="*/ 0 h 15656"/>
                <a:gd name="T66" fmla="*/ 6875 w 21312"/>
                <a:gd name="T67" fmla="*/ 656 h 15656"/>
                <a:gd name="T68" fmla="*/ 6156 w 21312"/>
                <a:gd name="T69" fmla="*/ 1656 h 15656"/>
                <a:gd name="T70" fmla="*/ 2000 w 21312"/>
                <a:gd name="T71" fmla="*/ 1656 h 15656"/>
                <a:gd name="T72" fmla="*/ 0 w 21312"/>
                <a:gd name="T73" fmla="*/ 3656 h 15656"/>
                <a:gd name="T74" fmla="*/ 0 w 21312"/>
                <a:gd name="T75" fmla="*/ 13655 h 15656"/>
                <a:gd name="T76" fmla="*/ 2000 w 21312"/>
                <a:gd name="T77" fmla="*/ 15655 h 15656"/>
                <a:gd name="T78" fmla="*/ 19311 w 21312"/>
                <a:gd name="T79" fmla="*/ 15655 h 15656"/>
                <a:gd name="T80" fmla="*/ 21311 w 21312"/>
                <a:gd name="T81" fmla="*/ 13655 h 15656"/>
                <a:gd name="T82" fmla="*/ 21311 w 21312"/>
                <a:gd name="T83" fmla="*/ 3656 h 15656"/>
                <a:gd name="T84" fmla="*/ 19311 w 21312"/>
                <a:gd name="T85" fmla="*/ 1656 h 15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12" h="15656">
                  <a:moveTo>
                    <a:pt x="11999" y="6844"/>
                  </a:moveTo>
                  <a:lnTo>
                    <a:pt x="11999" y="6844"/>
                  </a:lnTo>
                  <a:cubicBezTo>
                    <a:pt x="12999" y="5875"/>
                    <a:pt x="12999" y="5875"/>
                    <a:pt x="12999" y="5875"/>
                  </a:cubicBezTo>
                  <a:cubicBezTo>
                    <a:pt x="11655" y="4562"/>
                    <a:pt x="9500" y="4562"/>
                    <a:pt x="8156" y="5906"/>
                  </a:cubicBezTo>
                  <a:cubicBezTo>
                    <a:pt x="7687" y="6375"/>
                    <a:pt x="7343" y="6969"/>
                    <a:pt x="7219" y="7625"/>
                  </a:cubicBezTo>
                  <a:cubicBezTo>
                    <a:pt x="7156" y="7936"/>
                    <a:pt x="6875" y="8155"/>
                    <a:pt x="6562" y="8155"/>
                  </a:cubicBezTo>
                  <a:cubicBezTo>
                    <a:pt x="6531" y="8155"/>
                    <a:pt x="6469" y="8155"/>
                    <a:pt x="6437" y="8124"/>
                  </a:cubicBezTo>
                  <a:cubicBezTo>
                    <a:pt x="6062" y="8061"/>
                    <a:pt x="5844" y="7719"/>
                    <a:pt x="5906" y="7343"/>
                  </a:cubicBezTo>
                  <a:cubicBezTo>
                    <a:pt x="6094" y="6437"/>
                    <a:pt x="6562" y="5625"/>
                    <a:pt x="7219" y="4969"/>
                  </a:cubicBezTo>
                  <a:cubicBezTo>
                    <a:pt x="9062" y="3125"/>
                    <a:pt x="12061" y="3094"/>
                    <a:pt x="13936" y="4937"/>
                  </a:cubicBezTo>
                  <a:cubicBezTo>
                    <a:pt x="14936" y="3937"/>
                    <a:pt x="14936" y="3937"/>
                    <a:pt x="14936" y="3937"/>
                  </a:cubicBezTo>
                  <a:cubicBezTo>
                    <a:pt x="15999" y="7905"/>
                    <a:pt x="15999" y="7905"/>
                    <a:pt x="15999" y="7905"/>
                  </a:cubicBezTo>
                  <a:lnTo>
                    <a:pt x="11999" y="6844"/>
                  </a:lnTo>
                  <a:close/>
                  <a:moveTo>
                    <a:pt x="15405" y="9874"/>
                  </a:moveTo>
                  <a:lnTo>
                    <a:pt x="15405" y="9874"/>
                  </a:lnTo>
                  <a:cubicBezTo>
                    <a:pt x="15218" y="10780"/>
                    <a:pt x="14749" y="11593"/>
                    <a:pt x="14093" y="12249"/>
                  </a:cubicBezTo>
                  <a:cubicBezTo>
                    <a:pt x="13186" y="13155"/>
                    <a:pt x="11999" y="13655"/>
                    <a:pt x="10718" y="13655"/>
                  </a:cubicBezTo>
                  <a:cubicBezTo>
                    <a:pt x="9469" y="13655"/>
                    <a:pt x="8281" y="13155"/>
                    <a:pt x="7375" y="12280"/>
                  </a:cubicBezTo>
                  <a:cubicBezTo>
                    <a:pt x="6375" y="13280"/>
                    <a:pt x="6375" y="13280"/>
                    <a:pt x="6375" y="13280"/>
                  </a:cubicBezTo>
                  <a:cubicBezTo>
                    <a:pt x="5312" y="9311"/>
                    <a:pt x="5312" y="9311"/>
                    <a:pt x="5312" y="9311"/>
                  </a:cubicBezTo>
                  <a:cubicBezTo>
                    <a:pt x="9312" y="10374"/>
                    <a:pt x="9312" y="10374"/>
                    <a:pt x="9312" y="10374"/>
                  </a:cubicBezTo>
                  <a:cubicBezTo>
                    <a:pt x="8312" y="11343"/>
                    <a:pt x="8312" y="11343"/>
                    <a:pt x="8312" y="11343"/>
                  </a:cubicBezTo>
                  <a:cubicBezTo>
                    <a:pt x="8969" y="11968"/>
                    <a:pt x="9812" y="12311"/>
                    <a:pt x="10718" y="12311"/>
                  </a:cubicBezTo>
                  <a:cubicBezTo>
                    <a:pt x="11655" y="12311"/>
                    <a:pt x="12499" y="11968"/>
                    <a:pt x="13155" y="11311"/>
                  </a:cubicBezTo>
                  <a:cubicBezTo>
                    <a:pt x="13624" y="10843"/>
                    <a:pt x="13968" y="10249"/>
                    <a:pt x="14093" y="9593"/>
                  </a:cubicBezTo>
                  <a:cubicBezTo>
                    <a:pt x="14186" y="9218"/>
                    <a:pt x="14530" y="8999"/>
                    <a:pt x="14874" y="9093"/>
                  </a:cubicBezTo>
                  <a:cubicBezTo>
                    <a:pt x="15249" y="9155"/>
                    <a:pt x="15468" y="9499"/>
                    <a:pt x="15405" y="9874"/>
                  </a:cubicBezTo>
                  <a:close/>
                  <a:moveTo>
                    <a:pt x="19311" y="1656"/>
                  </a:moveTo>
                  <a:lnTo>
                    <a:pt x="19311" y="1656"/>
                  </a:lnTo>
                  <a:cubicBezTo>
                    <a:pt x="15155" y="1656"/>
                    <a:pt x="15155" y="1656"/>
                    <a:pt x="15155" y="1656"/>
                  </a:cubicBezTo>
                  <a:cubicBezTo>
                    <a:pt x="14436" y="656"/>
                    <a:pt x="14436" y="656"/>
                    <a:pt x="14436" y="656"/>
                  </a:cubicBezTo>
                  <a:cubicBezTo>
                    <a:pt x="14155" y="281"/>
                    <a:pt x="13593" y="0"/>
                    <a:pt x="13124" y="0"/>
                  </a:cubicBezTo>
                  <a:cubicBezTo>
                    <a:pt x="8187" y="0"/>
                    <a:pt x="8187" y="0"/>
                    <a:pt x="8187" y="0"/>
                  </a:cubicBezTo>
                  <a:cubicBezTo>
                    <a:pt x="7719" y="0"/>
                    <a:pt x="7156" y="281"/>
                    <a:pt x="6875" y="656"/>
                  </a:cubicBezTo>
                  <a:cubicBezTo>
                    <a:pt x="6156" y="1656"/>
                    <a:pt x="6156" y="1656"/>
                    <a:pt x="6156" y="1656"/>
                  </a:cubicBezTo>
                  <a:cubicBezTo>
                    <a:pt x="2000" y="1656"/>
                    <a:pt x="2000" y="1656"/>
                    <a:pt x="2000" y="1656"/>
                  </a:cubicBezTo>
                  <a:cubicBezTo>
                    <a:pt x="875" y="1656"/>
                    <a:pt x="0" y="2562"/>
                    <a:pt x="0" y="3656"/>
                  </a:cubicBezTo>
                  <a:cubicBezTo>
                    <a:pt x="0" y="13655"/>
                    <a:pt x="0" y="13655"/>
                    <a:pt x="0" y="13655"/>
                  </a:cubicBezTo>
                  <a:cubicBezTo>
                    <a:pt x="0" y="14749"/>
                    <a:pt x="875" y="15655"/>
                    <a:pt x="2000" y="15655"/>
                  </a:cubicBezTo>
                  <a:cubicBezTo>
                    <a:pt x="19311" y="15655"/>
                    <a:pt x="19311" y="15655"/>
                    <a:pt x="19311" y="15655"/>
                  </a:cubicBezTo>
                  <a:cubicBezTo>
                    <a:pt x="20436" y="15655"/>
                    <a:pt x="21311" y="14749"/>
                    <a:pt x="21311" y="13655"/>
                  </a:cubicBezTo>
                  <a:cubicBezTo>
                    <a:pt x="21311" y="3656"/>
                    <a:pt x="21311" y="3656"/>
                    <a:pt x="21311" y="3656"/>
                  </a:cubicBezTo>
                  <a:cubicBezTo>
                    <a:pt x="21311" y="2562"/>
                    <a:pt x="20436" y="1656"/>
                    <a:pt x="19311" y="16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504262" y="2098146"/>
            <a:ext cx="905434" cy="1323516"/>
            <a:chOff x="2911475" y="1220788"/>
            <a:chExt cx="3486150" cy="5095875"/>
          </a:xfrm>
          <a:solidFill>
            <a:schemeClr val="bg1"/>
          </a:solidFill>
        </p:grpSpPr>
        <p:sp>
          <p:nvSpPr>
            <p:cNvPr id="28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  <p:sp>
          <p:nvSpPr>
            <p:cNvPr id="29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  <p:sp>
          <p:nvSpPr>
            <p:cNvPr id="30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19" name="Text Placeholder 45"/>
          <p:cNvSpPr>
            <a:spLocks noGrp="1"/>
          </p:cNvSpPr>
          <p:nvPr>
            <p:ph type="body" sz="quarter" idx="13"/>
          </p:nvPr>
        </p:nvSpPr>
        <p:spPr>
          <a:xfrm>
            <a:off x="1523999" y="1937408"/>
            <a:ext cx="6093761" cy="468536"/>
          </a:xfrm>
        </p:spPr>
        <p:txBody>
          <a:bodyPr anchor="b"/>
          <a:lstStyle>
            <a:lvl1pPr marL="12700" indent="0">
              <a:buNone/>
              <a:defRPr sz="32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571954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800" b="1" dirty="0">
                <a:solidFill>
                  <a:srgbClr val="FFFFFF"/>
                </a:solidFill>
              </a:rPr>
              <a:t>CUSTOM LAYOUTS</a:t>
            </a:r>
          </a:p>
          <a:p>
            <a:pPr algn="ctr" defTabSz="457200"/>
            <a:r>
              <a:rPr lang="en-US" sz="2400" dirty="0">
                <a:solidFill>
                  <a:srgbClr val="FFFFFF"/>
                </a:solidFill>
              </a:rPr>
              <a:t>(THIS PAGE FOR ORGANIZATIONAL PURPOSES ONLY)</a:t>
            </a:r>
          </a:p>
        </p:txBody>
      </p:sp>
    </p:spTree>
    <p:extLst>
      <p:ext uri="{BB962C8B-B14F-4D97-AF65-F5344CB8AC3E}">
        <p14:creationId xmlns:p14="http://schemas.microsoft.com/office/powerpoint/2010/main" val="29443078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43199" y="2062621"/>
            <a:ext cx="6172195" cy="4114800"/>
          </a:xfrm>
        </p:spPr>
        <p:txBody>
          <a:bodyPr lIns="411480" numCol="2" spcCol="45720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Main text style. Use text indent more and indent less buttons to change text style.</a:t>
            </a:r>
          </a:p>
          <a:p>
            <a:pPr lvl="1"/>
            <a:r>
              <a:rPr lang="en-US" dirty="0"/>
              <a:t>5 words per line. 10 words per text block. 50 words per slide.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2 Column (Text)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Use Tab to add bullet.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If body subhead is needed, change default text to bold &amp; red.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Keep words to a minimum with these suggested limits.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5 words per line. 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10 words per text block.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50 words per text block. </a:t>
              </a:r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4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15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23123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228599" y="2062621"/>
            <a:ext cx="8686800" cy="2737979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Title and Chart (Horizontal)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01200" y="702812"/>
            <a:ext cx="2286000" cy="61551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82880" tIns="457200" rIns="274320" rtlCol="0" anchor="t"/>
          <a:lstStyle/>
          <a:p>
            <a:pPr algn="ctr" defTabSz="457200">
              <a:spcAft>
                <a:spcPts val="600"/>
              </a:spcAft>
            </a:pPr>
            <a:r>
              <a:rPr lang="en-US" sz="1100" b="1" dirty="0">
                <a:solidFill>
                  <a:srgbClr val="FFFFFF"/>
                </a:solidFill>
                <a:ea typeface="Times New Roman" charset="0"/>
                <a:cs typeface="Times New Roman" charset="0"/>
              </a:rPr>
              <a:t>Chart Formatting Steps</a:t>
            </a:r>
          </a:p>
          <a:p>
            <a:pPr marL="228600" indent="-228600" defTabSz="457200">
              <a:spcAft>
                <a:spcPts val="30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Adjust Chart Design 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1000" i="1" dirty="0">
                <a:solidFill>
                  <a:srgbClr val="FFFFFF"/>
                </a:solidFill>
              </a:rPr>
              <a:t>keep Style 1 (default)</a:t>
            </a:r>
          </a:p>
          <a:p>
            <a:pPr marL="346075" lvl="1" indent="-115888" defTabSz="457200">
              <a:spcAft>
                <a:spcPts val="30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FFFFFF"/>
                </a:solidFill>
              </a:rPr>
              <a:t>Choose “Monochromatic 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</a:rPr>
              <a:t>Palette 1” from Change 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</a:rPr>
              <a:t>Colors drop down menu</a:t>
            </a:r>
          </a:p>
          <a:p>
            <a:pPr marL="230187" lvl="1" defTabSz="457200">
              <a:spcAft>
                <a:spcPts val="300"/>
              </a:spcAft>
            </a:pPr>
            <a:r>
              <a:rPr lang="en-US" sz="1000" dirty="0">
                <a:solidFill>
                  <a:srgbClr val="FFFFFF"/>
                </a:solidFill>
              </a:rPr>
              <a:t>OR</a:t>
            </a:r>
          </a:p>
          <a:p>
            <a:pPr marL="346075" lvl="1" indent="-115888" defTabSz="457200">
              <a:spcAft>
                <a:spcPts val="30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FFFFFF"/>
                </a:solidFill>
              </a:rPr>
              <a:t>Select all data points 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</a:rPr>
              <a:t>and change fill color to 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</a:rPr>
              <a:t>“Background 2” (2</a:t>
            </a:r>
            <a:r>
              <a:rPr lang="en-US" sz="1000" baseline="30000" dirty="0">
                <a:solidFill>
                  <a:srgbClr val="FFFFFF"/>
                </a:solidFill>
              </a:rPr>
              <a:t>nd</a:t>
            </a:r>
            <a:r>
              <a:rPr lang="en-US" sz="1000" dirty="0">
                <a:solidFill>
                  <a:srgbClr val="FFFFFF"/>
                </a:solidFill>
              </a:rPr>
              <a:t> grey 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</a:rPr>
              <a:t>swatch in Theme Colors); 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</a:rPr>
              <a:t>Select the data point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</a:rPr>
              <a:t>you wish to highlight 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</a:rPr>
              <a:t>and choose the red 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</a:rPr>
              <a:t>swatch fill color)</a:t>
            </a:r>
          </a:p>
          <a:p>
            <a:pPr marL="228600" indent="-228600" defTabSz="457200">
              <a:spcAft>
                <a:spcPts val="30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Set Font Size &amp; Color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1000" i="1" dirty="0">
                <a:solidFill>
                  <a:srgbClr val="FFFFFF"/>
                </a:solidFill>
              </a:rPr>
              <a:t>select entire chart</a:t>
            </a:r>
            <a:endParaRPr lang="en-US" sz="1000" dirty="0">
              <a:solidFill>
                <a:srgbClr val="FFFFFF"/>
              </a:solidFill>
            </a:endParaRPr>
          </a:p>
          <a:p>
            <a:pPr marL="346075" lvl="1" indent="-115888" defTabSz="457200">
              <a:spcAft>
                <a:spcPts val="30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FFFFFF"/>
                </a:solidFill>
              </a:rPr>
              <a:t>Change font size to 14pt</a:t>
            </a:r>
          </a:p>
          <a:p>
            <a:pPr marL="346075" lvl="1" indent="-115888" defTabSz="457200">
              <a:spcAft>
                <a:spcPts val="30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FFFFFF"/>
                </a:solidFill>
              </a:rPr>
              <a:t>Change font color 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</a:rPr>
              <a:t>to “Text 1” (1</a:t>
            </a:r>
            <a:r>
              <a:rPr lang="en-US" sz="1000" baseline="30000" dirty="0">
                <a:solidFill>
                  <a:srgbClr val="FFFFFF"/>
                </a:solidFill>
              </a:rPr>
              <a:t>st</a:t>
            </a:r>
            <a:r>
              <a:rPr lang="en-US" sz="1000" dirty="0">
                <a:solidFill>
                  <a:srgbClr val="FFFFFF"/>
                </a:solidFill>
              </a:rPr>
              <a:t> grey 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</a:rPr>
              <a:t>swatch in Theme Colors)</a:t>
            </a:r>
          </a:p>
          <a:p>
            <a:pPr marL="228600" indent="-228600" defTabSz="457200">
              <a:spcAft>
                <a:spcPts val="30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Add Data Labels (optional)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1000" i="1" dirty="0">
                <a:solidFill>
                  <a:srgbClr val="FFFFFF"/>
                </a:solidFill>
              </a:rPr>
              <a:t>select entire chart</a:t>
            </a:r>
          </a:p>
          <a:p>
            <a:pPr marL="346075" indent="-115888" defTabSz="457200">
              <a:spcAft>
                <a:spcPts val="30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FFFFFF"/>
                </a:solidFill>
              </a:rPr>
              <a:t>Choose ”Data Labels &gt; 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</a:rPr>
              <a:t>Outside End” from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</a:rPr>
              <a:t>Add Chart Element 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</a:rPr>
              <a:t>drop down menu</a:t>
            </a:r>
          </a:p>
          <a:p>
            <a:pPr marL="228600" indent="-228600" defTabSz="457200">
              <a:spcAft>
                <a:spcPts val="300"/>
              </a:spcAft>
              <a:buFont typeface="+mj-lt"/>
              <a:buAutoNum type="arabicPeriod" startAt="4"/>
            </a:pPr>
            <a:r>
              <a:rPr lang="en-US" sz="1000" dirty="0">
                <a:solidFill>
                  <a:srgbClr val="FFFFFF"/>
                </a:solidFill>
              </a:rPr>
              <a:t>Delete Legend</a:t>
            </a:r>
            <a:br>
              <a:rPr lang="en-US" sz="1000" i="1" dirty="0">
                <a:solidFill>
                  <a:srgbClr val="FFFFFF"/>
                </a:solidFill>
              </a:rPr>
            </a:br>
            <a:r>
              <a:rPr lang="en-US" sz="1000" i="1" dirty="0">
                <a:solidFill>
                  <a:srgbClr val="FFFFFF"/>
                </a:solidFill>
              </a:rPr>
              <a:t>label line, pie &amp; scatter </a:t>
            </a:r>
            <a:br>
              <a:rPr lang="en-US" sz="1000" i="1" dirty="0">
                <a:solidFill>
                  <a:srgbClr val="FFFFFF"/>
                </a:solidFill>
              </a:rPr>
            </a:br>
            <a:r>
              <a:rPr lang="en-US" sz="1000" i="1" dirty="0">
                <a:solidFill>
                  <a:srgbClr val="FFFFFF"/>
                </a:solidFill>
              </a:rPr>
              <a:t>plots manually </a:t>
            </a:r>
          </a:p>
          <a:p>
            <a:pPr marL="228600" indent="-228600" defTabSz="457200">
              <a:spcAft>
                <a:spcPts val="300"/>
              </a:spcAft>
              <a:buFont typeface="+mj-lt"/>
              <a:buAutoNum type="arabicPeriod" startAt="4"/>
            </a:pPr>
            <a:r>
              <a:rPr lang="en-US" sz="1000" dirty="0">
                <a:solidFill>
                  <a:srgbClr val="FFFFFF"/>
                </a:solidFill>
              </a:rPr>
              <a:t>Delete Chart Title</a:t>
            </a:r>
            <a:br>
              <a:rPr lang="en-US" sz="1000" dirty="0">
                <a:solidFill>
                  <a:srgbClr val="FFFFFF"/>
                </a:solidFill>
              </a:rPr>
            </a:br>
            <a:r>
              <a:rPr lang="en-US" sz="1000" i="1" dirty="0">
                <a:solidFill>
                  <a:srgbClr val="FFFFFF"/>
                </a:solidFill>
              </a:rPr>
              <a:t>title should be slide title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625770" y="837046"/>
            <a:ext cx="236860" cy="231682"/>
            <a:chOff x="595313" y="3619500"/>
            <a:chExt cx="2832100" cy="2770188"/>
          </a:xfrm>
          <a:solidFill>
            <a:schemeClr val="bg1"/>
          </a:solidFill>
        </p:grpSpPr>
        <p:sp>
          <p:nvSpPr>
            <p:cNvPr id="14" name="AutoShape 35"/>
            <p:cNvSpPr>
              <a:spLocks/>
            </p:cNvSpPr>
            <p:nvPr/>
          </p:nvSpPr>
          <p:spPr bwMode="auto">
            <a:xfrm>
              <a:off x="2235200" y="3619500"/>
              <a:ext cx="1192213" cy="1423988"/>
            </a:xfrm>
            <a:custGeom>
              <a:avLst/>
              <a:gdLst/>
              <a:ahLst/>
              <a:cxnLst/>
              <a:rect l="0" t="0" r="r" b="b"/>
              <a:pathLst>
                <a:path w="20831" h="20949">
                  <a:moveTo>
                    <a:pt x="10817" y="39"/>
                  </a:moveTo>
                  <a:cubicBezTo>
                    <a:pt x="9766" y="1834"/>
                    <a:pt x="8173" y="3173"/>
                    <a:pt x="6999" y="4864"/>
                  </a:cubicBezTo>
                  <a:cubicBezTo>
                    <a:pt x="7137" y="6118"/>
                    <a:pt x="7637" y="7067"/>
                    <a:pt x="7635" y="8439"/>
                  </a:cubicBezTo>
                  <a:cubicBezTo>
                    <a:pt x="8905" y="9334"/>
                    <a:pt x="10233" y="10181"/>
                    <a:pt x="11665" y="10941"/>
                  </a:cubicBezTo>
                  <a:cubicBezTo>
                    <a:pt x="16475" y="11002"/>
                    <a:pt x="17646" y="7998"/>
                    <a:pt x="19724" y="5758"/>
                  </a:cubicBezTo>
                  <a:cubicBezTo>
                    <a:pt x="21380" y="6948"/>
                    <a:pt x="20879" y="9521"/>
                    <a:pt x="20148" y="10941"/>
                  </a:cubicBezTo>
                  <a:cubicBezTo>
                    <a:pt x="18670" y="13813"/>
                    <a:pt x="13468" y="16245"/>
                    <a:pt x="8908" y="15051"/>
                  </a:cubicBezTo>
                  <a:cubicBezTo>
                    <a:pt x="7444" y="16916"/>
                    <a:pt x="6110" y="18889"/>
                    <a:pt x="4878" y="20949"/>
                  </a:cubicBezTo>
                  <a:cubicBezTo>
                    <a:pt x="2887" y="19768"/>
                    <a:pt x="1416" y="18148"/>
                    <a:pt x="0" y="16481"/>
                  </a:cubicBezTo>
                  <a:cubicBezTo>
                    <a:pt x="1463" y="15212"/>
                    <a:pt x="2680" y="13735"/>
                    <a:pt x="4242" y="12549"/>
                  </a:cubicBezTo>
                  <a:cubicBezTo>
                    <a:pt x="-220" y="8067"/>
                    <a:pt x="3534" y="-651"/>
                    <a:pt x="10817" y="39"/>
                  </a:cubicBezTo>
                  <a:close/>
                  <a:moveTo>
                    <a:pt x="10817" y="3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  <p:sp>
          <p:nvSpPr>
            <p:cNvPr id="15" name="AutoShape 36"/>
            <p:cNvSpPr>
              <a:spLocks/>
            </p:cNvSpPr>
            <p:nvPr/>
          </p:nvSpPr>
          <p:spPr bwMode="auto">
            <a:xfrm>
              <a:off x="595313" y="3695700"/>
              <a:ext cx="2674937" cy="2690813"/>
            </a:xfrm>
            <a:custGeom>
              <a:avLst/>
              <a:gdLst/>
              <a:ahLst/>
              <a:cxnLst/>
              <a:rect l="0" t="0" r="r" b="b"/>
              <a:pathLst>
                <a:path w="21559" h="21068">
                  <a:moveTo>
                    <a:pt x="12053" y="142"/>
                  </a:moveTo>
                  <a:cubicBezTo>
                    <a:pt x="9876" y="978"/>
                    <a:pt x="8094" y="2196"/>
                    <a:pt x="6762" y="3852"/>
                  </a:cubicBezTo>
                  <a:cubicBezTo>
                    <a:pt x="7610" y="4994"/>
                    <a:pt x="8717" y="5885"/>
                    <a:pt x="9603" y="6991"/>
                  </a:cubicBezTo>
                  <a:cubicBezTo>
                    <a:pt x="9907" y="7000"/>
                    <a:pt x="9883" y="6691"/>
                    <a:pt x="10289" y="6800"/>
                  </a:cubicBezTo>
                  <a:cubicBezTo>
                    <a:pt x="13002" y="9084"/>
                    <a:pt x="16040" y="12776"/>
                    <a:pt x="18815" y="15741"/>
                  </a:cubicBezTo>
                  <a:cubicBezTo>
                    <a:pt x="19478" y="16450"/>
                    <a:pt x="21600" y="17981"/>
                    <a:pt x="21559" y="18975"/>
                  </a:cubicBezTo>
                  <a:cubicBezTo>
                    <a:pt x="21538" y="19473"/>
                    <a:pt x="19985" y="21067"/>
                    <a:pt x="19403" y="21068"/>
                  </a:cubicBezTo>
                  <a:cubicBezTo>
                    <a:pt x="18674" y="21070"/>
                    <a:pt x="16925" y="18620"/>
                    <a:pt x="16463" y="18119"/>
                  </a:cubicBezTo>
                  <a:cubicBezTo>
                    <a:pt x="13567" y="14986"/>
                    <a:pt x="10663" y="12104"/>
                    <a:pt x="7937" y="8988"/>
                  </a:cubicBezTo>
                  <a:cubicBezTo>
                    <a:pt x="7981" y="8745"/>
                    <a:pt x="8075" y="8551"/>
                    <a:pt x="8231" y="8417"/>
                  </a:cubicBezTo>
                  <a:cubicBezTo>
                    <a:pt x="7447" y="7467"/>
                    <a:pt x="6506" y="6668"/>
                    <a:pt x="5782" y="5659"/>
                  </a:cubicBezTo>
                  <a:cubicBezTo>
                    <a:pt x="4712" y="6333"/>
                    <a:pt x="4026" y="7379"/>
                    <a:pt x="3038" y="8132"/>
                  </a:cubicBezTo>
                  <a:cubicBezTo>
                    <a:pt x="3011" y="8507"/>
                    <a:pt x="3457" y="8423"/>
                    <a:pt x="3430" y="8798"/>
                  </a:cubicBezTo>
                  <a:cubicBezTo>
                    <a:pt x="3160" y="8980"/>
                    <a:pt x="2931" y="9202"/>
                    <a:pt x="2744" y="9464"/>
                  </a:cubicBezTo>
                  <a:cubicBezTo>
                    <a:pt x="1817" y="8492"/>
                    <a:pt x="917" y="7496"/>
                    <a:pt x="0" y="6515"/>
                  </a:cubicBezTo>
                  <a:cubicBezTo>
                    <a:pt x="45" y="6114"/>
                    <a:pt x="463" y="6077"/>
                    <a:pt x="588" y="5754"/>
                  </a:cubicBezTo>
                  <a:cubicBezTo>
                    <a:pt x="971" y="5763"/>
                    <a:pt x="976" y="6138"/>
                    <a:pt x="1176" y="6325"/>
                  </a:cubicBezTo>
                  <a:cubicBezTo>
                    <a:pt x="2133" y="5542"/>
                    <a:pt x="2997" y="4669"/>
                    <a:pt x="3920" y="3852"/>
                  </a:cubicBezTo>
                  <a:cubicBezTo>
                    <a:pt x="3973" y="3515"/>
                    <a:pt x="3573" y="3618"/>
                    <a:pt x="3626" y="3281"/>
                  </a:cubicBezTo>
                  <a:cubicBezTo>
                    <a:pt x="4449" y="2963"/>
                    <a:pt x="4762" y="1642"/>
                    <a:pt x="5586" y="2615"/>
                  </a:cubicBezTo>
                  <a:cubicBezTo>
                    <a:pt x="7241" y="1338"/>
                    <a:pt x="8705" y="-530"/>
                    <a:pt x="12053" y="142"/>
                  </a:cubicBezTo>
                  <a:close/>
                  <a:moveTo>
                    <a:pt x="12053" y="14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  <p:sp>
          <p:nvSpPr>
            <p:cNvPr id="17" name="AutoShape 37"/>
            <p:cNvSpPr>
              <a:spLocks/>
            </p:cNvSpPr>
            <p:nvPr/>
          </p:nvSpPr>
          <p:spPr bwMode="auto">
            <a:xfrm>
              <a:off x="1193800" y="5257800"/>
              <a:ext cx="958850" cy="1131888"/>
            </a:xfrm>
            <a:custGeom>
              <a:avLst/>
              <a:gdLst/>
              <a:ahLst/>
              <a:cxnLst/>
              <a:rect l="0" t="0" r="r" b="b"/>
              <a:pathLst>
                <a:path w="21471" h="21168">
                  <a:moveTo>
                    <a:pt x="8698" y="16584"/>
                  </a:moveTo>
                  <a:cubicBezTo>
                    <a:pt x="14911" y="17225"/>
                    <a:pt x="15123" y="8446"/>
                    <a:pt x="8427" y="9996"/>
                  </a:cubicBezTo>
                  <a:cubicBezTo>
                    <a:pt x="4120" y="10992"/>
                    <a:pt x="4841" y="16185"/>
                    <a:pt x="8698" y="16584"/>
                  </a:cubicBezTo>
                  <a:close/>
                  <a:moveTo>
                    <a:pt x="21471" y="7497"/>
                  </a:moveTo>
                  <a:cubicBezTo>
                    <a:pt x="20222" y="9660"/>
                    <a:pt x="18665" y="11908"/>
                    <a:pt x="16851" y="14539"/>
                  </a:cubicBezTo>
                  <a:cubicBezTo>
                    <a:pt x="15360" y="16702"/>
                    <a:pt x="13346" y="20857"/>
                    <a:pt x="10601" y="21127"/>
                  </a:cubicBezTo>
                  <a:cubicBezTo>
                    <a:pt x="5785" y="21600"/>
                    <a:pt x="-129" y="17900"/>
                    <a:pt x="2" y="14085"/>
                  </a:cubicBezTo>
                  <a:cubicBezTo>
                    <a:pt x="84" y="11698"/>
                    <a:pt x="3984" y="8963"/>
                    <a:pt x="5981" y="7042"/>
                  </a:cubicBezTo>
                  <a:cubicBezTo>
                    <a:pt x="8998" y="4139"/>
                    <a:pt x="11089" y="2215"/>
                    <a:pt x="13318" y="0"/>
                  </a:cubicBezTo>
                  <a:cubicBezTo>
                    <a:pt x="16127" y="2422"/>
                    <a:pt x="18796" y="4963"/>
                    <a:pt x="21471" y="7497"/>
                  </a:cubicBezTo>
                  <a:close/>
                  <a:moveTo>
                    <a:pt x="21471" y="749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43099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3276598" y="2062621"/>
            <a:ext cx="5638800" cy="4127243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34668"/>
            <a:ext cx="8686799" cy="3749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Title and Chart (Vertical)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12" name="Rectangle 11"/>
            <p:cNvSpPr/>
            <p:nvPr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182880" tIns="457200" rIns="27432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Chart Formatting Steps</a:t>
              </a:r>
            </a:p>
            <a:p>
              <a:pPr marL="228600" indent="-228600" defTabSz="457200">
                <a:spcAft>
                  <a:spcPts val="3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Adjust Chart Design 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i="1" dirty="0">
                  <a:solidFill>
                    <a:srgbClr val="FFFFFF"/>
                  </a:solidFill>
                </a:rPr>
                <a:t>keep Style 1 (default)</a:t>
              </a:r>
            </a:p>
            <a:p>
              <a:pPr marL="346075" lvl="1" indent="-115888" defTabSz="457200">
                <a:spcAft>
                  <a:spcPts val="3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Choose “Monochromatic 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Palette 1” from Change 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Colors drop down menu</a:t>
              </a:r>
            </a:p>
            <a:p>
              <a:pPr marL="230187" lvl="1" defTabSz="457200">
                <a:spcAft>
                  <a:spcPts val="300"/>
                </a:spcAft>
              </a:pPr>
              <a:r>
                <a:rPr lang="en-US" sz="1000" dirty="0">
                  <a:solidFill>
                    <a:srgbClr val="FFFFFF"/>
                  </a:solidFill>
                </a:rPr>
                <a:t>OR</a:t>
              </a:r>
            </a:p>
            <a:p>
              <a:pPr marL="346075" lvl="1" indent="-115888" defTabSz="457200">
                <a:spcAft>
                  <a:spcPts val="3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Select all data points 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and change fill color to 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“Background 2” (2</a:t>
              </a:r>
              <a:r>
                <a:rPr lang="en-US" sz="1000" baseline="30000" dirty="0">
                  <a:solidFill>
                    <a:srgbClr val="FFFFFF"/>
                  </a:solidFill>
                </a:rPr>
                <a:t>nd</a:t>
              </a:r>
              <a:r>
                <a:rPr lang="en-US" sz="1000" dirty="0">
                  <a:solidFill>
                    <a:srgbClr val="FFFFFF"/>
                  </a:solidFill>
                </a:rPr>
                <a:t> grey 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swatch in Theme Colors); 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Select the data point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you wish to highlight 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and choose the red 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swatch fill color)</a:t>
              </a:r>
            </a:p>
            <a:p>
              <a:pPr marL="228600" indent="-228600" defTabSz="457200">
                <a:spcAft>
                  <a:spcPts val="3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Set Font Size &amp; Color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i="1" dirty="0">
                  <a:solidFill>
                    <a:srgbClr val="FFFFFF"/>
                  </a:solidFill>
                </a:rPr>
                <a:t>select entire chart</a:t>
              </a:r>
              <a:endParaRPr lang="en-US" sz="1000" dirty="0">
                <a:solidFill>
                  <a:srgbClr val="FFFFFF"/>
                </a:solidFill>
              </a:endParaRPr>
            </a:p>
            <a:p>
              <a:pPr marL="346075" lvl="1" indent="-115888" defTabSz="457200">
                <a:spcAft>
                  <a:spcPts val="3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Change font size to 14pt</a:t>
              </a:r>
            </a:p>
            <a:p>
              <a:pPr marL="346075" lvl="1" indent="-115888" defTabSz="457200">
                <a:spcAft>
                  <a:spcPts val="3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Change font color 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to “Text 1” (1</a:t>
              </a:r>
              <a:r>
                <a:rPr lang="en-US" sz="1000" baseline="30000" dirty="0">
                  <a:solidFill>
                    <a:srgbClr val="FFFFFF"/>
                  </a:solidFill>
                </a:rPr>
                <a:t>st</a:t>
              </a:r>
              <a:r>
                <a:rPr lang="en-US" sz="1000" dirty="0">
                  <a:solidFill>
                    <a:srgbClr val="FFFFFF"/>
                  </a:solidFill>
                </a:rPr>
                <a:t> grey 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swatch in Theme Colors)</a:t>
              </a:r>
            </a:p>
            <a:p>
              <a:pPr marL="228600" indent="-228600" defTabSz="457200">
                <a:spcAft>
                  <a:spcPts val="3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Add Data Labels (optional)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i="1" dirty="0">
                  <a:solidFill>
                    <a:srgbClr val="FFFFFF"/>
                  </a:solidFill>
                </a:rPr>
                <a:t>select entire chart</a:t>
              </a:r>
            </a:p>
            <a:p>
              <a:pPr marL="346075" indent="-115888" defTabSz="457200">
                <a:spcAft>
                  <a:spcPts val="3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Choose ”Data Labels &gt; 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Outside End” from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Add Chart Element 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drop down menu</a:t>
              </a:r>
            </a:p>
            <a:p>
              <a:pPr marL="228600" indent="-228600" defTabSz="457200">
                <a:spcAft>
                  <a:spcPts val="300"/>
                </a:spcAft>
                <a:buFont typeface="+mj-lt"/>
                <a:buAutoNum type="arabicPeriod" startAt="4"/>
              </a:pPr>
              <a:r>
                <a:rPr lang="en-US" sz="1000" dirty="0">
                  <a:solidFill>
                    <a:srgbClr val="FFFFFF"/>
                  </a:solidFill>
                </a:rPr>
                <a:t>Delete Legend</a:t>
              </a:r>
              <a:br>
                <a:rPr lang="en-US" sz="1000" i="1" dirty="0">
                  <a:solidFill>
                    <a:srgbClr val="FFFFFF"/>
                  </a:solidFill>
                </a:rPr>
              </a:br>
              <a:r>
                <a:rPr lang="en-US" sz="1000" i="1" dirty="0">
                  <a:solidFill>
                    <a:srgbClr val="FFFFFF"/>
                  </a:solidFill>
                </a:rPr>
                <a:t>label line, pie &amp; scatter </a:t>
              </a:r>
              <a:br>
                <a:rPr lang="en-US" sz="1000" i="1" dirty="0">
                  <a:solidFill>
                    <a:srgbClr val="FFFFFF"/>
                  </a:solidFill>
                </a:rPr>
              </a:br>
              <a:r>
                <a:rPr lang="en-US" sz="1000" i="1" dirty="0">
                  <a:solidFill>
                    <a:srgbClr val="FFFFFF"/>
                  </a:solidFill>
                </a:rPr>
                <a:t>plots manually </a:t>
              </a:r>
            </a:p>
            <a:p>
              <a:pPr marL="228600" indent="-228600" defTabSz="457200">
                <a:spcAft>
                  <a:spcPts val="300"/>
                </a:spcAft>
                <a:buFont typeface="+mj-lt"/>
                <a:buAutoNum type="arabicPeriod" startAt="4"/>
              </a:pPr>
              <a:r>
                <a:rPr lang="en-US" sz="1000" dirty="0">
                  <a:solidFill>
                    <a:srgbClr val="FFFFFF"/>
                  </a:solidFill>
                </a:rPr>
                <a:t>Delete Chart Title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i="1" dirty="0">
                  <a:solidFill>
                    <a:srgbClr val="FFFFFF"/>
                  </a:solidFill>
                </a:rPr>
                <a:t>title should be slide title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625770" y="837046"/>
              <a:ext cx="236860" cy="231682"/>
              <a:chOff x="595313" y="3619500"/>
              <a:chExt cx="2832100" cy="2770188"/>
            </a:xfrm>
            <a:solidFill>
              <a:schemeClr val="bg1"/>
            </a:solidFill>
          </p:grpSpPr>
          <p:sp>
            <p:nvSpPr>
              <p:cNvPr id="14" name="AutoShape 35"/>
              <p:cNvSpPr>
                <a:spLocks/>
              </p:cNvSpPr>
              <p:nvPr/>
            </p:nvSpPr>
            <p:spPr bwMode="auto">
              <a:xfrm>
                <a:off x="2235200" y="3619500"/>
                <a:ext cx="1192213" cy="1423988"/>
              </a:xfrm>
              <a:custGeom>
                <a:avLst/>
                <a:gdLst/>
                <a:ahLst/>
                <a:cxnLst/>
                <a:rect l="0" t="0" r="r" b="b"/>
                <a:pathLst>
                  <a:path w="20831" h="20949">
                    <a:moveTo>
                      <a:pt x="10817" y="39"/>
                    </a:moveTo>
                    <a:cubicBezTo>
                      <a:pt x="9766" y="1834"/>
                      <a:pt x="8173" y="3173"/>
                      <a:pt x="6999" y="4864"/>
                    </a:cubicBezTo>
                    <a:cubicBezTo>
                      <a:pt x="7137" y="6118"/>
                      <a:pt x="7637" y="7067"/>
                      <a:pt x="7635" y="8439"/>
                    </a:cubicBezTo>
                    <a:cubicBezTo>
                      <a:pt x="8905" y="9334"/>
                      <a:pt x="10233" y="10181"/>
                      <a:pt x="11665" y="10941"/>
                    </a:cubicBezTo>
                    <a:cubicBezTo>
                      <a:pt x="16475" y="11002"/>
                      <a:pt x="17646" y="7998"/>
                      <a:pt x="19724" y="5758"/>
                    </a:cubicBezTo>
                    <a:cubicBezTo>
                      <a:pt x="21380" y="6948"/>
                      <a:pt x="20879" y="9521"/>
                      <a:pt x="20148" y="10941"/>
                    </a:cubicBezTo>
                    <a:cubicBezTo>
                      <a:pt x="18670" y="13813"/>
                      <a:pt x="13468" y="16245"/>
                      <a:pt x="8908" y="15051"/>
                    </a:cubicBezTo>
                    <a:cubicBezTo>
                      <a:pt x="7444" y="16916"/>
                      <a:pt x="6110" y="18889"/>
                      <a:pt x="4878" y="20949"/>
                    </a:cubicBezTo>
                    <a:cubicBezTo>
                      <a:pt x="2887" y="19768"/>
                      <a:pt x="1416" y="18148"/>
                      <a:pt x="0" y="16481"/>
                    </a:cubicBezTo>
                    <a:cubicBezTo>
                      <a:pt x="1463" y="15212"/>
                      <a:pt x="2680" y="13735"/>
                      <a:pt x="4242" y="12549"/>
                    </a:cubicBezTo>
                    <a:cubicBezTo>
                      <a:pt x="-220" y="8067"/>
                      <a:pt x="3534" y="-651"/>
                      <a:pt x="10817" y="39"/>
                    </a:cubicBezTo>
                    <a:close/>
                    <a:moveTo>
                      <a:pt x="10817" y="3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15" name="AutoShape 36"/>
              <p:cNvSpPr>
                <a:spLocks/>
              </p:cNvSpPr>
              <p:nvPr/>
            </p:nvSpPr>
            <p:spPr bwMode="auto">
              <a:xfrm>
                <a:off x="595313" y="3695700"/>
                <a:ext cx="2674937" cy="2690813"/>
              </a:xfrm>
              <a:custGeom>
                <a:avLst/>
                <a:gdLst/>
                <a:ahLst/>
                <a:cxnLst/>
                <a:rect l="0" t="0" r="r" b="b"/>
                <a:pathLst>
                  <a:path w="21559" h="21068">
                    <a:moveTo>
                      <a:pt x="12053" y="142"/>
                    </a:moveTo>
                    <a:cubicBezTo>
                      <a:pt x="9876" y="978"/>
                      <a:pt x="8094" y="2196"/>
                      <a:pt x="6762" y="3852"/>
                    </a:cubicBezTo>
                    <a:cubicBezTo>
                      <a:pt x="7610" y="4994"/>
                      <a:pt x="8717" y="5885"/>
                      <a:pt x="9603" y="6991"/>
                    </a:cubicBezTo>
                    <a:cubicBezTo>
                      <a:pt x="9907" y="7000"/>
                      <a:pt x="9883" y="6691"/>
                      <a:pt x="10289" y="6800"/>
                    </a:cubicBezTo>
                    <a:cubicBezTo>
                      <a:pt x="13002" y="9084"/>
                      <a:pt x="16040" y="12776"/>
                      <a:pt x="18815" y="15741"/>
                    </a:cubicBezTo>
                    <a:cubicBezTo>
                      <a:pt x="19478" y="16450"/>
                      <a:pt x="21600" y="17981"/>
                      <a:pt x="21559" y="18975"/>
                    </a:cubicBezTo>
                    <a:cubicBezTo>
                      <a:pt x="21538" y="19473"/>
                      <a:pt x="19985" y="21067"/>
                      <a:pt x="19403" y="21068"/>
                    </a:cubicBezTo>
                    <a:cubicBezTo>
                      <a:pt x="18674" y="21070"/>
                      <a:pt x="16925" y="18620"/>
                      <a:pt x="16463" y="18119"/>
                    </a:cubicBezTo>
                    <a:cubicBezTo>
                      <a:pt x="13567" y="14986"/>
                      <a:pt x="10663" y="12104"/>
                      <a:pt x="7937" y="8988"/>
                    </a:cubicBezTo>
                    <a:cubicBezTo>
                      <a:pt x="7981" y="8745"/>
                      <a:pt x="8075" y="8551"/>
                      <a:pt x="8231" y="8417"/>
                    </a:cubicBezTo>
                    <a:cubicBezTo>
                      <a:pt x="7447" y="7467"/>
                      <a:pt x="6506" y="6668"/>
                      <a:pt x="5782" y="5659"/>
                    </a:cubicBezTo>
                    <a:cubicBezTo>
                      <a:pt x="4712" y="6333"/>
                      <a:pt x="4026" y="7379"/>
                      <a:pt x="3038" y="8132"/>
                    </a:cubicBezTo>
                    <a:cubicBezTo>
                      <a:pt x="3011" y="8507"/>
                      <a:pt x="3457" y="8423"/>
                      <a:pt x="3430" y="8798"/>
                    </a:cubicBezTo>
                    <a:cubicBezTo>
                      <a:pt x="3160" y="8980"/>
                      <a:pt x="2931" y="9202"/>
                      <a:pt x="2744" y="9464"/>
                    </a:cubicBezTo>
                    <a:cubicBezTo>
                      <a:pt x="1817" y="8492"/>
                      <a:pt x="917" y="7496"/>
                      <a:pt x="0" y="6515"/>
                    </a:cubicBezTo>
                    <a:cubicBezTo>
                      <a:pt x="45" y="6114"/>
                      <a:pt x="463" y="6077"/>
                      <a:pt x="588" y="5754"/>
                    </a:cubicBezTo>
                    <a:cubicBezTo>
                      <a:pt x="971" y="5763"/>
                      <a:pt x="976" y="6138"/>
                      <a:pt x="1176" y="6325"/>
                    </a:cubicBezTo>
                    <a:cubicBezTo>
                      <a:pt x="2133" y="5542"/>
                      <a:pt x="2997" y="4669"/>
                      <a:pt x="3920" y="3852"/>
                    </a:cubicBezTo>
                    <a:cubicBezTo>
                      <a:pt x="3973" y="3515"/>
                      <a:pt x="3573" y="3618"/>
                      <a:pt x="3626" y="3281"/>
                    </a:cubicBezTo>
                    <a:cubicBezTo>
                      <a:pt x="4449" y="2963"/>
                      <a:pt x="4762" y="1642"/>
                      <a:pt x="5586" y="2615"/>
                    </a:cubicBezTo>
                    <a:cubicBezTo>
                      <a:pt x="7241" y="1338"/>
                      <a:pt x="8705" y="-530"/>
                      <a:pt x="12053" y="142"/>
                    </a:cubicBezTo>
                    <a:close/>
                    <a:moveTo>
                      <a:pt x="12053" y="14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17" name="AutoShape 37"/>
              <p:cNvSpPr>
                <a:spLocks/>
              </p:cNvSpPr>
              <p:nvPr/>
            </p:nvSpPr>
            <p:spPr bwMode="auto">
              <a:xfrm>
                <a:off x="1193800" y="5257800"/>
                <a:ext cx="958850" cy="1131888"/>
              </a:xfrm>
              <a:custGeom>
                <a:avLst/>
                <a:gdLst/>
                <a:ahLst/>
                <a:cxnLst/>
                <a:rect l="0" t="0" r="r" b="b"/>
                <a:pathLst>
                  <a:path w="21471" h="21168">
                    <a:moveTo>
                      <a:pt x="8698" y="16584"/>
                    </a:moveTo>
                    <a:cubicBezTo>
                      <a:pt x="14911" y="17225"/>
                      <a:pt x="15123" y="8446"/>
                      <a:pt x="8427" y="9996"/>
                    </a:cubicBezTo>
                    <a:cubicBezTo>
                      <a:pt x="4120" y="10992"/>
                      <a:pt x="4841" y="16185"/>
                      <a:pt x="8698" y="16584"/>
                    </a:cubicBezTo>
                    <a:close/>
                    <a:moveTo>
                      <a:pt x="21471" y="7497"/>
                    </a:moveTo>
                    <a:cubicBezTo>
                      <a:pt x="20222" y="9660"/>
                      <a:pt x="18665" y="11908"/>
                      <a:pt x="16851" y="14539"/>
                    </a:cubicBezTo>
                    <a:cubicBezTo>
                      <a:pt x="15360" y="16702"/>
                      <a:pt x="13346" y="20857"/>
                      <a:pt x="10601" y="21127"/>
                    </a:cubicBezTo>
                    <a:cubicBezTo>
                      <a:pt x="5785" y="21600"/>
                      <a:pt x="-129" y="17900"/>
                      <a:pt x="2" y="14085"/>
                    </a:cubicBezTo>
                    <a:cubicBezTo>
                      <a:pt x="84" y="11698"/>
                      <a:pt x="3984" y="8963"/>
                      <a:pt x="5981" y="7042"/>
                    </a:cubicBezTo>
                    <a:cubicBezTo>
                      <a:pt x="8998" y="4139"/>
                      <a:pt x="11089" y="2215"/>
                      <a:pt x="13318" y="0"/>
                    </a:cubicBezTo>
                    <a:cubicBezTo>
                      <a:pt x="16127" y="2422"/>
                      <a:pt x="18796" y="4963"/>
                      <a:pt x="21471" y="7497"/>
                    </a:cubicBezTo>
                    <a:close/>
                    <a:moveTo>
                      <a:pt x="21471" y="749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553137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mall Content (Right)&#10;Text + Small Content (Right)&#10;Text + Small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023" y="2062621"/>
            <a:ext cx="5636895" cy="4115952"/>
          </a:xfrm>
        </p:spPr>
        <p:txBody>
          <a:bodyPr lIns="411480" numCol="1" spcCol="45720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Main text style. Use text indent more and indent less buttons to change text style.</a:t>
            </a:r>
          </a:p>
          <a:p>
            <a:pPr lvl="1"/>
            <a:r>
              <a:rPr lang="en-US" dirty="0"/>
              <a:t>5 words per line. 10 words per text block. 50 words per slide.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17542" y="2062621"/>
            <a:ext cx="2597856" cy="2737979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insert content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Text + Small Content (Right)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Use Tab to add bullet.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If body subhead is needed, change default text to bold &amp; red.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Keep words to a minimum with these suggested limits.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5 words per line. 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10 words per text block.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50 words per text block. </a:t>
              </a:r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4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15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  <p:sp>
        <p:nvSpPr>
          <p:cNvPr id="1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28599" y="671946"/>
            <a:ext cx="86867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57557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mall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34668"/>
            <a:ext cx="8686799" cy="3749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78503" y="2062621"/>
            <a:ext cx="5636895" cy="4115952"/>
          </a:xfrm>
        </p:spPr>
        <p:txBody>
          <a:bodyPr lIns="411480" numCol="1" spcCol="457200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Main text style. Use text indent more and indent less buttons to change text style.</a:t>
            </a:r>
          </a:p>
          <a:p>
            <a:pPr lvl="1"/>
            <a:r>
              <a:rPr lang="en-US" dirty="0"/>
              <a:t>5 words per line. 10 words per text block. 50 words per slide.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28599" y="2062621"/>
            <a:ext cx="2597856" cy="2737979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insert content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Text + Small Content (Left)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Use Tab to add bullet.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If body subhead is needed, change default text to bold &amp; red.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Keep words to a minimum with these suggested limits.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5 words per line. 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10 words per text block.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50 words per text block. </a:t>
              </a:r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4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15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  <p:sp>
        <p:nvSpPr>
          <p:cNvPr id="1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28599" y="671946"/>
            <a:ext cx="86867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68104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Text + Large Content (Right)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599" y="2062620"/>
            <a:ext cx="2597856" cy="4109579"/>
          </a:xfrm>
        </p:spPr>
        <p:txBody>
          <a:bodyPr lIns="411480" numCol="1" spcCol="45720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Main text style. Use text indent more and indent less buttons to change text style.</a:t>
            </a:r>
          </a:p>
          <a:p>
            <a:pPr lvl="1"/>
            <a:r>
              <a:rPr lang="en-US" dirty="0"/>
              <a:t>5 words per line. 10 words per text block. 50 words per slide.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78502" y="2062621"/>
            <a:ext cx="5636896" cy="2737979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insert content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Use Tab to add bullet.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If body subhead is needed, change default text to bold &amp; red.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Keep words to a minimum with these suggested limits.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5 words per line. 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10 words per text block.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50 words per text block. </a:t>
              </a:r>
            </a:p>
          </p:txBody>
        </p:sp>
        <p:grpSp>
          <p:nvGrpSpPr>
            <p:cNvPr id="14" name="Group 13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5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17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  <p:sp>
        <p:nvSpPr>
          <p:cNvPr id="1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28599" y="671946"/>
            <a:ext cx="86867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05803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74023" y="2062621"/>
            <a:ext cx="2578958" cy="410957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Main text style. Use text indent more and indent less buttons to change text style.</a:t>
            </a:r>
          </a:p>
          <a:p>
            <a:pPr lvl="1"/>
            <a:r>
              <a:rPr lang="en-US" dirty="0"/>
              <a:t>5 words per line. 10 words per text block. 50 words per slide.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7542" y="2062621"/>
            <a:ext cx="2597856" cy="410957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Main text style. Use text indent more and indent less buttons to change text style.</a:t>
            </a:r>
          </a:p>
          <a:p>
            <a:pPr lvl="1"/>
            <a:r>
              <a:rPr lang="en-US" dirty="0"/>
              <a:t>5 words per line. 10 words per text block. 50 words per slide.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1519" y="2062621"/>
            <a:ext cx="0" cy="4109577"/>
          </a:xfrm>
          <a:prstGeom prst="line">
            <a:avLst/>
          </a:prstGeom>
          <a:ln w="12700" cap="rnd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Two Content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601200" y="702812"/>
            <a:ext cx="2286000" cy="61551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457200" rIns="182880" rtlCol="0" anchor="t"/>
          <a:lstStyle/>
          <a:p>
            <a:pPr algn="ctr" defTabSz="457200">
              <a:spcAft>
                <a:spcPts val="600"/>
              </a:spcAft>
            </a:pPr>
            <a:r>
              <a:rPr lang="en-US" sz="1100" b="1" dirty="0">
                <a:solidFill>
                  <a:srgbClr val="FFFFFF"/>
                </a:solidFill>
                <a:ea typeface="Times New Roman" charset="0"/>
                <a:cs typeface="Times New Roman" charset="0"/>
              </a:rPr>
              <a:t>Layout Standards</a:t>
            </a:r>
          </a:p>
          <a:p>
            <a:pPr marL="228600" indent="-228600" defTabSz="457200">
              <a:spcAft>
                <a:spcPts val="60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Use Tab to add bullet.</a:t>
            </a:r>
          </a:p>
          <a:p>
            <a:pPr marL="228600" indent="-228600" defTabSz="457200">
              <a:spcAft>
                <a:spcPts val="60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If body subhead is needed, change default text to bold &amp; red.</a:t>
            </a:r>
          </a:p>
          <a:p>
            <a:pPr marL="228600" indent="-228600" defTabSz="457200">
              <a:spcAft>
                <a:spcPts val="60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Keep words to a minimum with these suggested limits.</a:t>
            </a:r>
          </a:p>
          <a:p>
            <a:pPr marL="352425" indent="-85725" defTabSz="457200">
              <a:spcAft>
                <a:spcPts val="60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FFFFFF"/>
                </a:solidFill>
              </a:rPr>
              <a:t>5 words per line. </a:t>
            </a:r>
          </a:p>
          <a:p>
            <a:pPr marL="352425" indent="-85725" defTabSz="457200">
              <a:spcAft>
                <a:spcPts val="60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FFFFFF"/>
                </a:solidFill>
              </a:rPr>
              <a:t>10 words per text block.</a:t>
            </a:r>
          </a:p>
          <a:p>
            <a:pPr marL="352425" indent="-85725" defTabSz="457200">
              <a:spcAft>
                <a:spcPts val="60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FFFFFF"/>
                </a:solidFill>
              </a:rPr>
              <a:t>50 words per text block. </a:t>
            </a:r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10625490" y="843418"/>
            <a:ext cx="233337" cy="225045"/>
            <a:chOff x="366713" y="2336800"/>
            <a:chExt cx="1608137" cy="1550988"/>
          </a:xfrm>
          <a:solidFill>
            <a:schemeClr val="bg1"/>
          </a:solidFill>
        </p:grpSpPr>
        <p:sp>
          <p:nvSpPr>
            <p:cNvPr id="15" name="AutoShape 48"/>
            <p:cNvSpPr>
              <a:spLocks/>
            </p:cNvSpPr>
            <p:nvPr/>
          </p:nvSpPr>
          <p:spPr bwMode="auto">
            <a:xfrm>
              <a:off x="1117600" y="2336800"/>
              <a:ext cx="857250" cy="855663"/>
            </a:xfrm>
            <a:custGeom>
              <a:avLst/>
              <a:gdLst/>
              <a:ahLst/>
              <a:cxnLst/>
              <a:rect l="0" t="0" r="r" b="b"/>
              <a:pathLst>
                <a:path w="21526" h="21465">
                  <a:moveTo>
                    <a:pt x="11035" y="6753"/>
                  </a:moveTo>
                  <a:cubicBezTo>
                    <a:pt x="8309" y="6557"/>
                    <a:pt x="5586" y="9378"/>
                    <a:pt x="7112" y="12552"/>
                  </a:cubicBezTo>
                  <a:cubicBezTo>
                    <a:pt x="8284" y="14989"/>
                    <a:pt x="12214" y="15497"/>
                    <a:pt x="13979" y="13287"/>
                  </a:cubicBezTo>
                  <a:cubicBezTo>
                    <a:pt x="16142" y="10578"/>
                    <a:pt x="14059" y="6970"/>
                    <a:pt x="11035" y="6753"/>
                  </a:cubicBezTo>
                  <a:close/>
                  <a:moveTo>
                    <a:pt x="13488" y="382"/>
                  </a:moveTo>
                  <a:cubicBezTo>
                    <a:pt x="13627" y="2367"/>
                    <a:pt x="13815" y="3733"/>
                    <a:pt x="15368" y="3894"/>
                  </a:cubicBezTo>
                  <a:cubicBezTo>
                    <a:pt x="16544" y="4016"/>
                    <a:pt x="17213" y="2788"/>
                    <a:pt x="18066" y="2914"/>
                  </a:cubicBezTo>
                  <a:cubicBezTo>
                    <a:pt x="18529" y="2982"/>
                    <a:pt x="18987" y="3880"/>
                    <a:pt x="19128" y="4057"/>
                  </a:cubicBezTo>
                  <a:cubicBezTo>
                    <a:pt x="19520" y="4550"/>
                    <a:pt x="19881" y="4792"/>
                    <a:pt x="20027" y="5364"/>
                  </a:cubicBezTo>
                  <a:cubicBezTo>
                    <a:pt x="19600" y="6213"/>
                    <a:pt x="18661" y="6479"/>
                    <a:pt x="18474" y="7406"/>
                  </a:cubicBezTo>
                  <a:cubicBezTo>
                    <a:pt x="18058" y="9482"/>
                    <a:pt x="19959" y="9825"/>
                    <a:pt x="21499" y="10346"/>
                  </a:cubicBezTo>
                  <a:cubicBezTo>
                    <a:pt x="21600" y="11283"/>
                    <a:pt x="21404" y="12580"/>
                    <a:pt x="21172" y="13450"/>
                  </a:cubicBezTo>
                  <a:cubicBezTo>
                    <a:pt x="19226" y="13539"/>
                    <a:pt x="17595" y="13849"/>
                    <a:pt x="17576" y="15574"/>
                  </a:cubicBezTo>
                  <a:cubicBezTo>
                    <a:pt x="17563" y="16643"/>
                    <a:pt x="18440" y="16985"/>
                    <a:pt x="18637" y="18024"/>
                  </a:cubicBezTo>
                  <a:cubicBezTo>
                    <a:pt x="18379" y="18485"/>
                    <a:pt x="17961" y="18713"/>
                    <a:pt x="17494" y="19086"/>
                  </a:cubicBezTo>
                  <a:cubicBezTo>
                    <a:pt x="17257" y="19274"/>
                    <a:pt x="16598" y="19997"/>
                    <a:pt x="16186" y="19984"/>
                  </a:cubicBezTo>
                  <a:cubicBezTo>
                    <a:pt x="15405" y="19960"/>
                    <a:pt x="14930" y="18589"/>
                    <a:pt x="14061" y="18432"/>
                  </a:cubicBezTo>
                  <a:cubicBezTo>
                    <a:pt x="11682" y="18003"/>
                    <a:pt x="11871" y="20267"/>
                    <a:pt x="11035" y="21454"/>
                  </a:cubicBezTo>
                  <a:cubicBezTo>
                    <a:pt x="10171" y="21501"/>
                    <a:pt x="8737" y="21411"/>
                    <a:pt x="8012" y="21046"/>
                  </a:cubicBezTo>
                  <a:cubicBezTo>
                    <a:pt x="8020" y="18885"/>
                    <a:pt x="7584" y="17552"/>
                    <a:pt x="5968" y="17534"/>
                  </a:cubicBezTo>
                  <a:cubicBezTo>
                    <a:pt x="4966" y="17522"/>
                    <a:pt x="4195" y="18681"/>
                    <a:pt x="3516" y="18596"/>
                  </a:cubicBezTo>
                  <a:cubicBezTo>
                    <a:pt x="3014" y="18533"/>
                    <a:pt x="1534" y="16594"/>
                    <a:pt x="1554" y="16145"/>
                  </a:cubicBezTo>
                  <a:cubicBezTo>
                    <a:pt x="1584" y="15462"/>
                    <a:pt x="2996" y="14864"/>
                    <a:pt x="3106" y="13859"/>
                  </a:cubicBezTo>
                  <a:cubicBezTo>
                    <a:pt x="3320" y="11906"/>
                    <a:pt x="1782" y="11786"/>
                    <a:pt x="0" y="11082"/>
                  </a:cubicBezTo>
                  <a:cubicBezTo>
                    <a:pt x="51" y="9961"/>
                    <a:pt x="86" y="8825"/>
                    <a:pt x="409" y="7978"/>
                  </a:cubicBezTo>
                  <a:cubicBezTo>
                    <a:pt x="2675" y="7987"/>
                    <a:pt x="4213" y="7552"/>
                    <a:pt x="3924" y="5528"/>
                  </a:cubicBezTo>
                  <a:cubicBezTo>
                    <a:pt x="3808" y="4715"/>
                    <a:pt x="2819" y="4111"/>
                    <a:pt x="2943" y="3404"/>
                  </a:cubicBezTo>
                  <a:cubicBezTo>
                    <a:pt x="3026" y="2931"/>
                    <a:pt x="3813" y="2646"/>
                    <a:pt x="4087" y="2424"/>
                  </a:cubicBezTo>
                  <a:cubicBezTo>
                    <a:pt x="4456" y="2126"/>
                    <a:pt x="4859" y="1493"/>
                    <a:pt x="5395" y="1525"/>
                  </a:cubicBezTo>
                  <a:cubicBezTo>
                    <a:pt x="6077" y="1567"/>
                    <a:pt x="6713" y="2981"/>
                    <a:pt x="7684" y="3077"/>
                  </a:cubicBezTo>
                  <a:cubicBezTo>
                    <a:pt x="9420" y="3248"/>
                    <a:pt x="9831" y="1970"/>
                    <a:pt x="10300" y="55"/>
                  </a:cubicBezTo>
                  <a:cubicBezTo>
                    <a:pt x="11317" y="-99"/>
                    <a:pt x="12649" y="92"/>
                    <a:pt x="13488" y="382"/>
                  </a:cubicBezTo>
                  <a:close/>
                  <a:moveTo>
                    <a:pt x="13488" y="38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  <p:sp>
          <p:nvSpPr>
            <p:cNvPr id="16" name="AutoShape 49"/>
            <p:cNvSpPr>
              <a:spLocks/>
            </p:cNvSpPr>
            <p:nvPr/>
          </p:nvSpPr>
          <p:spPr bwMode="auto">
            <a:xfrm>
              <a:off x="366713" y="2895600"/>
              <a:ext cx="992187" cy="992188"/>
            </a:xfrm>
            <a:custGeom>
              <a:avLst/>
              <a:gdLst/>
              <a:ahLst/>
              <a:cxnLst/>
              <a:rect l="0" t="0" r="r" b="b"/>
              <a:pathLst>
                <a:path w="21509" h="21247">
                  <a:moveTo>
                    <a:pt x="11258" y="6594"/>
                  </a:moveTo>
                  <a:cubicBezTo>
                    <a:pt x="8710" y="6275"/>
                    <a:pt x="6623" y="8080"/>
                    <a:pt x="6592" y="10571"/>
                  </a:cubicBezTo>
                  <a:cubicBezTo>
                    <a:pt x="6560" y="13194"/>
                    <a:pt x="8524" y="14478"/>
                    <a:pt x="10056" y="14687"/>
                  </a:cubicBezTo>
                  <a:cubicBezTo>
                    <a:pt x="15829" y="15473"/>
                    <a:pt x="16469" y="7042"/>
                    <a:pt x="11399" y="6594"/>
                  </a:cubicBezTo>
                  <a:cubicBezTo>
                    <a:pt x="11353" y="6590"/>
                    <a:pt x="11304" y="6600"/>
                    <a:pt x="11258" y="6594"/>
                  </a:cubicBezTo>
                  <a:close/>
                  <a:moveTo>
                    <a:pt x="6168" y="735"/>
                  </a:moveTo>
                  <a:cubicBezTo>
                    <a:pt x="6529" y="576"/>
                    <a:pt x="7248" y="78"/>
                    <a:pt x="7723" y="177"/>
                  </a:cubicBezTo>
                  <a:cubicBezTo>
                    <a:pt x="8075" y="250"/>
                    <a:pt x="8401" y="934"/>
                    <a:pt x="8643" y="1293"/>
                  </a:cubicBezTo>
                  <a:cubicBezTo>
                    <a:pt x="9176" y="2086"/>
                    <a:pt x="10077" y="2793"/>
                    <a:pt x="11329" y="2269"/>
                  </a:cubicBezTo>
                  <a:cubicBezTo>
                    <a:pt x="12195" y="1907"/>
                    <a:pt x="12670" y="-312"/>
                    <a:pt x="13591" y="37"/>
                  </a:cubicBezTo>
                  <a:cubicBezTo>
                    <a:pt x="14316" y="312"/>
                    <a:pt x="15180" y="520"/>
                    <a:pt x="16065" y="1153"/>
                  </a:cubicBezTo>
                  <a:cubicBezTo>
                    <a:pt x="16183" y="2248"/>
                    <a:pt x="15579" y="3176"/>
                    <a:pt x="15924" y="4013"/>
                  </a:cubicBezTo>
                  <a:cubicBezTo>
                    <a:pt x="16134" y="4524"/>
                    <a:pt x="16781" y="5098"/>
                    <a:pt x="17409" y="5199"/>
                  </a:cubicBezTo>
                  <a:cubicBezTo>
                    <a:pt x="18457" y="5369"/>
                    <a:pt x="19363" y="4508"/>
                    <a:pt x="20024" y="4781"/>
                  </a:cubicBezTo>
                  <a:cubicBezTo>
                    <a:pt x="20490" y="4973"/>
                    <a:pt x="20546" y="5698"/>
                    <a:pt x="20731" y="6106"/>
                  </a:cubicBezTo>
                  <a:cubicBezTo>
                    <a:pt x="20916" y="6515"/>
                    <a:pt x="21439" y="7128"/>
                    <a:pt x="21367" y="7571"/>
                  </a:cubicBezTo>
                  <a:cubicBezTo>
                    <a:pt x="21250" y="8300"/>
                    <a:pt x="19464" y="8602"/>
                    <a:pt x="19176" y="9594"/>
                  </a:cubicBezTo>
                  <a:cubicBezTo>
                    <a:pt x="18596" y="11589"/>
                    <a:pt x="20120" y="11956"/>
                    <a:pt x="21509" y="12942"/>
                  </a:cubicBezTo>
                  <a:cubicBezTo>
                    <a:pt x="21270" y="14103"/>
                    <a:pt x="20922" y="15154"/>
                    <a:pt x="20307" y="15942"/>
                  </a:cubicBezTo>
                  <a:cubicBezTo>
                    <a:pt x="18434" y="15432"/>
                    <a:pt x="16591" y="15449"/>
                    <a:pt x="16277" y="17128"/>
                  </a:cubicBezTo>
                  <a:cubicBezTo>
                    <a:pt x="16118" y="17982"/>
                    <a:pt x="16918" y="18976"/>
                    <a:pt x="16702" y="19709"/>
                  </a:cubicBezTo>
                  <a:cubicBezTo>
                    <a:pt x="16582" y="20116"/>
                    <a:pt x="15669" y="20336"/>
                    <a:pt x="15359" y="20477"/>
                  </a:cubicBezTo>
                  <a:cubicBezTo>
                    <a:pt x="14876" y="20694"/>
                    <a:pt x="14407" y="20971"/>
                    <a:pt x="13874" y="21104"/>
                  </a:cubicBezTo>
                  <a:cubicBezTo>
                    <a:pt x="12709" y="20052"/>
                    <a:pt x="12163" y="17932"/>
                    <a:pt x="10056" y="19012"/>
                  </a:cubicBezTo>
                  <a:cubicBezTo>
                    <a:pt x="9084" y="19510"/>
                    <a:pt x="9043" y="21139"/>
                    <a:pt x="8218" y="21244"/>
                  </a:cubicBezTo>
                  <a:cubicBezTo>
                    <a:pt x="7873" y="21288"/>
                    <a:pt x="7070" y="20911"/>
                    <a:pt x="6663" y="20756"/>
                  </a:cubicBezTo>
                  <a:cubicBezTo>
                    <a:pt x="6243" y="20595"/>
                    <a:pt x="5555" y="20432"/>
                    <a:pt x="5391" y="19988"/>
                  </a:cubicBezTo>
                  <a:cubicBezTo>
                    <a:pt x="5115" y="19244"/>
                    <a:pt x="5974" y="18581"/>
                    <a:pt x="5673" y="17407"/>
                  </a:cubicBezTo>
                  <a:cubicBezTo>
                    <a:pt x="5048" y="15746"/>
                    <a:pt x="3211" y="15947"/>
                    <a:pt x="1502" y="16500"/>
                  </a:cubicBezTo>
                  <a:cubicBezTo>
                    <a:pt x="1147" y="16184"/>
                    <a:pt x="953" y="15682"/>
                    <a:pt x="725" y="15175"/>
                  </a:cubicBezTo>
                  <a:cubicBezTo>
                    <a:pt x="558" y="14803"/>
                    <a:pt x="80" y="14064"/>
                    <a:pt x="159" y="13640"/>
                  </a:cubicBezTo>
                  <a:cubicBezTo>
                    <a:pt x="241" y="13200"/>
                    <a:pt x="952" y="13000"/>
                    <a:pt x="1361" y="12733"/>
                  </a:cubicBezTo>
                  <a:cubicBezTo>
                    <a:pt x="2090" y="12257"/>
                    <a:pt x="2777" y="11448"/>
                    <a:pt x="2351" y="10152"/>
                  </a:cubicBezTo>
                  <a:cubicBezTo>
                    <a:pt x="2039" y="9205"/>
                    <a:pt x="175" y="8931"/>
                    <a:pt x="18" y="8199"/>
                  </a:cubicBezTo>
                  <a:cubicBezTo>
                    <a:pt x="-91" y="7692"/>
                    <a:pt x="329" y="7141"/>
                    <a:pt x="512" y="6664"/>
                  </a:cubicBezTo>
                  <a:cubicBezTo>
                    <a:pt x="707" y="6160"/>
                    <a:pt x="778" y="5612"/>
                    <a:pt x="1220" y="5269"/>
                  </a:cubicBezTo>
                  <a:cubicBezTo>
                    <a:pt x="2927" y="5801"/>
                    <a:pt x="4936" y="5803"/>
                    <a:pt x="5249" y="4083"/>
                  </a:cubicBezTo>
                  <a:cubicBezTo>
                    <a:pt x="5427" y="3104"/>
                    <a:pt x="4834" y="2576"/>
                    <a:pt x="4825" y="1502"/>
                  </a:cubicBezTo>
                  <a:cubicBezTo>
                    <a:pt x="5132" y="1105"/>
                    <a:pt x="5623" y="975"/>
                    <a:pt x="6168" y="735"/>
                  </a:cubicBezTo>
                  <a:close/>
                  <a:moveTo>
                    <a:pt x="6168" y="735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17" name="Text Placeholder 7"/>
          <p:cNvSpPr>
            <a:spLocks noGrp="1"/>
          </p:cNvSpPr>
          <p:nvPr userDrawn="1"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36642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17542" y="2062620"/>
            <a:ext cx="2597856" cy="4109579"/>
          </a:xfrm>
        </p:spPr>
        <p:txBody>
          <a:bodyPr numCol="1" spcCol="45720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Main text style. Use text indent more and indent less buttons to change text style.</a:t>
            </a:r>
          </a:p>
          <a:p>
            <a:pPr lvl="1"/>
            <a:r>
              <a:rPr lang="en-US" dirty="0"/>
              <a:t>5 words per line. 10 words per text block. 50 words per slide.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26023" y="2062621"/>
            <a:ext cx="5636896" cy="2737979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insert content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Text + Large Content (Left)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Use Tab to add bullet.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If body subhead is needed, change default text to bold &amp; red.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Keep words to a minimum with these suggested limits.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5 words per line. 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10 words per text block.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50 words per text block. </a:t>
              </a:r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4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15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  <p:sp>
        <p:nvSpPr>
          <p:cNvPr id="1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28599" y="671946"/>
            <a:ext cx="86867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84584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45720" y="3860800"/>
            <a:ext cx="1997982" cy="695959"/>
          </a:xfrm>
        </p:spPr>
        <p:txBody>
          <a:bodyPr anchor="b"/>
          <a:lstStyle>
            <a:lvl1pPr algn="ctr">
              <a:defRPr sz="24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73009" y="3860800"/>
            <a:ext cx="1997982" cy="695959"/>
          </a:xfrm>
        </p:spPr>
        <p:txBody>
          <a:bodyPr anchor="b"/>
          <a:lstStyle>
            <a:lvl1pPr algn="ctr">
              <a:defRPr sz="24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060024" y="3860800"/>
            <a:ext cx="1997982" cy="695959"/>
          </a:xfrm>
        </p:spPr>
        <p:txBody>
          <a:bodyPr anchor="b"/>
          <a:lstStyle>
            <a:lvl1pPr algn="ctr">
              <a:defRPr sz="24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145720" y="4816244"/>
            <a:ext cx="1997982" cy="123460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89688" y="4816244"/>
            <a:ext cx="1997982" cy="123460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060024" y="4816244"/>
            <a:ext cx="1997982" cy="123460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3 Icons</a:t>
            </a:r>
          </a:p>
        </p:txBody>
      </p:sp>
    </p:spTree>
    <p:extLst>
      <p:ext uri="{BB962C8B-B14F-4D97-AF65-F5344CB8AC3E}">
        <p14:creationId xmlns:p14="http://schemas.microsoft.com/office/powerpoint/2010/main" val="336608005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(Circ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3573009" y="1783796"/>
            <a:ext cx="1997982" cy="1997982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6060024" y="1783796"/>
            <a:ext cx="1997982" cy="1997982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1145719" y="1783796"/>
            <a:ext cx="1997982" cy="1997982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45720" y="3860800"/>
            <a:ext cx="1997982" cy="695959"/>
          </a:xfrm>
        </p:spPr>
        <p:txBody>
          <a:bodyPr anchor="b"/>
          <a:lstStyle>
            <a:lvl1pPr algn="ctr">
              <a:defRPr sz="24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73009" y="3860800"/>
            <a:ext cx="1997982" cy="695959"/>
          </a:xfrm>
        </p:spPr>
        <p:txBody>
          <a:bodyPr anchor="b"/>
          <a:lstStyle>
            <a:lvl1pPr algn="ctr">
              <a:defRPr sz="24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060024" y="3860800"/>
            <a:ext cx="1997982" cy="695959"/>
          </a:xfrm>
        </p:spPr>
        <p:txBody>
          <a:bodyPr anchor="b"/>
          <a:lstStyle>
            <a:lvl1pPr algn="ctr">
              <a:defRPr sz="24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145720" y="4816244"/>
            <a:ext cx="1997982" cy="123460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89688" y="4816244"/>
            <a:ext cx="1997982" cy="123460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060024" y="4816244"/>
            <a:ext cx="1997982" cy="123460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3 Images (Circle)</a:t>
            </a:r>
          </a:p>
        </p:txBody>
      </p:sp>
    </p:spTree>
    <p:extLst>
      <p:ext uri="{BB962C8B-B14F-4D97-AF65-F5344CB8AC3E}">
        <p14:creationId xmlns:p14="http://schemas.microsoft.com/office/powerpoint/2010/main" val="1075739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(Squ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3573009" y="1783796"/>
            <a:ext cx="1997982" cy="199798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6060024" y="1783796"/>
            <a:ext cx="1997982" cy="199798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1145719" y="1783796"/>
            <a:ext cx="1997982" cy="199798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45720" y="3860800"/>
            <a:ext cx="1997982" cy="695959"/>
          </a:xfrm>
        </p:spPr>
        <p:txBody>
          <a:bodyPr anchor="b"/>
          <a:lstStyle>
            <a:lvl1pPr algn="ctr">
              <a:defRPr sz="24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73009" y="3860800"/>
            <a:ext cx="1997982" cy="695959"/>
          </a:xfrm>
        </p:spPr>
        <p:txBody>
          <a:bodyPr anchor="b"/>
          <a:lstStyle>
            <a:lvl1pPr algn="ctr">
              <a:defRPr sz="24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060024" y="3860800"/>
            <a:ext cx="1997982" cy="695959"/>
          </a:xfrm>
        </p:spPr>
        <p:txBody>
          <a:bodyPr anchor="b"/>
          <a:lstStyle>
            <a:lvl1pPr algn="ctr">
              <a:defRPr sz="24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145719" y="4816244"/>
            <a:ext cx="1997982" cy="123460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89687" y="4816244"/>
            <a:ext cx="1997982" cy="123460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060024" y="4816244"/>
            <a:ext cx="1997982" cy="123460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3 Images (Square)</a:t>
            </a:r>
          </a:p>
        </p:txBody>
      </p:sp>
    </p:spTree>
    <p:extLst>
      <p:ext uri="{BB962C8B-B14F-4D97-AF65-F5344CB8AC3E}">
        <p14:creationId xmlns:p14="http://schemas.microsoft.com/office/powerpoint/2010/main" val="191665553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76599" y="2062621"/>
            <a:ext cx="5638799" cy="4109579"/>
          </a:xfrm>
        </p:spPr>
        <p:txBody>
          <a:bodyPr numCol="2" spcCol="45720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Main text style. Use text indent more and indent less buttons to change text style.</a:t>
            </a:r>
          </a:p>
          <a:p>
            <a:pPr lvl="1"/>
            <a:r>
              <a:rPr lang="en-US" dirty="0"/>
              <a:t>5 words per line. 10 words per text block. 50 words per slide.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Text + Icon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601200" y="702812"/>
            <a:ext cx="2286000" cy="61551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457200" rIns="182880" rtlCol="0" anchor="t"/>
          <a:lstStyle/>
          <a:p>
            <a:pPr algn="ctr" defTabSz="457200">
              <a:spcAft>
                <a:spcPts val="600"/>
              </a:spcAft>
            </a:pPr>
            <a:r>
              <a:rPr lang="en-US" sz="1100" b="1" dirty="0">
                <a:solidFill>
                  <a:srgbClr val="FFFFFF"/>
                </a:solidFill>
                <a:ea typeface="Times New Roman" charset="0"/>
                <a:cs typeface="Times New Roman" charset="0"/>
              </a:rPr>
              <a:t>Layout Standards</a:t>
            </a:r>
          </a:p>
          <a:p>
            <a:pPr marL="228600" indent="-228600" defTabSz="457200">
              <a:spcAft>
                <a:spcPts val="60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Use Tab to add bullet.</a:t>
            </a:r>
          </a:p>
          <a:p>
            <a:pPr marL="228600" indent="-228600" defTabSz="457200">
              <a:spcAft>
                <a:spcPts val="60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If body subhead is needed, change default text to bold &amp; red.</a:t>
            </a:r>
          </a:p>
          <a:p>
            <a:pPr marL="228600" indent="-228600" defTabSz="457200">
              <a:spcAft>
                <a:spcPts val="60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Keep words to a minimum with these suggested limits.</a:t>
            </a:r>
          </a:p>
          <a:p>
            <a:pPr marL="352425" indent="-85725" defTabSz="457200">
              <a:spcAft>
                <a:spcPts val="60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FFFFFF"/>
                </a:solidFill>
              </a:rPr>
              <a:t>5 words per line. </a:t>
            </a:r>
          </a:p>
          <a:p>
            <a:pPr marL="352425" indent="-85725" defTabSz="457200">
              <a:spcAft>
                <a:spcPts val="60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FFFFFF"/>
                </a:solidFill>
              </a:rPr>
              <a:t>10 words per text block.</a:t>
            </a:r>
          </a:p>
          <a:p>
            <a:pPr marL="352425" indent="-85725" defTabSz="457200">
              <a:spcAft>
                <a:spcPts val="600"/>
              </a:spcAft>
              <a:buFont typeface="Arial" charset="0"/>
              <a:buChar char="•"/>
            </a:pPr>
            <a:r>
              <a:rPr lang="en-US" sz="1000" dirty="0">
                <a:solidFill>
                  <a:srgbClr val="FFFFFF"/>
                </a:solidFill>
              </a:rPr>
              <a:t>50 words per text block. </a:t>
            </a:r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10625490" y="843418"/>
            <a:ext cx="233337" cy="225045"/>
            <a:chOff x="366713" y="2336800"/>
            <a:chExt cx="1608137" cy="1550988"/>
          </a:xfrm>
          <a:solidFill>
            <a:schemeClr val="bg1"/>
          </a:solidFill>
        </p:grpSpPr>
        <p:sp>
          <p:nvSpPr>
            <p:cNvPr id="14" name="AutoShape 48"/>
            <p:cNvSpPr>
              <a:spLocks/>
            </p:cNvSpPr>
            <p:nvPr/>
          </p:nvSpPr>
          <p:spPr bwMode="auto">
            <a:xfrm>
              <a:off x="1117600" y="2336800"/>
              <a:ext cx="857250" cy="855663"/>
            </a:xfrm>
            <a:custGeom>
              <a:avLst/>
              <a:gdLst/>
              <a:ahLst/>
              <a:cxnLst/>
              <a:rect l="0" t="0" r="r" b="b"/>
              <a:pathLst>
                <a:path w="21526" h="21465">
                  <a:moveTo>
                    <a:pt x="11035" y="6753"/>
                  </a:moveTo>
                  <a:cubicBezTo>
                    <a:pt x="8309" y="6557"/>
                    <a:pt x="5586" y="9378"/>
                    <a:pt x="7112" y="12552"/>
                  </a:cubicBezTo>
                  <a:cubicBezTo>
                    <a:pt x="8284" y="14989"/>
                    <a:pt x="12214" y="15497"/>
                    <a:pt x="13979" y="13287"/>
                  </a:cubicBezTo>
                  <a:cubicBezTo>
                    <a:pt x="16142" y="10578"/>
                    <a:pt x="14059" y="6970"/>
                    <a:pt x="11035" y="6753"/>
                  </a:cubicBezTo>
                  <a:close/>
                  <a:moveTo>
                    <a:pt x="13488" y="382"/>
                  </a:moveTo>
                  <a:cubicBezTo>
                    <a:pt x="13627" y="2367"/>
                    <a:pt x="13815" y="3733"/>
                    <a:pt x="15368" y="3894"/>
                  </a:cubicBezTo>
                  <a:cubicBezTo>
                    <a:pt x="16544" y="4016"/>
                    <a:pt x="17213" y="2788"/>
                    <a:pt x="18066" y="2914"/>
                  </a:cubicBezTo>
                  <a:cubicBezTo>
                    <a:pt x="18529" y="2982"/>
                    <a:pt x="18987" y="3880"/>
                    <a:pt x="19128" y="4057"/>
                  </a:cubicBezTo>
                  <a:cubicBezTo>
                    <a:pt x="19520" y="4550"/>
                    <a:pt x="19881" y="4792"/>
                    <a:pt x="20027" y="5364"/>
                  </a:cubicBezTo>
                  <a:cubicBezTo>
                    <a:pt x="19600" y="6213"/>
                    <a:pt x="18661" y="6479"/>
                    <a:pt x="18474" y="7406"/>
                  </a:cubicBezTo>
                  <a:cubicBezTo>
                    <a:pt x="18058" y="9482"/>
                    <a:pt x="19959" y="9825"/>
                    <a:pt x="21499" y="10346"/>
                  </a:cubicBezTo>
                  <a:cubicBezTo>
                    <a:pt x="21600" y="11283"/>
                    <a:pt x="21404" y="12580"/>
                    <a:pt x="21172" y="13450"/>
                  </a:cubicBezTo>
                  <a:cubicBezTo>
                    <a:pt x="19226" y="13539"/>
                    <a:pt x="17595" y="13849"/>
                    <a:pt x="17576" y="15574"/>
                  </a:cubicBezTo>
                  <a:cubicBezTo>
                    <a:pt x="17563" y="16643"/>
                    <a:pt x="18440" y="16985"/>
                    <a:pt x="18637" y="18024"/>
                  </a:cubicBezTo>
                  <a:cubicBezTo>
                    <a:pt x="18379" y="18485"/>
                    <a:pt x="17961" y="18713"/>
                    <a:pt x="17494" y="19086"/>
                  </a:cubicBezTo>
                  <a:cubicBezTo>
                    <a:pt x="17257" y="19274"/>
                    <a:pt x="16598" y="19997"/>
                    <a:pt x="16186" y="19984"/>
                  </a:cubicBezTo>
                  <a:cubicBezTo>
                    <a:pt x="15405" y="19960"/>
                    <a:pt x="14930" y="18589"/>
                    <a:pt x="14061" y="18432"/>
                  </a:cubicBezTo>
                  <a:cubicBezTo>
                    <a:pt x="11682" y="18003"/>
                    <a:pt x="11871" y="20267"/>
                    <a:pt x="11035" y="21454"/>
                  </a:cubicBezTo>
                  <a:cubicBezTo>
                    <a:pt x="10171" y="21501"/>
                    <a:pt x="8737" y="21411"/>
                    <a:pt x="8012" y="21046"/>
                  </a:cubicBezTo>
                  <a:cubicBezTo>
                    <a:pt x="8020" y="18885"/>
                    <a:pt x="7584" y="17552"/>
                    <a:pt x="5968" y="17534"/>
                  </a:cubicBezTo>
                  <a:cubicBezTo>
                    <a:pt x="4966" y="17522"/>
                    <a:pt x="4195" y="18681"/>
                    <a:pt x="3516" y="18596"/>
                  </a:cubicBezTo>
                  <a:cubicBezTo>
                    <a:pt x="3014" y="18533"/>
                    <a:pt x="1534" y="16594"/>
                    <a:pt x="1554" y="16145"/>
                  </a:cubicBezTo>
                  <a:cubicBezTo>
                    <a:pt x="1584" y="15462"/>
                    <a:pt x="2996" y="14864"/>
                    <a:pt x="3106" y="13859"/>
                  </a:cubicBezTo>
                  <a:cubicBezTo>
                    <a:pt x="3320" y="11906"/>
                    <a:pt x="1782" y="11786"/>
                    <a:pt x="0" y="11082"/>
                  </a:cubicBezTo>
                  <a:cubicBezTo>
                    <a:pt x="51" y="9961"/>
                    <a:pt x="86" y="8825"/>
                    <a:pt x="409" y="7978"/>
                  </a:cubicBezTo>
                  <a:cubicBezTo>
                    <a:pt x="2675" y="7987"/>
                    <a:pt x="4213" y="7552"/>
                    <a:pt x="3924" y="5528"/>
                  </a:cubicBezTo>
                  <a:cubicBezTo>
                    <a:pt x="3808" y="4715"/>
                    <a:pt x="2819" y="4111"/>
                    <a:pt x="2943" y="3404"/>
                  </a:cubicBezTo>
                  <a:cubicBezTo>
                    <a:pt x="3026" y="2931"/>
                    <a:pt x="3813" y="2646"/>
                    <a:pt x="4087" y="2424"/>
                  </a:cubicBezTo>
                  <a:cubicBezTo>
                    <a:pt x="4456" y="2126"/>
                    <a:pt x="4859" y="1493"/>
                    <a:pt x="5395" y="1525"/>
                  </a:cubicBezTo>
                  <a:cubicBezTo>
                    <a:pt x="6077" y="1567"/>
                    <a:pt x="6713" y="2981"/>
                    <a:pt x="7684" y="3077"/>
                  </a:cubicBezTo>
                  <a:cubicBezTo>
                    <a:pt x="9420" y="3248"/>
                    <a:pt x="9831" y="1970"/>
                    <a:pt x="10300" y="55"/>
                  </a:cubicBezTo>
                  <a:cubicBezTo>
                    <a:pt x="11317" y="-99"/>
                    <a:pt x="12649" y="92"/>
                    <a:pt x="13488" y="382"/>
                  </a:cubicBezTo>
                  <a:close/>
                  <a:moveTo>
                    <a:pt x="13488" y="38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  <p:sp>
          <p:nvSpPr>
            <p:cNvPr id="15" name="AutoShape 49"/>
            <p:cNvSpPr>
              <a:spLocks/>
            </p:cNvSpPr>
            <p:nvPr/>
          </p:nvSpPr>
          <p:spPr bwMode="auto">
            <a:xfrm>
              <a:off x="366713" y="2895600"/>
              <a:ext cx="992187" cy="992188"/>
            </a:xfrm>
            <a:custGeom>
              <a:avLst/>
              <a:gdLst/>
              <a:ahLst/>
              <a:cxnLst/>
              <a:rect l="0" t="0" r="r" b="b"/>
              <a:pathLst>
                <a:path w="21509" h="21247">
                  <a:moveTo>
                    <a:pt x="11258" y="6594"/>
                  </a:moveTo>
                  <a:cubicBezTo>
                    <a:pt x="8710" y="6275"/>
                    <a:pt x="6623" y="8080"/>
                    <a:pt x="6592" y="10571"/>
                  </a:cubicBezTo>
                  <a:cubicBezTo>
                    <a:pt x="6560" y="13194"/>
                    <a:pt x="8524" y="14478"/>
                    <a:pt x="10056" y="14687"/>
                  </a:cubicBezTo>
                  <a:cubicBezTo>
                    <a:pt x="15829" y="15473"/>
                    <a:pt x="16469" y="7042"/>
                    <a:pt x="11399" y="6594"/>
                  </a:cubicBezTo>
                  <a:cubicBezTo>
                    <a:pt x="11353" y="6590"/>
                    <a:pt x="11304" y="6600"/>
                    <a:pt x="11258" y="6594"/>
                  </a:cubicBezTo>
                  <a:close/>
                  <a:moveTo>
                    <a:pt x="6168" y="735"/>
                  </a:moveTo>
                  <a:cubicBezTo>
                    <a:pt x="6529" y="576"/>
                    <a:pt x="7248" y="78"/>
                    <a:pt x="7723" y="177"/>
                  </a:cubicBezTo>
                  <a:cubicBezTo>
                    <a:pt x="8075" y="250"/>
                    <a:pt x="8401" y="934"/>
                    <a:pt x="8643" y="1293"/>
                  </a:cubicBezTo>
                  <a:cubicBezTo>
                    <a:pt x="9176" y="2086"/>
                    <a:pt x="10077" y="2793"/>
                    <a:pt x="11329" y="2269"/>
                  </a:cubicBezTo>
                  <a:cubicBezTo>
                    <a:pt x="12195" y="1907"/>
                    <a:pt x="12670" y="-312"/>
                    <a:pt x="13591" y="37"/>
                  </a:cubicBezTo>
                  <a:cubicBezTo>
                    <a:pt x="14316" y="312"/>
                    <a:pt x="15180" y="520"/>
                    <a:pt x="16065" y="1153"/>
                  </a:cubicBezTo>
                  <a:cubicBezTo>
                    <a:pt x="16183" y="2248"/>
                    <a:pt x="15579" y="3176"/>
                    <a:pt x="15924" y="4013"/>
                  </a:cubicBezTo>
                  <a:cubicBezTo>
                    <a:pt x="16134" y="4524"/>
                    <a:pt x="16781" y="5098"/>
                    <a:pt x="17409" y="5199"/>
                  </a:cubicBezTo>
                  <a:cubicBezTo>
                    <a:pt x="18457" y="5369"/>
                    <a:pt x="19363" y="4508"/>
                    <a:pt x="20024" y="4781"/>
                  </a:cubicBezTo>
                  <a:cubicBezTo>
                    <a:pt x="20490" y="4973"/>
                    <a:pt x="20546" y="5698"/>
                    <a:pt x="20731" y="6106"/>
                  </a:cubicBezTo>
                  <a:cubicBezTo>
                    <a:pt x="20916" y="6515"/>
                    <a:pt x="21439" y="7128"/>
                    <a:pt x="21367" y="7571"/>
                  </a:cubicBezTo>
                  <a:cubicBezTo>
                    <a:pt x="21250" y="8300"/>
                    <a:pt x="19464" y="8602"/>
                    <a:pt x="19176" y="9594"/>
                  </a:cubicBezTo>
                  <a:cubicBezTo>
                    <a:pt x="18596" y="11589"/>
                    <a:pt x="20120" y="11956"/>
                    <a:pt x="21509" y="12942"/>
                  </a:cubicBezTo>
                  <a:cubicBezTo>
                    <a:pt x="21270" y="14103"/>
                    <a:pt x="20922" y="15154"/>
                    <a:pt x="20307" y="15942"/>
                  </a:cubicBezTo>
                  <a:cubicBezTo>
                    <a:pt x="18434" y="15432"/>
                    <a:pt x="16591" y="15449"/>
                    <a:pt x="16277" y="17128"/>
                  </a:cubicBezTo>
                  <a:cubicBezTo>
                    <a:pt x="16118" y="17982"/>
                    <a:pt x="16918" y="18976"/>
                    <a:pt x="16702" y="19709"/>
                  </a:cubicBezTo>
                  <a:cubicBezTo>
                    <a:pt x="16582" y="20116"/>
                    <a:pt x="15669" y="20336"/>
                    <a:pt x="15359" y="20477"/>
                  </a:cubicBezTo>
                  <a:cubicBezTo>
                    <a:pt x="14876" y="20694"/>
                    <a:pt x="14407" y="20971"/>
                    <a:pt x="13874" y="21104"/>
                  </a:cubicBezTo>
                  <a:cubicBezTo>
                    <a:pt x="12709" y="20052"/>
                    <a:pt x="12163" y="17932"/>
                    <a:pt x="10056" y="19012"/>
                  </a:cubicBezTo>
                  <a:cubicBezTo>
                    <a:pt x="9084" y="19510"/>
                    <a:pt x="9043" y="21139"/>
                    <a:pt x="8218" y="21244"/>
                  </a:cubicBezTo>
                  <a:cubicBezTo>
                    <a:pt x="7873" y="21288"/>
                    <a:pt x="7070" y="20911"/>
                    <a:pt x="6663" y="20756"/>
                  </a:cubicBezTo>
                  <a:cubicBezTo>
                    <a:pt x="6243" y="20595"/>
                    <a:pt x="5555" y="20432"/>
                    <a:pt x="5391" y="19988"/>
                  </a:cubicBezTo>
                  <a:cubicBezTo>
                    <a:pt x="5115" y="19244"/>
                    <a:pt x="5974" y="18581"/>
                    <a:pt x="5673" y="17407"/>
                  </a:cubicBezTo>
                  <a:cubicBezTo>
                    <a:pt x="5048" y="15746"/>
                    <a:pt x="3211" y="15947"/>
                    <a:pt x="1502" y="16500"/>
                  </a:cubicBezTo>
                  <a:cubicBezTo>
                    <a:pt x="1147" y="16184"/>
                    <a:pt x="953" y="15682"/>
                    <a:pt x="725" y="15175"/>
                  </a:cubicBezTo>
                  <a:cubicBezTo>
                    <a:pt x="558" y="14803"/>
                    <a:pt x="80" y="14064"/>
                    <a:pt x="159" y="13640"/>
                  </a:cubicBezTo>
                  <a:cubicBezTo>
                    <a:pt x="241" y="13200"/>
                    <a:pt x="952" y="13000"/>
                    <a:pt x="1361" y="12733"/>
                  </a:cubicBezTo>
                  <a:cubicBezTo>
                    <a:pt x="2090" y="12257"/>
                    <a:pt x="2777" y="11448"/>
                    <a:pt x="2351" y="10152"/>
                  </a:cubicBezTo>
                  <a:cubicBezTo>
                    <a:pt x="2039" y="9205"/>
                    <a:pt x="175" y="8931"/>
                    <a:pt x="18" y="8199"/>
                  </a:cubicBezTo>
                  <a:cubicBezTo>
                    <a:pt x="-91" y="7692"/>
                    <a:pt x="329" y="7141"/>
                    <a:pt x="512" y="6664"/>
                  </a:cubicBezTo>
                  <a:cubicBezTo>
                    <a:pt x="707" y="6160"/>
                    <a:pt x="778" y="5612"/>
                    <a:pt x="1220" y="5269"/>
                  </a:cubicBezTo>
                  <a:cubicBezTo>
                    <a:pt x="2927" y="5801"/>
                    <a:pt x="4936" y="5803"/>
                    <a:pt x="5249" y="4083"/>
                  </a:cubicBezTo>
                  <a:cubicBezTo>
                    <a:pt x="5427" y="3104"/>
                    <a:pt x="4834" y="2576"/>
                    <a:pt x="4825" y="1502"/>
                  </a:cubicBezTo>
                  <a:cubicBezTo>
                    <a:pt x="5132" y="1105"/>
                    <a:pt x="5623" y="975"/>
                    <a:pt x="6168" y="735"/>
                  </a:cubicBezTo>
                  <a:close/>
                  <a:moveTo>
                    <a:pt x="6168" y="735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16" name="Text Placeholder 7"/>
          <p:cNvSpPr>
            <a:spLocks noGrp="1"/>
          </p:cNvSpPr>
          <p:nvPr userDrawn="1"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90850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mall Image (Circle)&#10;Text + Small Image (Circ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200" y="1981200"/>
            <a:ext cx="1997982" cy="1997982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76599" y="2062620"/>
            <a:ext cx="5638799" cy="4109579"/>
          </a:xfrm>
        </p:spPr>
        <p:txBody>
          <a:bodyPr numCol="2" spcCol="45720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Main text style. Use text indent more and indent less buttons to change text style.</a:t>
            </a:r>
          </a:p>
          <a:p>
            <a:pPr lvl="1"/>
            <a:r>
              <a:rPr lang="en-US" dirty="0"/>
              <a:t>5 words per line. 10 words per text block. 50 words per slide.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Text + Small Image (Circle)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Use Tab to add bullet.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If body subhead is needed, change default text to bold &amp; red.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Keep words to a minimum with these suggested limits.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5 words per line. 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10 words per text block.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50 words per text block. </a:t>
              </a:r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4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15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  <p:sp>
        <p:nvSpPr>
          <p:cNvPr id="1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05130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mall Image (Squ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200" y="1981200"/>
            <a:ext cx="1997982" cy="199798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76599" y="2062620"/>
            <a:ext cx="5638799" cy="4109579"/>
          </a:xfrm>
        </p:spPr>
        <p:txBody>
          <a:bodyPr numCol="2" spcCol="45720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Main text style. Use text indent more and indent less buttons to change text style.</a:t>
            </a:r>
          </a:p>
          <a:p>
            <a:pPr lvl="1"/>
            <a:r>
              <a:rPr lang="en-US" dirty="0"/>
              <a:t>5 words per line. 10 words per text block. 50 words per slide.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Text + Small Image (Square)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Use Tab to add bullet.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If body subhead is needed, change default text to bold &amp; red.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Keep words to a minimum with these suggested limits.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5 words per line. 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10 words per text block.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50 words per text block. </a:t>
              </a:r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4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15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561444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(Circ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871538" y="1848946"/>
            <a:ext cx="4348752" cy="4348752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09920" y="2062620"/>
            <a:ext cx="3205478" cy="4109579"/>
          </a:xfrm>
        </p:spPr>
        <p:txBody>
          <a:bodyPr numCol="1" spcCol="45720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Main text style. Use text indent more and indent less buttons to change text style.</a:t>
            </a:r>
          </a:p>
          <a:p>
            <a:pPr lvl="1"/>
            <a:r>
              <a:rPr lang="en-US" dirty="0"/>
              <a:t>5 words per line. 10 words per text block. 50 words per slide.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Text + Large Image (Circle)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Use Tab to add bullet.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If body subhead is needed, change default text to bold &amp; red.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Keep words to a minimum with these suggested limits.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5 words per line. 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10 words per text block.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50 words per text block. </a:t>
              </a:r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4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15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259254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 (Squ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871538" y="1848238"/>
            <a:ext cx="4348752" cy="43501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09920" y="2062620"/>
            <a:ext cx="3205478" cy="4109579"/>
          </a:xfrm>
        </p:spPr>
        <p:txBody>
          <a:bodyPr numCol="1" spcCol="45720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Main text style. Use text indent more and indent less buttons to change text style.</a:t>
            </a:r>
          </a:p>
          <a:p>
            <a:pPr lvl="1"/>
            <a:r>
              <a:rPr lang="en-US" dirty="0"/>
              <a:t>5 words per line. 10 words per text block. 50 words per slide.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Text + Large Image (Square)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Use Tab to add bullet.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If body subhead is needed, change default text to bold &amp; red.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Keep words to a minimum with these suggested limits.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5 words per line. 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10 words per text block.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50 words per text block. </a:t>
              </a:r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4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15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546888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1489" y="234668"/>
            <a:ext cx="6373908" cy="1556176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599" y="2062621"/>
            <a:ext cx="8686798" cy="4096512"/>
          </a:xfrm>
        </p:spPr>
        <p:txBody>
          <a:bodyPr lIns="411480" numCol="2" spcCol="457200"/>
          <a:lstStyle>
            <a:lvl1pPr>
              <a:spcAft>
                <a:spcPts val="300"/>
              </a:spcAft>
              <a:defRPr sz="2000" b="1" baseline="0">
                <a:solidFill>
                  <a:schemeClr val="tx2"/>
                </a:solidFill>
              </a:defRPr>
            </a:lvl1pPr>
            <a:lvl2pPr marL="65088" indent="0">
              <a:spcBef>
                <a:spcPts val="200"/>
              </a:spcBef>
              <a:spcAft>
                <a:spcPts val="1200"/>
              </a:spcAft>
              <a:buNone/>
              <a:tabLst/>
              <a:defRPr sz="2000" i="1" baseline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Use tab and left </a:t>
            </a:r>
            <a:r>
              <a:rPr lang="en-US" dirty="0" err="1"/>
              <a:t>outdent</a:t>
            </a:r>
            <a:r>
              <a:rPr lang="en-US" dirty="0"/>
              <a:t> button to change between text styles.</a:t>
            </a:r>
          </a:p>
          <a:p>
            <a:pPr lvl="1"/>
            <a:r>
              <a:rPr lang="en-US" dirty="0"/>
              <a:t>5 words per line. 10 words per text block.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Case Study</a:t>
            </a:r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17"/>
          </p:nvPr>
        </p:nvSpPr>
        <p:spPr>
          <a:xfrm>
            <a:off x="699246" y="234668"/>
            <a:ext cx="1556176" cy="1556176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Use Tab and left outdent button to change between text styles.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Keep words to a minimum with these suggested limits.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5 words per line. 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10 words per text block.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50 words per text block. </a:t>
              </a:r>
            </a:p>
          </p:txBody>
        </p:sp>
        <p:grpSp>
          <p:nvGrpSpPr>
            <p:cNvPr id="16" name="Group 15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7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18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393319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4023" y="1823989"/>
            <a:ext cx="2586657" cy="508176"/>
          </a:xfrm>
        </p:spPr>
        <p:txBody>
          <a:bodyPr anchor="b"/>
          <a:lstStyle>
            <a:lvl1pPr marL="0" indent="0">
              <a:buNone/>
              <a:defRPr sz="2000" b="1" kern="0" cap="all" spc="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74023" y="2438399"/>
            <a:ext cx="2586657" cy="3733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Main text style. Use tab to change text style.</a:t>
            </a:r>
          </a:p>
          <a:p>
            <a:pPr lvl="1"/>
            <a:r>
              <a:rPr lang="en-US" dirty="0"/>
              <a:t>5 words per line. 10 words per text block.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7542" y="1818345"/>
            <a:ext cx="2597856" cy="508176"/>
          </a:xfrm>
        </p:spPr>
        <p:txBody>
          <a:bodyPr anchor="b"/>
          <a:lstStyle>
            <a:lvl1pPr marL="0" indent="0">
              <a:buNone/>
              <a:defRPr sz="2000" b="1" kern="0" cap="all" spc="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7542" y="2438399"/>
            <a:ext cx="2597856" cy="3733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Main text style. Use tab to change text style.</a:t>
            </a:r>
          </a:p>
          <a:p>
            <a:pPr lvl="1"/>
            <a:r>
              <a:rPr lang="en-US" dirty="0"/>
              <a:t>5 words per line. 10 words per text block.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>
            <a:off x="6091519" y="2062621"/>
            <a:ext cx="0" cy="4109577"/>
          </a:xfrm>
          <a:prstGeom prst="line">
            <a:avLst/>
          </a:prstGeom>
          <a:ln w="12700" cap="rnd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6439994" y="6430910"/>
            <a:ext cx="1079329" cy="166714"/>
          </a:xfrm>
        </p:spPr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Comparison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Use Tab to add bullet.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If body subhead is needed, change default text to bold &amp; red.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Keep words to a minimum with these suggested limits.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5 words per line. 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10 words per text block.</a:t>
              </a:r>
            </a:p>
            <a:p>
              <a:pPr marL="352425" indent="-85725" defTabSz="457200">
                <a:spcAft>
                  <a:spcPts val="600"/>
                </a:spcAft>
                <a:buFont typeface="Arial" charset="0"/>
                <a:buChar char="•"/>
              </a:pPr>
              <a:r>
                <a:rPr lang="en-US" sz="1000" dirty="0">
                  <a:solidFill>
                    <a:srgbClr val="FFFFFF"/>
                  </a:solidFill>
                </a:rPr>
                <a:t>50 words per text block. </a:t>
              </a:r>
            </a:p>
          </p:txBody>
        </p:sp>
        <p:grpSp>
          <p:nvGrpSpPr>
            <p:cNvPr id="16" name="Group 15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7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18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  <p:sp>
        <p:nvSpPr>
          <p:cNvPr id="1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188447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(3 ye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6723" y="1502630"/>
            <a:ext cx="2754891" cy="834749"/>
          </a:xfrm>
          <a:prstGeom prst="chevron">
            <a:avLst>
              <a:gd name="adj" fmla="val 16529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180265" y="1502630"/>
            <a:ext cx="2754891" cy="834749"/>
          </a:xfrm>
          <a:prstGeom prst="chevron">
            <a:avLst>
              <a:gd name="adj" fmla="val 16529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914482" y="1502630"/>
            <a:ext cx="2754891" cy="834749"/>
          </a:xfrm>
          <a:prstGeom prst="chevron">
            <a:avLst>
              <a:gd name="adj" fmla="val 16529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200939" y="2789016"/>
            <a:ext cx="0" cy="3141138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914482" y="2789016"/>
            <a:ext cx="0" cy="3141138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1844168" y="2394161"/>
            <a:ext cx="1" cy="178954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4557711" y="2394161"/>
            <a:ext cx="1" cy="178954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7271255" y="2394161"/>
            <a:ext cx="1" cy="178954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Timeline (3 Year)</a:t>
            </a:r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8"/>
          </p:nvPr>
        </p:nvSpPr>
        <p:spPr>
          <a:xfrm>
            <a:off x="647753" y="2789015"/>
            <a:ext cx="2392829" cy="31411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 userDrawn="1">
            <p:ph type="body" sz="quarter" idx="19"/>
          </p:nvPr>
        </p:nvSpPr>
        <p:spPr>
          <a:xfrm>
            <a:off x="3361296" y="2789015"/>
            <a:ext cx="2392829" cy="31411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 userDrawn="1">
            <p:ph type="body" sz="quarter" idx="20"/>
          </p:nvPr>
        </p:nvSpPr>
        <p:spPr>
          <a:xfrm>
            <a:off x="6074840" y="2789015"/>
            <a:ext cx="2392829" cy="31411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70414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(4 ye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6724" y="1502630"/>
            <a:ext cx="2068778" cy="834749"/>
          </a:xfrm>
          <a:prstGeom prst="chevron">
            <a:avLst>
              <a:gd name="adj" fmla="val 16529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499302" y="1502630"/>
            <a:ext cx="2073931" cy="834749"/>
          </a:xfrm>
          <a:prstGeom prst="chevron">
            <a:avLst>
              <a:gd name="adj" fmla="val 16529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542187" y="1502630"/>
            <a:ext cx="2063624" cy="834749"/>
          </a:xfrm>
          <a:prstGeom prst="chevron">
            <a:avLst>
              <a:gd name="adj" fmla="val 16529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585076" y="1502630"/>
            <a:ext cx="2063624" cy="834749"/>
          </a:xfrm>
          <a:prstGeom prst="chevron">
            <a:avLst>
              <a:gd name="adj" fmla="val 16529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1501113" y="2394161"/>
            <a:ext cx="1" cy="178954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3536267" y="2394161"/>
            <a:ext cx="1" cy="178954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5571420" y="2394161"/>
            <a:ext cx="1" cy="178954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Timeline (4 Year)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512718" y="2789015"/>
            <a:ext cx="0" cy="3141139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536973" y="2789015"/>
            <a:ext cx="0" cy="3141139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6561228" y="2789015"/>
            <a:ext cx="0" cy="3141139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7569434" y="2394161"/>
            <a:ext cx="1" cy="178954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7"/>
          <p:cNvSpPr>
            <a:spLocks noGrp="1"/>
          </p:cNvSpPr>
          <p:nvPr userDrawn="1">
            <p:ph type="body" sz="quarter" idx="19"/>
          </p:nvPr>
        </p:nvSpPr>
        <p:spPr>
          <a:xfrm>
            <a:off x="623449" y="2789015"/>
            <a:ext cx="1746437" cy="31411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3" name="Text Placeholder 7"/>
          <p:cNvSpPr>
            <a:spLocks noGrp="1"/>
          </p:cNvSpPr>
          <p:nvPr userDrawn="1">
            <p:ph type="body" sz="quarter" idx="20"/>
          </p:nvPr>
        </p:nvSpPr>
        <p:spPr>
          <a:xfrm>
            <a:off x="2647704" y="2789015"/>
            <a:ext cx="1746437" cy="31411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 userDrawn="1">
            <p:ph type="body" sz="quarter" idx="21"/>
          </p:nvPr>
        </p:nvSpPr>
        <p:spPr>
          <a:xfrm>
            <a:off x="4671959" y="2789015"/>
            <a:ext cx="1746437" cy="31411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Text Placeholder 7"/>
          <p:cNvSpPr>
            <a:spLocks noGrp="1"/>
          </p:cNvSpPr>
          <p:nvPr userDrawn="1">
            <p:ph type="body" sz="quarter" idx="22"/>
          </p:nvPr>
        </p:nvSpPr>
        <p:spPr>
          <a:xfrm>
            <a:off x="6696215" y="2789015"/>
            <a:ext cx="1746437" cy="31411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76886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(5 ye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6724" y="1502630"/>
            <a:ext cx="1658042" cy="834749"/>
          </a:xfrm>
          <a:prstGeom prst="chevron">
            <a:avLst>
              <a:gd name="adj" fmla="val 16529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093724" y="1502630"/>
            <a:ext cx="1664200" cy="834749"/>
          </a:xfrm>
          <a:prstGeom prst="chevron">
            <a:avLst>
              <a:gd name="adj" fmla="val 16529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733039" y="1502630"/>
            <a:ext cx="1651885" cy="834749"/>
          </a:xfrm>
          <a:prstGeom prst="chevron">
            <a:avLst>
              <a:gd name="adj" fmla="val 16529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356411" y="1502630"/>
            <a:ext cx="1666740" cy="834749"/>
          </a:xfrm>
          <a:prstGeom prst="chevron">
            <a:avLst>
              <a:gd name="adj" fmla="val 16529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90657" y="1502630"/>
            <a:ext cx="1666740" cy="834749"/>
          </a:xfrm>
          <a:prstGeom prst="chevron">
            <a:avLst>
              <a:gd name="adj" fmla="val 16529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1295745" y="2394161"/>
            <a:ext cx="1" cy="178954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4558981" y="2394161"/>
            <a:ext cx="1" cy="178954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7824027" y="2394161"/>
            <a:ext cx="1" cy="178954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Timeline (5 Year)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 flipH="1">
            <a:off x="2925824" y="2394161"/>
            <a:ext cx="1" cy="178954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H="1">
            <a:off x="6189781" y="2394161"/>
            <a:ext cx="1" cy="178954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111781" y="2789015"/>
            <a:ext cx="0" cy="3141139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375923" y="2789015"/>
            <a:ext cx="0" cy="3141139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743852" y="2789015"/>
            <a:ext cx="0" cy="3141139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7007994" y="2789015"/>
            <a:ext cx="0" cy="3141139"/>
          </a:xfrm>
          <a:prstGeom prst="line">
            <a:avLst/>
          </a:prstGeom>
          <a:ln w="12700" cap="rnd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603222" y="2789015"/>
            <a:ext cx="1385047" cy="31411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2235293" y="2789015"/>
            <a:ext cx="1385047" cy="31411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3867364" y="2789015"/>
            <a:ext cx="1385047" cy="31411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5499435" y="2789015"/>
            <a:ext cx="1385047" cy="31411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7131504" y="2789015"/>
            <a:ext cx="1385047" cy="31411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801620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Text Two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96716" y="2621075"/>
            <a:ext cx="3997138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50145" y="2621075"/>
            <a:ext cx="4049013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Boxed Text Two Items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24" name="Rectangle 23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Text in boxes is Arial, 20pt.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add emphasis to text, make text bold 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jump from box to box, use Tab. If clicked into text edit, use Esc-Tab to move to next box.</a:t>
              </a:r>
            </a:p>
          </p:txBody>
        </p:sp>
        <p:grpSp>
          <p:nvGrpSpPr>
            <p:cNvPr id="25" name="Group 24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26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27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5538104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Text Three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96717" y="2621075"/>
            <a:ext cx="2629954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282961" y="2621075"/>
            <a:ext cx="2629954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069205" y="2621075"/>
            <a:ext cx="2629954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Boxed Text Three Items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Text in boxes is Arial, 20pt.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add emphasis to text, make text bold 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jump from box to box, use Tab. If clicked into text edit, use Esc-Tab to move to next box.</a:t>
              </a:r>
            </a:p>
          </p:txBody>
        </p:sp>
        <p:grpSp>
          <p:nvGrpSpPr>
            <p:cNvPr id="18" name="Group 17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9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20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29823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Text Four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96717" y="1925653"/>
            <a:ext cx="3997137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50145" y="1925653"/>
            <a:ext cx="4049013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96717" y="3369676"/>
            <a:ext cx="3997137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0144" y="3369676"/>
            <a:ext cx="4049013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Boxed Text Four Items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Text in boxes is Arial, 20pt.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add emphasis to text, make text bold 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jump from box to box, use Tab. If clicked into text edit, use Esc-Tab to move to next box.</a:t>
              </a:r>
            </a:p>
          </p:txBody>
        </p:sp>
        <p:grpSp>
          <p:nvGrpSpPr>
            <p:cNvPr id="17" name="Group 16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8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19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594893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Text Five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96717" y="1925653"/>
            <a:ext cx="2629954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282961" y="1925653"/>
            <a:ext cx="2629954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69205" y="1925653"/>
            <a:ext cx="2629954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96718" y="3369676"/>
            <a:ext cx="3997136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0146" y="3369676"/>
            <a:ext cx="4049014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Boxed Text Five Items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21" name="Rectangle 20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Text in boxes is Arial, 20pt.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add emphasis to text, make text bold 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jump from box to box, use Tab. If clicked into text edit, use Esc-Tab to move to next box.</a:t>
              </a:r>
            </a:p>
          </p:txBody>
        </p:sp>
        <p:grpSp>
          <p:nvGrpSpPr>
            <p:cNvPr id="22" name="Group 21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23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24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615572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Text Six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96717" y="1925653"/>
            <a:ext cx="2629954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282961" y="1925653"/>
            <a:ext cx="2629954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69205" y="1925653"/>
            <a:ext cx="2629954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96717" y="3369676"/>
            <a:ext cx="2629954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82961" y="3369676"/>
            <a:ext cx="2629954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069205" y="3369676"/>
            <a:ext cx="2629954" cy="1287733"/>
          </a:xfrm>
          <a:solidFill>
            <a:schemeClr val="accent1"/>
          </a:solidFill>
        </p:spPr>
        <p:txBody>
          <a:bodyPr lIns="91440" tIns="91440" rIns="91440" bIns="91440"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Boxed Text Six Items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22" name="Rectangle 21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Text in boxes is Arial, 20pt.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add emphasis to text, make text bold 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jump from box to box, use Tab. If clicked into text edit, use Esc-Tab to move to next box.</a:t>
              </a:r>
            </a:p>
          </p:txBody>
        </p:sp>
        <p:grpSp>
          <p:nvGrpSpPr>
            <p:cNvPr id="23" name="Group 22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24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25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268871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Text Seven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96717" y="1646281"/>
            <a:ext cx="3997136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0146" y="1646281"/>
            <a:ext cx="4049014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96717" y="3072662"/>
            <a:ext cx="2629954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282961" y="3072662"/>
            <a:ext cx="2629954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69205" y="3072662"/>
            <a:ext cx="2629954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96717" y="4499042"/>
            <a:ext cx="3997136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650146" y="4499042"/>
            <a:ext cx="4049014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Boxed Text Seven Items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22" name="Rectangle 21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Text in boxes is Arial, 20pt.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add emphasis to text, make text bold 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jump from box to box, use Tab. If clicked into text edit, use Esc-Tab to move to next box.</a:t>
              </a:r>
            </a:p>
          </p:txBody>
        </p:sp>
        <p:grpSp>
          <p:nvGrpSpPr>
            <p:cNvPr id="23" name="Group 22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24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25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427712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Text Eight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96717" y="1646281"/>
            <a:ext cx="2629954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282961" y="1646281"/>
            <a:ext cx="2629954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69205" y="1646281"/>
            <a:ext cx="2629954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96717" y="3072662"/>
            <a:ext cx="3997136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0146" y="3072661"/>
            <a:ext cx="4049014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96716" y="4499042"/>
            <a:ext cx="2629954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82961" y="4499042"/>
            <a:ext cx="2629954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069205" y="4499042"/>
            <a:ext cx="2629954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Boxed Text Eight Items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Text in boxes is Arial, 20pt.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add emphasis to text, make text bold 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jump from box to box, use Tab. If clicked into text edit, use Esc-Tab to move to next box.</a:t>
              </a:r>
            </a:p>
          </p:txBody>
        </p:sp>
        <p:grpSp>
          <p:nvGrpSpPr>
            <p:cNvPr id="25" name="Group 24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26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27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745016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Title Only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193863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Text Nine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96717" y="1646281"/>
            <a:ext cx="2629954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282961" y="1646281"/>
            <a:ext cx="2629954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69205" y="1646281"/>
            <a:ext cx="2629954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96717" y="3072662"/>
            <a:ext cx="2629953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82961" y="3072662"/>
            <a:ext cx="2629953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069204" y="3072661"/>
            <a:ext cx="2629955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96716" y="4499042"/>
            <a:ext cx="2629954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82961" y="4499042"/>
            <a:ext cx="2629954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069205" y="4499042"/>
            <a:ext cx="2629954" cy="128773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Boxed Text Nine Items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Text in boxes is Arial, 20pt.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add emphasis to text, make text bold 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jump from box to box, use Tab. If clicked into text edit, use Esc-Tab to move to next box.</a:t>
              </a:r>
            </a:p>
          </p:txBody>
        </p:sp>
        <p:grpSp>
          <p:nvGrpSpPr>
            <p:cNvPr id="20" name="Group 19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21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22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3361743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Text Ten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96717" y="1525196"/>
            <a:ext cx="2629954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282961" y="1525196"/>
            <a:ext cx="2629954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69205" y="1525196"/>
            <a:ext cx="2629954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96717" y="2660174"/>
            <a:ext cx="4025042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672484" y="2660174"/>
            <a:ext cx="4026675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96717" y="3795152"/>
            <a:ext cx="2629954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82961" y="3795152"/>
            <a:ext cx="2629954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069205" y="3795152"/>
            <a:ext cx="2629954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496717" y="4930130"/>
            <a:ext cx="4025042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672484" y="4930130"/>
            <a:ext cx="4026675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Boxed Text Ten Items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Text in boxes is Arial, 20pt.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add emphasis to text, make text bold 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jump from box to box, use Tab. If clicked into text edit, use Esc-Tab to move to next box.</a:t>
              </a:r>
            </a:p>
          </p:txBody>
        </p:sp>
        <p:grpSp>
          <p:nvGrpSpPr>
            <p:cNvPr id="21" name="Group 20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25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31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731692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Text Eleven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96717" y="1525196"/>
            <a:ext cx="2629954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282961" y="1525196"/>
            <a:ext cx="2629954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69205" y="1525196"/>
            <a:ext cx="2629954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96717" y="2660174"/>
            <a:ext cx="4025042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672484" y="2660174"/>
            <a:ext cx="4026675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96717" y="3795152"/>
            <a:ext cx="2629954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82961" y="3795152"/>
            <a:ext cx="2629954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069205" y="3795152"/>
            <a:ext cx="2629954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6717" y="4930130"/>
            <a:ext cx="2629954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282961" y="4930130"/>
            <a:ext cx="2629954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6069205" y="4930130"/>
            <a:ext cx="2629954" cy="98721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Aft>
                <a:spcPts val="0"/>
              </a:spcAft>
              <a:defRPr sz="2000" baseline="0">
                <a:solidFill>
                  <a:schemeClr val="bg1"/>
                </a:solidFill>
              </a:defRPr>
            </a:lvl1pPr>
            <a:lvl2pPr marL="11112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Boxed Text Eleven Items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23" name="Rectangle 22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Text in boxes is Arial, 20pt.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add emphasis to text, make text bold 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jump from box to box, use Tab. If clicked into text edit, use Esc-Tab to move to next box.</a:t>
              </a:r>
            </a:p>
          </p:txBody>
        </p:sp>
        <p:grpSp>
          <p:nvGrpSpPr>
            <p:cNvPr id="24" name="Group 23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25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26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974281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 Two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597938" y="2433870"/>
            <a:ext cx="0" cy="1364776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add emphasis to text, make text bold and red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jump from box to box, use Tab. If clicked into text edit, use Esc-Tab to move to next box.</a:t>
              </a:r>
            </a:p>
          </p:txBody>
        </p:sp>
        <p:grpSp>
          <p:nvGrpSpPr>
            <p:cNvPr id="14" name="Group 13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5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16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  <p:sp>
        <p:nvSpPr>
          <p:cNvPr id="1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96717" y="2621076"/>
            <a:ext cx="4041648" cy="1095452"/>
          </a:xfrm>
        </p:spPr>
        <p:txBody>
          <a:bodyPr lIns="91440" tIns="91440" rIns="91440" bIns="91440"/>
          <a:lstStyle>
            <a:lvl1pPr marL="12700" indent="0" algn="ctr">
              <a:spcAft>
                <a:spcPts val="0"/>
              </a:spcAft>
              <a:buNone/>
              <a:defRPr sz="2000" b="0" baseline="0">
                <a:solidFill>
                  <a:schemeClr val="tx1"/>
                </a:solidFill>
              </a:defRPr>
            </a:lvl1pPr>
            <a:lvl2pPr marL="11112" indent="0">
              <a:spcBef>
                <a:spcPts val="0"/>
              </a:spcBef>
              <a:buNone/>
              <a:defRPr sz="2000"/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57511" y="2621076"/>
            <a:ext cx="4041648" cy="1095452"/>
          </a:xfrm>
        </p:spPr>
        <p:txBody>
          <a:bodyPr vert="horz" lIns="91440" tIns="91440" rIns="91440" bIns="91440" rtlCol="0">
            <a:noAutofit/>
          </a:bodyPr>
          <a:lstStyle>
            <a:lvl1pPr marL="127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25000"/>
              <a:buFont typeface=".AppleSystemUIFont" charset="-120"/>
              <a:buNone/>
              <a:tabLst/>
              <a:defRPr lang="en-US" baseline="0" dirty="0"/>
            </a:lvl1pPr>
            <a:lvl2pPr>
              <a:defRPr lang="en-US" dirty="0"/>
            </a:lvl2pPr>
          </a:lstStyle>
          <a:p>
            <a:pPr marL="1270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25000"/>
              <a:buFont typeface=".AppleSystemUIFont" charset="-120"/>
              <a:buNone/>
              <a:tabLst/>
              <a:defRPr/>
            </a:pPr>
            <a:r>
              <a:rPr lang="en-US" dirty="0"/>
              <a:t>Insert text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Text Grid Two Items</a:t>
            </a:r>
          </a:p>
        </p:txBody>
      </p:sp>
    </p:spTree>
    <p:extLst>
      <p:ext uri="{BB962C8B-B14F-4D97-AF65-F5344CB8AC3E}">
        <p14:creationId xmlns:p14="http://schemas.microsoft.com/office/powerpoint/2010/main" val="1015101042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 Three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218939" y="2433870"/>
            <a:ext cx="0" cy="1364776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5976934" y="2433870"/>
            <a:ext cx="0" cy="1364776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add emphasis to text, make text bold and red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jump from box to box, use Tab. If clicked into text edit, use Esc-Tab to move to next box.</a:t>
              </a:r>
            </a:p>
          </p:txBody>
        </p:sp>
        <p:grpSp>
          <p:nvGrpSpPr>
            <p:cNvPr id="14" name="Group 13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5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16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  <p:sp>
        <p:nvSpPr>
          <p:cNvPr id="1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96718" y="2621076"/>
            <a:ext cx="2686446" cy="1095452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254714" y="2621076"/>
            <a:ext cx="2686445" cy="1095452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012710" y="2621076"/>
            <a:ext cx="2686449" cy="1095452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 smtClean="0"/>
            </a:lvl1pPr>
            <a:lvl2pPr>
              <a:defRPr lang="en-US" dirty="0"/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Text Grid Three Items</a:t>
            </a:r>
          </a:p>
        </p:txBody>
      </p:sp>
    </p:spTree>
    <p:extLst>
      <p:ext uri="{BB962C8B-B14F-4D97-AF65-F5344CB8AC3E}">
        <p14:creationId xmlns:p14="http://schemas.microsoft.com/office/powerpoint/2010/main" val="2651848562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 Four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605647" y="1726442"/>
            <a:ext cx="0" cy="1364776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801" y="3143762"/>
            <a:ext cx="4083266" cy="0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4605647" y="3196306"/>
            <a:ext cx="0" cy="1364776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645378" y="3143762"/>
            <a:ext cx="4114251" cy="0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add emphasis to text, make text bold and red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jump from box to box, use Tab. If clicked into text edit, use Esc-Tab to move to next box.</a:t>
              </a:r>
            </a:p>
          </p:txBody>
        </p:sp>
        <p:grpSp>
          <p:nvGrpSpPr>
            <p:cNvPr id="17" name="Group 16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8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19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  <p:sp>
        <p:nvSpPr>
          <p:cNvPr id="2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96717" y="1913648"/>
            <a:ext cx="4058350" cy="1177570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45378" y="1913648"/>
            <a:ext cx="4053781" cy="1177570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96717" y="3205334"/>
            <a:ext cx="4058351" cy="1168543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645380" y="3205334"/>
            <a:ext cx="4053780" cy="1168543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Text Grid Four Items</a:t>
            </a:r>
          </a:p>
        </p:txBody>
      </p:sp>
    </p:spTree>
    <p:extLst>
      <p:ext uri="{BB962C8B-B14F-4D97-AF65-F5344CB8AC3E}">
        <p14:creationId xmlns:p14="http://schemas.microsoft.com/office/powerpoint/2010/main" val="955889364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 Five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206138" y="1726442"/>
            <a:ext cx="0" cy="1364776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801" y="3143762"/>
            <a:ext cx="2658749" cy="0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5989737" y="1726442"/>
            <a:ext cx="0" cy="1364776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4605647" y="3196306"/>
            <a:ext cx="0" cy="1364776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242626" y="3143762"/>
            <a:ext cx="2658749" cy="0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100880" y="3143762"/>
            <a:ext cx="2658749" cy="0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29" name="Rectangle 28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add emphasis to text, make text bold and red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jump from box to box, use Tab. If clicked into text edit, use Esc-Tab to move to next box.</a:t>
              </a:r>
            </a:p>
          </p:txBody>
        </p:sp>
        <p:grpSp>
          <p:nvGrpSpPr>
            <p:cNvPr id="30" name="Group 29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31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32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  <p:sp>
        <p:nvSpPr>
          <p:cNvPr id="3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96717" y="1913648"/>
            <a:ext cx="2635243" cy="1177570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280316" y="1913648"/>
            <a:ext cx="2635243" cy="1177570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063916" y="1913648"/>
            <a:ext cx="2635243" cy="1177570"/>
          </a:xfrm>
        </p:spPr>
        <p:txBody>
          <a:bodyPr vert="horz" lIns="91440" tIns="91440" rIns="91440" bIns="91440" rtlCol="0">
            <a:noAutofit/>
          </a:bodyPr>
          <a:lstStyle>
            <a:lvl1pPr marL="127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25000"/>
              <a:buFont typeface=".AppleSystemUIFont" charset="-120"/>
              <a:buNone/>
              <a:tabLst/>
              <a:defRPr lang="en-US" baseline="0" dirty="0"/>
            </a:lvl1pPr>
            <a:lvl2pPr>
              <a:defRPr lang="en-US" dirty="0"/>
            </a:lvl2pPr>
          </a:lstStyle>
          <a:p>
            <a:pPr marL="1270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25000"/>
              <a:buFont typeface=".AppleSystemUIFont" charset="-120"/>
              <a:buNone/>
              <a:tabLst/>
              <a:defRPr/>
            </a:pPr>
            <a:r>
              <a:rPr lang="en-US" dirty="0"/>
              <a:t>Insert text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96717" y="3205334"/>
            <a:ext cx="4058351" cy="1168543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645380" y="3205334"/>
            <a:ext cx="4053780" cy="1168543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Text Grid Five Items</a:t>
            </a:r>
          </a:p>
        </p:txBody>
      </p:sp>
    </p:spTree>
    <p:extLst>
      <p:ext uri="{BB962C8B-B14F-4D97-AF65-F5344CB8AC3E}">
        <p14:creationId xmlns:p14="http://schemas.microsoft.com/office/powerpoint/2010/main" val="103287001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 Six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3206138" y="1726442"/>
            <a:ext cx="0" cy="1364776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71801" y="3143762"/>
            <a:ext cx="2658749" cy="0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5989737" y="1726442"/>
            <a:ext cx="0" cy="1364776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3242626" y="3143762"/>
            <a:ext cx="2658749" cy="0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6100880" y="3143762"/>
            <a:ext cx="2658749" cy="0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V="1">
            <a:off x="3206138" y="3205334"/>
            <a:ext cx="0" cy="1364776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5989737" y="3205334"/>
            <a:ext cx="0" cy="1364776"/>
          </a:xfrm>
          <a:prstGeom prst="line">
            <a:avLst/>
          </a:prstGeom>
          <a:ln w="12700" cap="rnd"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23" name="Rectangle 22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add emphasis to text, make text bold and red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jump from box to box, use Tab. If clicked into text edit, use Esc-Tab to move to next box.</a:t>
              </a:r>
            </a:p>
          </p:txBody>
        </p:sp>
        <p:grpSp>
          <p:nvGrpSpPr>
            <p:cNvPr id="24" name="Group 23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25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26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  <p:sp>
        <p:nvSpPr>
          <p:cNvPr id="2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96717" y="1913648"/>
            <a:ext cx="2635243" cy="1177570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280316" y="1913648"/>
            <a:ext cx="2635243" cy="1177570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063916" y="1913648"/>
            <a:ext cx="2635243" cy="1177570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96717" y="3205334"/>
            <a:ext cx="2635243" cy="1177570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80316" y="3205334"/>
            <a:ext cx="2635243" cy="1177570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63916" y="3205334"/>
            <a:ext cx="2635243" cy="1177570"/>
          </a:xfrm>
        </p:spPr>
        <p:txBody>
          <a:bodyPr vert="horz" lIns="91440" tIns="91440" rIns="91440" bIns="91440" rtlCol="0">
            <a:noAutofit/>
          </a:bodyPr>
          <a:lstStyle>
            <a:lvl1pPr algn="ctr">
              <a:defRPr lang="en-US" baseline="0" dirty="0"/>
            </a:lvl1pPr>
            <a:lvl2pPr>
              <a:defRPr lang="en-US" dirty="0"/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vert="horz" lIns="0" tIns="0" rIns="0" bIns="0" rtlCol="0" anchor="t">
            <a:noAutofit/>
          </a:bodyPr>
          <a:lstStyle>
            <a:lvl1pPr marL="12700" indent="0">
              <a:buNone/>
              <a:defRPr lang="en-US" sz="2000" b="0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Text Grid Six Items</a:t>
            </a:r>
          </a:p>
        </p:txBody>
      </p:sp>
    </p:spTree>
    <p:extLst>
      <p:ext uri="{BB962C8B-B14F-4D97-AF65-F5344CB8AC3E}">
        <p14:creationId xmlns:p14="http://schemas.microsoft.com/office/powerpoint/2010/main" val="892153676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34668"/>
            <a:ext cx="8336974" cy="3749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9A96B2-702C-084E-9060-05751DBF82B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Title Only (Image)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28599" y="671946"/>
            <a:ext cx="8336974" cy="330200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0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017959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(Times below)&#10;Image with Text (Times be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228599"/>
            <a:ext cx="2590801" cy="3151097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9A96B2-702C-084E-9060-05751DBF82B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Image with Text (Times below)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3442041"/>
            <a:ext cx="2588224" cy="2730159"/>
          </a:xfrm>
        </p:spPr>
        <p:txBody>
          <a:bodyPr anchor="t"/>
          <a:lstStyle>
            <a:lvl1pPr marL="12700" indent="0">
              <a:lnSpc>
                <a:spcPct val="90000"/>
              </a:lnSpc>
              <a:buNone/>
              <a:defRPr sz="28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9601200" y="693867"/>
            <a:ext cx="2286000" cy="89288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change text to white or black </a:t>
            </a:r>
            <a:br>
              <a:rPr lang="en-US" sz="1100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>if red text is not visible </a:t>
            </a:r>
            <a:br>
              <a:rPr lang="en-US" sz="1100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>over image</a:t>
            </a:r>
          </a:p>
        </p:txBody>
      </p:sp>
    </p:spTree>
    <p:extLst>
      <p:ext uri="{BB962C8B-B14F-4D97-AF65-F5344CB8AC3E}">
        <p14:creationId xmlns:p14="http://schemas.microsoft.com/office/powerpoint/2010/main" val="15795881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2971188238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(Times abo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599" y="3025584"/>
            <a:ext cx="2590801" cy="3151097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9A96B2-702C-084E-9060-05751DBF82B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Image with Text (Times above)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599"/>
            <a:ext cx="2588224" cy="2730159"/>
          </a:xfrm>
        </p:spPr>
        <p:txBody>
          <a:bodyPr anchor="b"/>
          <a:lstStyle>
            <a:lvl1pPr marL="12700" indent="0">
              <a:lnSpc>
                <a:spcPct val="90000"/>
              </a:lnSpc>
              <a:buNone/>
              <a:defRPr sz="28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8" name="Rectangle 47"/>
          <p:cNvSpPr/>
          <p:nvPr userDrawn="1"/>
        </p:nvSpPr>
        <p:spPr>
          <a:xfrm>
            <a:off x="9601200" y="693867"/>
            <a:ext cx="2286000" cy="89288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change text to white or black </a:t>
            </a:r>
            <a:br>
              <a:rPr lang="en-US" sz="1100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>if red text is not visible </a:t>
            </a:r>
            <a:br>
              <a:rPr lang="en-US" sz="1100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>over image</a:t>
            </a:r>
          </a:p>
        </p:txBody>
      </p:sp>
    </p:spTree>
    <p:extLst>
      <p:ext uri="{BB962C8B-B14F-4D97-AF65-F5344CB8AC3E}">
        <p14:creationId xmlns:p14="http://schemas.microsoft.com/office/powerpoint/2010/main" val="324864935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800" b="1" dirty="0">
                <a:solidFill>
                  <a:srgbClr val="FFFFFF"/>
                </a:solidFill>
              </a:rPr>
              <a:t>QUOTE SLIDE LAYOUTS</a:t>
            </a:r>
          </a:p>
          <a:p>
            <a:pPr algn="ctr" defTabSz="457200"/>
            <a:r>
              <a:rPr lang="en-US" sz="2400" dirty="0">
                <a:solidFill>
                  <a:srgbClr val="FFFFFF"/>
                </a:solidFill>
              </a:rPr>
              <a:t>(THIS PAGE FOR ORGANIZATIONAL PURPOSES ONLY)</a:t>
            </a:r>
          </a:p>
        </p:txBody>
      </p:sp>
    </p:spTree>
    <p:extLst>
      <p:ext uri="{BB962C8B-B14F-4D97-AF65-F5344CB8AC3E}">
        <p14:creationId xmlns:p14="http://schemas.microsoft.com/office/powerpoint/2010/main" val="270343490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3550" y="2057400"/>
            <a:ext cx="8216900" cy="2743200"/>
          </a:xfrm>
        </p:spPr>
        <p:txBody>
          <a:bodyPr anchor="ctr"/>
          <a:lstStyle>
            <a:lvl1pPr algn="ctr">
              <a:defRPr sz="4000" b="0" i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Click to edit quote about any product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931217"/>
            <a:ext cx="8223250" cy="354203"/>
          </a:xfrm>
        </p:spPr>
        <p:txBody>
          <a:bodyPr/>
          <a:lstStyle>
            <a:lvl1pPr algn="ctr">
              <a:defRPr sz="2000" b="1" kern="0" cap="all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Quote/Statement</a:t>
            </a:r>
          </a:p>
        </p:txBody>
      </p:sp>
    </p:spTree>
    <p:extLst>
      <p:ext uri="{BB962C8B-B14F-4D97-AF65-F5344CB8AC3E}">
        <p14:creationId xmlns:p14="http://schemas.microsoft.com/office/powerpoint/2010/main" val="413245820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9A96B2-702C-084E-9060-05751DBF82B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3550" y="2057400"/>
            <a:ext cx="8216900" cy="2743200"/>
          </a:xfrm>
        </p:spPr>
        <p:txBody>
          <a:bodyPr anchor="ctr"/>
          <a:lstStyle>
            <a:lvl1pPr algn="ctr">
              <a:defRPr sz="40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Click to edit quote about any product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931217"/>
            <a:ext cx="8223250" cy="354203"/>
          </a:xfrm>
        </p:spPr>
        <p:txBody>
          <a:bodyPr/>
          <a:lstStyle>
            <a:lvl1pPr algn="ctr">
              <a:defRPr sz="2000" b="1" kern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Quote/Statement (Blue)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98" y="6298213"/>
            <a:ext cx="803602" cy="4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7414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(LT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9A96B2-702C-084E-9060-05751DBF82B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3550" y="2057400"/>
            <a:ext cx="8216900" cy="2743200"/>
          </a:xfrm>
        </p:spPr>
        <p:txBody>
          <a:bodyPr anchor="ctr"/>
          <a:lstStyle>
            <a:lvl1pPr algn="ctr">
              <a:defRPr sz="40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Click to edit quote about LTSS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931217"/>
            <a:ext cx="8223250" cy="354203"/>
          </a:xfrm>
        </p:spPr>
        <p:txBody>
          <a:bodyPr/>
          <a:lstStyle>
            <a:lvl1pPr algn="ctr">
              <a:defRPr sz="2000" b="1" kern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Quote/Statement (LTSS)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98" y="6298213"/>
            <a:ext cx="803602" cy="4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2074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(HP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9A96B2-702C-084E-9060-05751DBF82B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3550" y="2057400"/>
            <a:ext cx="8216900" cy="2743200"/>
          </a:xfrm>
        </p:spPr>
        <p:txBody>
          <a:bodyPr anchor="ctr"/>
          <a:lstStyle>
            <a:lvl1pPr algn="ctr">
              <a:defRPr sz="40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Click to edit quote about HPA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931217"/>
            <a:ext cx="8223250" cy="354203"/>
          </a:xfrm>
        </p:spPr>
        <p:txBody>
          <a:bodyPr/>
          <a:lstStyle>
            <a:lvl1pPr algn="ctr">
              <a:defRPr sz="2000" b="1" kern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Quote/Statement (HPA)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98" y="6298213"/>
            <a:ext cx="803602" cy="4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14482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(Connected C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9A96B2-702C-084E-9060-05751DBF82B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3550" y="2057400"/>
            <a:ext cx="8216900" cy="2743200"/>
          </a:xfrm>
        </p:spPr>
        <p:txBody>
          <a:bodyPr anchor="ctr"/>
          <a:lstStyle>
            <a:lvl1pPr algn="ctr">
              <a:defRPr sz="40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Click to edit quote about Connected Care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931217"/>
            <a:ext cx="8223250" cy="354203"/>
          </a:xfrm>
        </p:spPr>
        <p:txBody>
          <a:bodyPr/>
          <a:lstStyle>
            <a:lvl1pPr algn="ctr">
              <a:defRPr sz="2000" b="1" kern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Quote/Statement </a:t>
            </a:r>
            <a:br>
              <a:rPr lang="en-US" sz="1100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>(Connected Care)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98" y="6298213"/>
            <a:ext cx="803602" cy="4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7910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(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9A96B2-702C-084E-9060-05751DBF82B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3550" y="2057400"/>
            <a:ext cx="8216900" cy="2743200"/>
          </a:xfrm>
        </p:spPr>
        <p:txBody>
          <a:bodyPr anchor="ctr"/>
          <a:lstStyle>
            <a:lvl1pPr algn="ctr">
              <a:defRPr sz="40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Click to edit quote about any product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931217"/>
            <a:ext cx="8223250" cy="354203"/>
          </a:xfrm>
        </p:spPr>
        <p:txBody>
          <a:bodyPr/>
          <a:lstStyle>
            <a:lvl1pPr algn="ctr">
              <a:defRPr sz="2000" b="1" kern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Quote/Statement (Light Blue)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98" y="6298213"/>
            <a:ext cx="803602" cy="4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90182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(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9A96B2-702C-084E-9060-05751DBF82B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3550" y="2057400"/>
            <a:ext cx="8216900" cy="2743200"/>
          </a:xfrm>
        </p:spPr>
        <p:txBody>
          <a:bodyPr anchor="ctr"/>
          <a:lstStyle>
            <a:lvl1pPr algn="ctr">
              <a:defRPr sz="40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Click to edit quote about any product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931217"/>
            <a:ext cx="8223250" cy="354203"/>
          </a:xfrm>
        </p:spPr>
        <p:txBody>
          <a:bodyPr/>
          <a:lstStyle>
            <a:lvl1pPr algn="ctr">
              <a:defRPr sz="2000" b="1" kern="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Quote/Statement (Gold)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98" y="6298213"/>
            <a:ext cx="803602" cy="4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9782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800" b="1" dirty="0">
                <a:solidFill>
                  <a:srgbClr val="FFFFFF"/>
                </a:solidFill>
              </a:rPr>
              <a:t>MEDIA LAYOUTS</a:t>
            </a:r>
          </a:p>
          <a:p>
            <a:pPr algn="ctr" defTabSz="457200"/>
            <a:r>
              <a:rPr lang="en-US" sz="2400" dirty="0">
                <a:solidFill>
                  <a:srgbClr val="FFFFFF"/>
                </a:solidFill>
              </a:rPr>
              <a:t>(THIS PAGE FOR ORGANIZATIONAL PURPOSES ONLY)</a:t>
            </a:r>
          </a:p>
        </p:txBody>
      </p:sp>
    </p:spTree>
    <p:extLst>
      <p:ext uri="{BB962C8B-B14F-4D97-AF65-F5344CB8AC3E}">
        <p14:creationId xmlns:p14="http://schemas.microsoft.com/office/powerpoint/2010/main" val="200362806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2056245"/>
            <a:ext cx="2583229" cy="1127222"/>
          </a:xfrm>
        </p:spPr>
        <p:txBody>
          <a:bodyPr lIns="457200" anchor="b"/>
          <a:lstStyle>
            <a:lvl1pPr algn="l">
              <a:lnSpc>
                <a:spcPct val="100000"/>
              </a:lnSpc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8598" y="3318933"/>
            <a:ext cx="2583229" cy="1810455"/>
          </a:xfrm>
        </p:spPr>
        <p:txBody>
          <a:bodyPr lIns="457200"/>
          <a:lstStyle>
            <a:lvl1pPr marL="0" indent="0">
              <a:buNone/>
              <a:defRPr sz="20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1" name="Content Placeholder 2"/>
          <p:cNvSpPr>
            <a:spLocks noGrp="1"/>
          </p:cNvSpPr>
          <p:nvPr>
            <p:ph idx="13"/>
          </p:nvPr>
        </p:nvSpPr>
        <p:spPr>
          <a:xfrm>
            <a:off x="3276598" y="2062621"/>
            <a:ext cx="5638800" cy="3066768"/>
          </a:xfrm>
        </p:spPr>
        <p:txBody>
          <a:bodyPr numCol="2" spcCol="45720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9601200" y="702812"/>
            <a:ext cx="2286000" cy="61551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457200" rIns="182880" rtlCol="0" anchor="t"/>
          <a:lstStyle/>
          <a:p>
            <a:pPr algn="ctr" defTabSz="457200">
              <a:spcAft>
                <a:spcPts val="600"/>
              </a:spcAft>
            </a:pPr>
            <a:r>
              <a:rPr lang="en-US" sz="1100" b="1" dirty="0">
                <a:solidFill>
                  <a:srgbClr val="FFFFFF"/>
                </a:solidFill>
                <a:ea typeface="Times New Roman" charset="0"/>
                <a:cs typeface="Times New Roman" charset="0"/>
              </a:rPr>
              <a:t>Layout Standards</a:t>
            </a:r>
          </a:p>
          <a:p>
            <a:pPr marL="228600" indent="-228600" defTabSz="457200">
              <a:spcAft>
                <a:spcPts val="60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Use this layout for charts, tables or image that need caption text. Click corresponding icon to insert media.</a:t>
            </a:r>
          </a:p>
          <a:p>
            <a:pPr marL="228600" indent="-228600" defTabSz="457200">
              <a:spcAft>
                <a:spcPts val="60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FFFFFF"/>
                </a:solidFill>
              </a:rPr>
              <a:t>Put title &amp; caption in placeholders at left</a:t>
            </a:r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10625490" y="843418"/>
            <a:ext cx="233337" cy="225045"/>
            <a:chOff x="366713" y="2336800"/>
            <a:chExt cx="1608137" cy="1550988"/>
          </a:xfrm>
          <a:solidFill>
            <a:schemeClr val="bg1"/>
          </a:solidFill>
        </p:grpSpPr>
        <p:sp>
          <p:nvSpPr>
            <p:cNvPr id="16" name="AutoShape 48"/>
            <p:cNvSpPr>
              <a:spLocks/>
            </p:cNvSpPr>
            <p:nvPr/>
          </p:nvSpPr>
          <p:spPr bwMode="auto">
            <a:xfrm>
              <a:off x="1117600" y="2336800"/>
              <a:ext cx="857250" cy="855663"/>
            </a:xfrm>
            <a:custGeom>
              <a:avLst/>
              <a:gdLst/>
              <a:ahLst/>
              <a:cxnLst/>
              <a:rect l="0" t="0" r="r" b="b"/>
              <a:pathLst>
                <a:path w="21526" h="21465">
                  <a:moveTo>
                    <a:pt x="11035" y="6753"/>
                  </a:moveTo>
                  <a:cubicBezTo>
                    <a:pt x="8309" y="6557"/>
                    <a:pt x="5586" y="9378"/>
                    <a:pt x="7112" y="12552"/>
                  </a:cubicBezTo>
                  <a:cubicBezTo>
                    <a:pt x="8284" y="14989"/>
                    <a:pt x="12214" y="15497"/>
                    <a:pt x="13979" y="13287"/>
                  </a:cubicBezTo>
                  <a:cubicBezTo>
                    <a:pt x="16142" y="10578"/>
                    <a:pt x="14059" y="6970"/>
                    <a:pt x="11035" y="6753"/>
                  </a:cubicBezTo>
                  <a:close/>
                  <a:moveTo>
                    <a:pt x="13488" y="382"/>
                  </a:moveTo>
                  <a:cubicBezTo>
                    <a:pt x="13627" y="2367"/>
                    <a:pt x="13815" y="3733"/>
                    <a:pt x="15368" y="3894"/>
                  </a:cubicBezTo>
                  <a:cubicBezTo>
                    <a:pt x="16544" y="4016"/>
                    <a:pt x="17213" y="2788"/>
                    <a:pt x="18066" y="2914"/>
                  </a:cubicBezTo>
                  <a:cubicBezTo>
                    <a:pt x="18529" y="2982"/>
                    <a:pt x="18987" y="3880"/>
                    <a:pt x="19128" y="4057"/>
                  </a:cubicBezTo>
                  <a:cubicBezTo>
                    <a:pt x="19520" y="4550"/>
                    <a:pt x="19881" y="4792"/>
                    <a:pt x="20027" y="5364"/>
                  </a:cubicBezTo>
                  <a:cubicBezTo>
                    <a:pt x="19600" y="6213"/>
                    <a:pt x="18661" y="6479"/>
                    <a:pt x="18474" y="7406"/>
                  </a:cubicBezTo>
                  <a:cubicBezTo>
                    <a:pt x="18058" y="9482"/>
                    <a:pt x="19959" y="9825"/>
                    <a:pt x="21499" y="10346"/>
                  </a:cubicBezTo>
                  <a:cubicBezTo>
                    <a:pt x="21600" y="11283"/>
                    <a:pt x="21404" y="12580"/>
                    <a:pt x="21172" y="13450"/>
                  </a:cubicBezTo>
                  <a:cubicBezTo>
                    <a:pt x="19226" y="13539"/>
                    <a:pt x="17595" y="13849"/>
                    <a:pt x="17576" y="15574"/>
                  </a:cubicBezTo>
                  <a:cubicBezTo>
                    <a:pt x="17563" y="16643"/>
                    <a:pt x="18440" y="16985"/>
                    <a:pt x="18637" y="18024"/>
                  </a:cubicBezTo>
                  <a:cubicBezTo>
                    <a:pt x="18379" y="18485"/>
                    <a:pt x="17961" y="18713"/>
                    <a:pt x="17494" y="19086"/>
                  </a:cubicBezTo>
                  <a:cubicBezTo>
                    <a:pt x="17257" y="19274"/>
                    <a:pt x="16598" y="19997"/>
                    <a:pt x="16186" y="19984"/>
                  </a:cubicBezTo>
                  <a:cubicBezTo>
                    <a:pt x="15405" y="19960"/>
                    <a:pt x="14930" y="18589"/>
                    <a:pt x="14061" y="18432"/>
                  </a:cubicBezTo>
                  <a:cubicBezTo>
                    <a:pt x="11682" y="18003"/>
                    <a:pt x="11871" y="20267"/>
                    <a:pt x="11035" y="21454"/>
                  </a:cubicBezTo>
                  <a:cubicBezTo>
                    <a:pt x="10171" y="21501"/>
                    <a:pt x="8737" y="21411"/>
                    <a:pt x="8012" y="21046"/>
                  </a:cubicBezTo>
                  <a:cubicBezTo>
                    <a:pt x="8020" y="18885"/>
                    <a:pt x="7584" y="17552"/>
                    <a:pt x="5968" y="17534"/>
                  </a:cubicBezTo>
                  <a:cubicBezTo>
                    <a:pt x="4966" y="17522"/>
                    <a:pt x="4195" y="18681"/>
                    <a:pt x="3516" y="18596"/>
                  </a:cubicBezTo>
                  <a:cubicBezTo>
                    <a:pt x="3014" y="18533"/>
                    <a:pt x="1534" y="16594"/>
                    <a:pt x="1554" y="16145"/>
                  </a:cubicBezTo>
                  <a:cubicBezTo>
                    <a:pt x="1584" y="15462"/>
                    <a:pt x="2996" y="14864"/>
                    <a:pt x="3106" y="13859"/>
                  </a:cubicBezTo>
                  <a:cubicBezTo>
                    <a:pt x="3320" y="11906"/>
                    <a:pt x="1782" y="11786"/>
                    <a:pt x="0" y="11082"/>
                  </a:cubicBezTo>
                  <a:cubicBezTo>
                    <a:pt x="51" y="9961"/>
                    <a:pt x="86" y="8825"/>
                    <a:pt x="409" y="7978"/>
                  </a:cubicBezTo>
                  <a:cubicBezTo>
                    <a:pt x="2675" y="7987"/>
                    <a:pt x="4213" y="7552"/>
                    <a:pt x="3924" y="5528"/>
                  </a:cubicBezTo>
                  <a:cubicBezTo>
                    <a:pt x="3808" y="4715"/>
                    <a:pt x="2819" y="4111"/>
                    <a:pt x="2943" y="3404"/>
                  </a:cubicBezTo>
                  <a:cubicBezTo>
                    <a:pt x="3026" y="2931"/>
                    <a:pt x="3813" y="2646"/>
                    <a:pt x="4087" y="2424"/>
                  </a:cubicBezTo>
                  <a:cubicBezTo>
                    <a:pt x="4456" y="2126"/>
                    <a:pt x="4859" y="1493"/>
                    <a:pt x="5395" y="1525"/>
                  </a:cubicBezTo>
                  <a:cubicBezTo>
                    <a:pt x="6077" y="1567"/>
                    <a:pt x="6713" y="2981"/>
                    <a:pt x="7684" y="3077"/>
                  </a:cubicBezTo>
                  <a:cubicBezTo>
                    <a:pt x="9420" y="3248"/>
                    <a:pt x="9831" y="1970"/>
                    <a:pt x="10300" y="55"/>
                  </a:cubicBezTo>
                  <a:cubicBezTo>
                    <a:pt x="11317" y="-99"/>
                    <a:pt x="12649" y="92"/>
                    <a:pt x="13488" y="382"/>
                  </a:cubicBezTo>
                  <a:close/>
                  <a:moveTo>
                    <a:pt x="13488" y="38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  <p:sp>
          <p:nvSpPr>
            <p:cNvPr id="17" name="AutoShape 49"/>
            <p:cNvSpPr>
              <a:spLocks/>
            </p:cNvSpPr>
            <p:nvPr/>
          </p:nvSpPr>
          <p:spPr bwMode="auto">
            <a:xfrm>
              <a:off x="366713" y="2895600"/>
              <a:ext cx="992187" cy="992188"/>
            </a:xfrm>
            <a:custGeom>
              <a:avLst/>
              <a:gdLst/>
              <a:ahLst/>
              <a:cxnLst/>
              <a:rect l="0" t="0" r="r" b="b"/>
              <a:pathLst>
                <a:path w="21509" h="21247">
                  <a:moveTo>
                    <a:pt x="11258" y="6594"/>
                  </a:moveTo>
                  <a:cubicBezTo>
                    <a:pt x="8710" y="6275"/>
                    <a:pt x="6623" y="8080"/>
                    <a:pt x="6592" y="10571"/>
                  </a:cubicBezTo>
                  <a:cubicBezTo>
                    <a:pt x="6560" y="13194"/>
                    <a:pt x="8524" y="14478"/>
                    <a:pt x="10056" y="14687"/>
                  </a:cubicBezTo>
                  <a:cubicBezTo>
                    <a:pt x="15829" y="15473"/>
                    <a:pt x="16469" y="7042"/>
                    <a:pt x="11399" y="6594"/>
                  </a:cubicBezTo>
                  <a:cubicBezTo>
                    <a:pt x="11353" y="6590"/>
                    <a:pt x="11304" y="6600"/>
                    <a:pt x="11258" y="6594"/>
                  </a:cubicBezTo>
                  <a:close/>
                  <a:moveTo>
                    <a:pt x="6168" y="735"/>
                  </a:moveTo>
                  <a:cubicBezTo>
                    <a:pt x="6529" y="576"/>
                    <a:pt x="7248" y="78"/>
                    <a:pt x="7723" y="177"/>
                  </a:cubicBezTo>
                  <a:cubicBezTo>
                    <a:pt x="8075" y="250"/>
                    <a:pt x="8401" y="934"/>
                    <a:pt x="8643" y="1293"/>
                  </a:cubicBezTo>
                  <a:cubicBezTo>
                    <a:pt x="9176" y="2086"/>
                    <a:pt x="10077" y="2793"/>
                    <a:pt x="11329" y="2269"/>
                  </a:cubicBezTo>
                  <a:cubicBezTo>
                    <a:pt x="12195" y="1907"/>
                    <a:pt x="12670" y="-312"/>
                    <a:pt x="13591" y="37"/>
                  </a:cubicBezTo>
                  <a:cubicBezTo>
                    <a:pt x="14316" y="312"/>
                    <a:pt x="15180" y="520"/>
                    <a:pt x="16065" y="1153"/>
                  </a:cubicBezTo>
                  <a:cubicBezTo>
                    <a:pt x="16183" y="2248"/>
                    <a:pt x="15579" y="3176"/>
                    <a:pt x="15924" y="4013"/>
                  </a:cubicBezTo>
                  <a:cubicBezTo>
                    <a:pt x="16134" y="4524"/>
                    <a:pt x="16781" y="5098"/>
                    <a:pt x="17409" y="5199"/>
                  </a:cubicBezTo>
                  <a:cubicBezTo>
                    <a:pt x="18457" y="5369"/>
                    <a:pt x="19363" y="4508"/>
                    <a:pt x="20024" y="4781"/>
                  </a:cubicBezTo>
                  <a:cubicBezTo>
                    <a:pt x="20490" y="4973"/>
                    <a:pt x="20546" y="5698"/>
                    <a:pt x="20731" y="6106"/>
                  </a:cubicBezTo>
                  <a:cubicBezTo>
                    <a:pt x="20916" y="6515"/>
                    <a:pt x="21439" y="7128"/>
                    <a:pt x="21367" y="7571"/>
                  </a:cubicBezTo>
                  <a:cubicBezTo>
                    <a:pt x="21250" y="8300"/>
                    <a:pt x="19464" y="8602"/>
                    <a:pt x="19176" y="9594"/>
                  </a:cubicBezTo>
                  <a:cubicBezTo>
                    <a:pt x="18596" y="11589"/>
                    <a:pt x="20120" y="11956"/>
                    <a:pt x="21509" y="12942"/>
                  </a:cubicBezTo>
                  <a:cubicBezTo>
                    <a:pt x="21270" y="14103"/>
                    <a:pt x="20922" y="15154"/>
                    <a:pt x="20307" y="15942"/>
                  </a:cubicBezTo>
                  <a:cubicBezTo>
                    <a:pt x="18434" y="15432"/>
                    <a:pt x="16591" y="15449"/>
                    <a:pt x="16277" y="17128"/>
                  </a:cubicBezTo>
                  <a:cubicBezTo>
                    <a:pt x="16118" y="17982"/>
                    <a:pt x="16918" y="18976"/>
                    <a:pt x="16702" y="19709"/>
                  </a:cubicBezTo>
                  <a:cubicBezTo>
                    <a:pt x="16582" y="20116"/>
                    <a:pt x="15669" y="20336"/>
                    <a:pt x="15359" y="20477"/>
                  </a:cubicBezTo>
                  <a:cubicBezTo>
                    <a:pt x="14876" y="20694"/>
                    <a:pt x="14407" y="20971"/>
                    <a:pt x="13874" y="21104"/>
                  </a:cubicBezTo>
                  <a:cubicBezTo>
                    <a:pt x="12709" y="20052"/>
                    <a:pt x="12163" y="17932"/>
                    <a:pt x="10056" y="19012"/>
                  </a:cubicBezTo>
                  <a:cubicBezTo>
                    <a:pt x="9084" y="19510"/>
                    <a:pt x="9043" y="21139"/>
                    <a:pt x="8218" y="21244"/>
                  </a:cubicBezTo>
                  <a:cubicBezTo>
                    <a:pt x="7873" y="21288"/>
                    <a:pt x="7070" y="20911"/>
                    <a:pt x="6663" y="20756"/>
                  </a:cubicBezTo>
                  <a:cubicBezTo>
                    <a:pt x="6243" y="20595"/>
                    <a:pt x="5555" y="20432"/>
                    <a:pt x="5391" y="19988"/>
                  </a:cubicBezTo>
                  <a:cubicBezTo>
                    <a:pt x="5115" y="19244"/>
                    <a:pt x="5974" y="18581"/>
                    <a:pt x="5673" y="17407"/>
                  </a:cubicBezTo>
                  <a:cubicBezTo>
                    <a:pt x="5048" y="15746"/>
                    <a:pt x="3211" y="15947"/>
                    <a:pt x="1502" y="16500"/>
                  </a:cubicBezTo>
                  <a:cubicBezTo>
                    <a:pt x="1147" y="16184"/>
                    <a:pt x="953" y="15682"/>
                    <a:pt x="725" y="15175"/>
                  </a:cubicBezTo>
                  <a:cubicBezTo>
                    <a:pt x="558" y="14803"/>
                    <a:pt x="80" y="14064"/>
                    <a:pt x="159" y="13640"/>
                  </a:cubicBezTo>
                  <a:cubicBezTo>
                    <a:pt x="241" y="13200"/>
                    <a:pt x="952" y="13000"/>
                    <a:pt x="1361" y="12733"/>
                  </a:cubicBezTo>
                  <a:cubicBezTo>
                    <a:pt x="2090" y="12257"/>
                    <a:pt x="2777" y="11448"/>
                    <a:pt x="2351" y="10152"/>
                  </a:cubicBezTo>
                  <a:cubicBezTo>
                    <a:pt x="2039" y="9205"/>
                    <a:pt x="175" y="8931"/>
                    <a:pt x="18" y="8199"/>
                  </a:cubicBezTo>
                  <a:cubicBezTo>
                    <a:pt x="-91" y="7692"/>
                    <a:pt x="329" y="7141"/>
                    <a:pt x="512" y="6664"/>
                  </a:cubicBezTo>
                  <a:cubicBezTo>
                    <a:pt x="707" y="6160"/>
                    <a:pt x="778" y="5612"/>
                    <a:pt x="1220" y="5269"/>
                  </a:cubicBezTo>
                  <a:cubicBezTo>
                    <a:pt x="2927" y="5801"/>
                    <a:pt x="4936" y="5803"/>
                    <a:pt x="5249" y="4083"/>
                  </a:cubicBezTo>
                  <a:cubicBezTo>
                    <a:pt x="5427" y="3104"/>
                    <a:pt x="4834" y="2576"/>
                    <a:pt x="4825" y="1502"/>
                  </a:cubicBezTo>
                  <a:cubicBezTo>
                    <a:pt x="5132" y="1105"/>
                    <a:pt x="5623" y="975"/>
                    <a:pt x="6168" y="735"/>
                  </a:cubicBezTo>
                  <a:close/>
                  <a:moveTo>
                    <a:pt x="6168" y="735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defTabSz="457200"/>
              <a:endParaRPr lang="en-US" dirty="0">
                <a:solidFill>
                  <a:srgbClr val="565A5C"/>
                </a:solidFill>
              </a:endParaRPr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Content with Caption</a:t>
            </a:r>
          </a:p>
        </p:txBody>
      </p:sp>
    </p:spTree>
    <p:extLst>
      <p:ext uri="{BB962C8B-B14F-4D97-AF65-F5344CB8AC3E}">
        <p14:creationId xmlns:p14="http://schemas.microsoft.com/office/powerpoint/2010/main" val="936426930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Blank (Image)</a:t>
            </a:r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9A96B2-702C-084E-9060-05751DBF82B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89320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dio 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2971800" y="1828800"/>
            <a:ext cx="3200400" cy="3200400"/>
            <a:chOff x="2378792" y="1235792"/>
            <a:chExt cx="4386417" cy="4386417"/>
          </a:xfrm>
        </p:grpSpPr>
        <p:sp>
          <p:nvSpPr>
            <p:cNvPr id="5" name="Oval 4"/>
            <p:cNvSpPr>
              <a:spLocks noChangeAspect="1"/>
            </p:cNvSpPr>
            <p:nvPr userDrawn="1"/>
          </p:nvSpPr>
          <p:spPr>
            <a:xfrm>
              <a:off x="2378792" y="1235792"/>
              <a:ext cx="4386417" cy="43864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5"/>
            <p:cNvGrpSpPr/>
            <p:nvPr userDrawn="1"/>
          </p:nvGrpSpPr>
          <p:grpSpPr>
            <a:xfrm>
              <a:off x="3617259" y="2506070"/>
              <a:ext cx="1909482" cy="1845860"/>
              <a:chOff x="1339850" y="55563"/>
              <a:chExt cx="7670800" cy="7415212"/>
            </a:xfrm>
            <a:solidFill>
              <a:schemeClr val="bg1"/>
            </a:solidFill>
          </p:grpSpPr>
          <p:sp>
            <p:nvSpPr>
              <p:cNvPr id="7" name="Freeform 1"/>
              <p:cNvSpPr>
                <a:spLocks noChangeArrowheads="1"/>
              </p:cNvSpPr>
              <p:nvPr/>
            </p:nvSpPr>
            <p:spPr bwMode="auto">
              <a:xfrm>
                <a:off x="7372350" y="1582738"/>
                <a:ext cx="1638300" cy="4349750"/>
              </a:xfrm>
              <a:custGeom>
                <a:avLst/>
                <a:gdLst>
                  <a:gd name="T0" fmla="*/ 1568 w 4551"/>
                  <a:gd name="T1" fmla="*/ 339 h 12084"/>
                  <a:gd name="T2" fmla="*/ 1568 w 4551"/>
                  <a:gd name="T3" fmla="*/ 339 h 12084"/>
                  <a:gd name="T4" fmla="*/ 339 w 4551"/>
                  <a:gd name="T5" fmla="*/ 308 h 12084"/>
                  <a:gd name="T6" fmla="*/ 308 w 4551"/>
                  <a:gd name="T7" fmla="*/ 1538 h 12084"/>
                  <a:gd name="T8" fmla="*/ 308 w 4551"/>
                  <a:gd name="T9" fmla="*/ 10637 h 12084"/>
                  <a:gd name="T10" fmla="*/ 339 w 4551"/>
                  <a:gd name="T11" fmla="*/ 11837 h 12084"/>
                  <a:gd name="T12" fmla="*/ 923 w 4551"/>
                  <a:gd name="T13" fmla="*/ 12083 h 12084"/>
                  <a:gd name="T14" fmla="*/ 1538 w 4551"/>
                  <a:gd name="T15" fmla="*/ 11805 h 12084"/>
                  <a:gd name="T16" fmla="*/ 1568 w 4551"/>
                  <a:gd name="T17" fmla="*/ 339 h 12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51" h="12084">
                    <a:moveTo>
                      <a:pt x="1568" y="339"/>
                    </a:moveTo>
                    <a:lnTo>
                      <a:pt x="1568" y="339"/>
                    </a:lnTo>
                    <a:cubicBezTo>
                      <a:pt x="1260" y="0"/>
                      <a:pt x="708" y="0"/>
                      <a:pt x="339" y="308"/>
                    </a:cubicBezTo>
                    <a:cubicBezTo>
                      <a:pt x="0" y="615"/>
                      <a:pt x="0" y="1169"/>
                      <a:pt x="308" y="1538"/>
                    </a:cubicBezTo>
                    <a:cubicBezTo>
                      <a:pt x="2675" y="4028"/>
                      <a:pt x="2675" y="8085"/>
                      <a:pt x="308" y="10637"/>
                    </a:cubicBezTo>
                    <a:cubicBezTo>
                      <a:pt x="0" y="10976"/>
                      <a:pt x="0" y="11498"/>
                      <a:pt x="339" y="11837"/>
                    </a:cubicBezTo>
                    <a:cubicBezTo>
                      <a:pt x="523" y="12021"/>
                      <a:pt x="738" y="12083"/>
                      <a:pt x="923" y="12083"/>
                    </a:cubicBezTo>
                    <a:cubicBezTo>
                      <a:pt x="1138" y="12083"/>
                      <a:pt x="1353" y="11990"/>
                      <a:pt x="1538" y="11805"/>
                    </a:cubicBezTo>
                    <a:cubicBezTo>
                      <a:pt x="4550" y="8670"/>
                      <a:pt x="4550" y="3506"/>
                      <a:pt x="1568" y="33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8" name="Freeform 2"/>
              <p:cNvSpPr>
                <a:spLocks noChangeArrowheads="1"/>
              </p:cNvSpPr>
              <p:nvPr/>
            </p:nvSpPr>
            <p:spPr bwMode="auto">
              <a:xfrm>
                <a:off x="6453188" y="2555875"/>
                <a:ext cx="1139825" cy="2390775"/>
              </a:xfrm>
              <a:custGeom>
                <a:avLst/>
                <a:gdLst>
                  <a:gd name="T0" fmla="*/ 1599 w 3168"/>
                  <a:gd name="T1" fmla="*/ 369 h 6641"/>
                  <a:gd name="T2" fmla="*/ 1599 w 3168"/>
                  <a:gd name="T3" fmla="*/ 369 h 6641"/>
                  <a:gd name="T4" fmla="*/ 369 w 3168"/>
                  <a:gd name="T5" fmla="*/ 308 h 6641"/>
                  <a:gd name="T6" fmla="*/ 308 w 3168"/>
                  <a:gd name="T7" fmla="*/ 1538 h 6641"/>
                  <a:gd name="T8" fmla="*/ 308 w 3168"/>
                  <a:gd name="T9" fmla="*/ 5195 h 6641"/>
                  <a:gd name="T10" fmla="*/ 369 w 3168"/>
                  <a:gd name="T11" fmla="*/ 6425 h 6641"/>
                  <a:gd name="T12" fmla="*/ 923 w 3168"/>
                  <a:gd name="T13" fmla="*/ 6640 h 6641"/>
                  <a:gd name="T14" fmla="*/ 1538 w 3168"/>
                  <a:gd name="T15" fmla="*/ 6394 h 6641"/>
                  <a:gd name="T16" fmla="*/ 1599 w 3168"/>
                  <a:gd name="T17" fmla="*/ 369 h 6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8" h="6641">
                    <a:moveTo>
                      <a:pt x="1599" y="369"/>
                    </a:moveTo>
                    <a:lnTo>
                      <a:pt x="1599" y="369"/>
                    </a:lnTo>
                    <a:cubicBezTo>
                      <a:pt x="1292" y="0"/>
                      <a:pt x="707" y="0"/>
                      <a:pt x="369" y="308"/>
                    </a:cubicBezTo>
                    <a:cubicBezTo>
                      <a:pt x="0" y="615"/>
                      <a:pt x="0" y="1199"/>
                      <a:pt x="308" y="1538"/>
                    </a:cubicBezTo>
                    <a:cubicBezTo>
                      <a:pt x="1292" y="2552"/>
                      <a:pt x="1292" y="4212"/>
                      <a:pt x="308" y="5195"/>
                    </a:cubicBezTo>
                    <a:cubicBezTo>
                      <a:pt x="0" y="5564"/>
                      <a:pt x="0" y="6087"/>
                      <a:pt x="369" y="6425"/>
                    </a:cubicBezTo>
                    <a:cubicBezTo>
                      <a:pt x="524" y="6609"/>
                      <a:pt x="769" y="6640"/>
                      <a:pt x="923" y="6640"/>
                    </a:cubicBezTo>
                    <a:cubicBezTo>
                      <a:pt x="1138" y="6640"/>
                      <a:pt x="1353" y="6548"/>
                      <a:pt x="1538" y="6394"/>
                    </a:cubicBezTo>
                    <a:cubicBezTo>
                      <a:pt x="3167" y="4734"/>
                      <a:pt x="3167" y="2029"/>
                      <a:pt x="1599" y="3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9" name="Freeform 3"/>
              <p:cNvSpPr>
                <a:spLocks noChangeArrowheads="1"/>
              </p:cNvSpPr>
              <p:nvPr/>
            </p:nvSpPr>
            <p:spPr bwMode="auto">
              <a:xfrm>
                <a:off x="1339850" y="2058988"/>
                <a:ext cx="919163" cy="3441700"/>
              </a:xfrm>
              <a:custGeom>
                <a:avLst/>
                <a:gdLst>
                  <a:gd name="T0" fmla="*/ 2553 w 2554"/>
                  <a:gd name="T1" fmla="*/ 0 h 9561"/>
                  <a:gd name="T2" fmla="*/ 2553 w 2554"/>
                  <a:gd name="T3" fmla="*/ 0 h 9561"/>
                  <a:gd name="T4" fmla="*/ 892 w 2554"/>
                  <a:gd name="T5" fmla="*/ 0 h 9561"/>
                  <a:gd name="T6" fmla="*/ 0 w 2554"/>
                  <a:gd name="T7" fmla="*/ 860 h 9561"/>
                  <a:gd name="T8" fmla="*/ 0 w 2554"/>
                  <a:gd name="T9" fmla="*/ 8700 h 9561"/>
                  <a:gd name="T10" fmla="*/ 892 w 2554"/>
                  <a:gd name="T11" fmla="*/ 9560 h 9561"/>
                  <a:gd name="T12" fmla="*/ 2553 w 2554"/>
                  <a:gd name="T13" fmla="*/ 9560 h 9561"/>
                  <a:gd name="T14" fmla="*/ 2553 w 2554"/>
                  <a:gd name="T15" fmla="*/ 0 h 9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4" h="9561">
                    <a:moveTo>
                      <a:pt x="2553" y="0"/>
                    </a:moveTo>
                    <a:lnTo>
                      <a:pt x="2553" y="0"/>
                    </a:lnTo>
                    <a:cubicBezTo>
                      <a:pt x="892" y="0"/>
                      <a:pt x="892" y="0"/>
                      <a:pt x="892" y="0"/>
                    </a:cubicBezTo>
                    <a:cubicBezTo>
                      <a:pt x="400" y="0"/>
                      <a:pt x="0" y="368"/>
                      <a:pt x="0" y="860"/>
                    </a:cubicBezTo>
                    <a:cubicBezTo>
                      <a:pt x="0" y="8700"/>
                      <a:pt x="0" y="8700"/>
                      <a:pt x="0" y="8700"/>
                    </a:cubicBezTo>
                    <a:cubicBezTo>
                      <a:pt x="0" y="9161"/>
                      <a:pt x="400" y="9560"/>
                      <a:pt x="892" y="9560"/>
                    </a:cubicBezTo>
                    <a:cubicBezTo>
                      <a:pt x="2553" y="9560"/>
                      <a:pt x="2553" y="9560"/>
                      <a:pt x="2553" y="9560"/>
                    </a:cubicBezTo>
                    <a:lnTo>
                      <a:pt x="2553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10" name="Freeform 4"/>
              <p:cNvSpPr>
                <a:spLocks noChangeArrowheads="1"/>
              </p:cNvSpPr>
              <p:nvPr/>
            </p:nvSpPr>
            <p:spPr bwMode="auto">
              <a:xfrm>
                <a:off x="2867025" y="55563"/>
                <a:ext cx="3132138" cy="7415212"/>
              </a:xfrm>
              <a:custGeom>
                <a:avLst/>
                <a:gdLst>
                  <a:gd name="T0" fmla="*/ 8177 w 8701"/>
                  <a:gd name="T1" fmla="*/ 123 h 20599"/>
                  <a:gd name="T2" fmla="*/ 8177 w 8701"/>
                  <a:gd name="T3" fmla="*/ 123 h 20599"/>
                  <a:gd name="T4" fmla="*/ 7317 w 8701"/>
                  <a:gd name="T5" fmla="*/ 215 h 20599"/>
                  <a:gd name="T6" fmla="*/ 0 w 8701"/>
                  <a:gd name="T7" fmla="*/ 5565 h 20599"/>
                  <a:gd name="T8" fmla="*/ 0 w 8701"/>
                  <a:gd name="T9" fmla="*/ 15095 h 20599"/>
                  <a:gd name="T10" fmla="*/ 7317 w 8701"/>
                  <a:gd name="T11" fmla="*/ 20414 h 20599"/>
                  <a:gd name="T12" fmla="*/ 7839 w 8701"/>
                  <a:gd name="T13" fmla="*/ 20598 h 20599"/>
                  <a:gd name="T14" fmla="*/ 8208 w 8701"/>
                  <a:gd name="T15" fmla="*/ 20506 h 20599"/>
                  <a:gd name="T16" fmla="*/ 8700 w 8701"/>
                  <a:gd name="T17" fmla="*/ 19768 h 20599"/>
                  <a:gd name="T18" fmla="*/ 8700 w 8701"/>
                  <a:gd name="T19" fmla="*/ 922 h 20599"/>
                  <a:gd name="T20" fmla="*/ 8177 w 8701"/>
                  <a:gd name="T21" fmla="*/ 123 h 20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01" h="20599">
                    <a:moveTo>
                      <a:pt x="8177" y="123"/>
                    </a:moveTo>
                    <a:lnTo>
                      <a:pt x="8177" y="123"/>
                    </a:lnTo>
                    <a:cubicBezTo>
                      <a:pt x="7869" y="0"/>
                      <a:pt x="7563" y="0"/>
                      <a:pt x="7317" y="215"/>
                    </a:cubicBezTo>
                    <a:cubicBezTo>
                      <a:pt x="0" y="5565"/>
                      <a:pt x="0" y="5565"/>
                      <a:pt x="0" y="5565"/>
                    </a:cubicBezTo>
                    <a:cubicBezTo>
                      <a:pt x="0" y="15095"/>
                      <a:pt x="0" y="15095"/>
                      <a:pt x="0" y="15095"/>
                    </a:cubicBezTo>
                    <a:cubicBezTo>
                      <a:pt x="7317" y="20414"/>
                      <a:pt x="7317" y="20414"/>
                      <a:pt x="7317" y="20414"/>
                    </a:cubicBezTo>
                    <a:cubicBezTo>
                      <a:pt x="7440" y="20537"/>
                      <a:pt x="7624" y="20598"/>
                      <a:pt x="7839" y="20598"/>
                    </a:cubicBezTo>
                    <a:cubicBezTo>
                      <a:pt x="7962" y="20598"/>
                      <a:pt x="8085" y="20537"/>
                      <a:pt x="8208" y="20506"/>
                    </a:cubicBezTo>
                    <a:cubicBezTo>
                      <a:pt x="8516" y="20383"/>
                      <a:pt x="8700" y="20075"/>
                      <a:pt x="8700" y="19768"/>
                    </a:cubicBezTo>
                    <a:cubicBezTo>
                      <a:pt x="8700" y="922"/>
                      <a:pt x="8700" y="922"/>
                      <a:pt x="8700" y="922"/>
                    </a:cubicBezTo>
                    <a:cubicBezTo>
                      <a:pt x="8669" y="584"/>
                      <a:pt x="8454" y="276"/>
                      <a:pt x="8177" y="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  <p:sp>
        <p:nvSpPr>
          <p:cNvPr id="11" name="Rectangle 10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Audio File</a:t>
            </a:r>
          </a:p>
        </p:txBody>
      </p:sp>
    </p:spTree>
    <p:extLst>
      <p:ext uri="{BB962C8B-B14F-4D97-AF65-F5344CB8AC3E}">
        <p14:creationId xmlns:p14="http://schemas.microsoft.com/office/powerpoint/2010/main" val="3499815965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dio Fil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83157857_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t="24794" r="12461" b="16863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Audio File (Image)</a:t>
            </a:r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2971800" y="1828800"/>
            <a:ext cx="3200400" cy="3200400"/>
            <a:chOff x="2378792" y="1235792"/>
            <a:chExt cx="4386417" cy="4386417"/>
          </a:xfrm>
        </p:grpSpPr>
        <p:sp>
          <p:nvSpPr>
            <p:cNvPr id="16" name="Oval 15"/>
            <p:cNvSpPr>
              <a:spLocks noChangeAspect="1"/>
            </p:cNvSpPr>
            <p:nvPr userDrawn="1"/>
          </p:nvSpPr>
          <p:spPr>
            <a:xfrm>
              <a:off x="2378792" y="1235792"/>
              <a:ext cx="4386417" cy="43864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3617259" y="2506070"/>
              <a:ext cx="1909482" cy="1845860"/>
              <a:chOff x="1339850" y="55563"/>
              <a:chExt cx="7670800" cy="7415212"/>
            </a:xfrm>
            <a:solidFill>
              <a:schemeClr val="bg1"/>
            </a:solidFill>
          </p:grpSpPr>
          <p:sp>
            <p:nvSpPr>
              <p:cNvPr id="18" name="Freeform 1"/>
              <p:cNvSpPr>
                <a:spLocks noChangeArrowheads="1"/>
              </p:cNvSpPr>
              <p:nvPr/>
            </p:nvSpPr>
            <p:spPr bwMode="auto">
              <a:xfrm>
                <a:off x="7372350" y="1582738"/>
                <a:ext cx="1638300" cy="4349750"/>
              </a:xfrm>
              <a:custGeom>
                <a:avLst/>
                <a:gdLst>
                  <a:gd name="T0" fmla="*/ 1568 w 4551"/>
                  <a:gd name="T1" fmla="*/ 339 h 12084"/>
                  <a:gd name="T2" fmla="*/ 1568 w 4551"/>
                  <a:gd name="T3" fmla="*/ 339 h 12084"/>
                  <a:gd name="T4" fmla="*/ 339 w 4551"/>
                  <a:gd name="T5" fmla="*/ 308 h 12084"/>
                  <a:gd name="T6" fmla="*/ 308 w 4551"/>
                  <a:gd name="T7" fmla="*/ 1538 h 12084"/>
                  <a:gd name="T8" fmla="*/ 308 w 4551"/>
                  <a:gd name="T9" fmla="*/ 10637 h 12084"/>
                  <a:gd name="T10" fmla="*/ 339 w 4551"/>
                  <a:gd name="T11" fmla="*/ 11837 h 12084"/>
                  <a:gd name="T12" fmla="*/ 923 w 4551"/>
                  <a:gd name="T13" fmla="*/ 12083 h 12084"/>
                  <a:gd name="T14" fmla="*/ 1538 w 4551"/>
                  <a:gd name="T15" fmla="*/ 11805 h 12084"/>
                  <a:gd name="T16" fmla="*/ 1568 w 4551"/>
                  <a:gd name="T17" fmla="*/ 339 h 12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51" h="12084">
                    <a:moveTo>
                      <a:pt x="1568" y="339"/>
                    </a:moveTo>
                    <a:lnTo>
                      <a:pt x="1568" y="339"/>
                    </a:lnTo>
                    <a:cubicBezTo>
                      <a:pt x="1260" y="0"/>
                      <a:pt x="708" y="0"/>
                      <a:pt x="339" y="308"/>
                    </a:cubicBezTo>
                    <a:cubicBezTo>
                      <a:pt x="0" y="615"/>
                      <a:pt x="0" y="1169"/>
                      <a:pt x="308" y="1538"/>
                    </a:cubicBezTo>
                    <a:cubicBezTo>
                      <a:pt x="2675" y="4028"/>
                      <a:pt x="2675" y="8085"/>
                      <a:pt x="308" y="10637"/>
                    </a:cubicBezTo>
                    <a:cubicBezTo>
                      <a:pt x="0" y="10976"/>
                      <a:pt x="0" y="11498"/>
                      <a:pt x="339" y="11837"/>
                    </a:cubicBezTo>
                    <a:cubicBezTo>
                      <a:pt x="523" y="12021"/>
                      <a:pt x="738" y="12083"/>
                      <a:pt x="923" y="12083"/>
                    </a:cubicBezTo>
                    <a:cubicBezTo>
                      <a:pt x="1138" y="12083"/>
                      <a:pt x="1353" y="11990"/>
                      <a:pt x="1538" y="11805"/>
                    </a:cubicBezTo>
                    <a:cubicBezTo>
                      <a:pt x="4550" y="8670"/>
                      <a:pt x="4550" y="3506"/>
                      <a:pt x="1568" y="33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19" name="Freeform 2"/>
              <p:cNvSpPr>
                <a:spLocks noChangeArrowheads="1"/>
              </p:cNvSpPr>
              <p:nvPr/>
            </p:nvSpPr>
            <p:spPr bwMode="auto">
              <a:xfrm>
                <a:off x="6453188" y="2555875"/>
                <a:ext cx="1139825" cy="2390775"/>
              </a:xfrm>
              <a:custGeom>
                <a:avLst/>
                <a:gdLst>
                  <a:gd name="T0" fmla="*/ 1599 w 3168"/>
                  <a:gd name="T1" fmla="*/ 369 h 6641"/>
                  <a:gd name="T2" fmla="*/ 1599 w 3168"/>
                  <a:gd name="T3" fmla="*/ 369 h 6641"/>
                  <a:gd name="T4" fmla="*/ 369 w 3168"/>
                  <a:gd name="T5" fmla="*/ 308 h 6641"/>
                  <a:gd name="T6" fmla="*/ 308 w 3168"/>
                  <a:gd name="T7" fmla="*/ 1538 h 6641"/>
                  <a:gd name="T8" fmla="*/ 308 w 3168"/>
                  <a:gd name="T9" fmla="*/ 5195 h 6641"/>
                  <a:gd name="T10" fmla="*/ 369 w 3168"/>
                  <a:gd name="T11" fmla="*/ 6425 h 6641"/>
                  <a:gd name="T12" fmla="*/ 923 w 3168"/>
                  <a:gd name="T13" fmla="*/ 6640 h 6641"/>
                  <a:gd name="T14" fmla="*/ 1538 w 3168"/>
                  <a:gd name="T15" fmla="*/ 6394 h 6641"/>
                  <a:gd name="T16" fmla="*/ 1599 w 3168"/>
                  <a:gd name="T17" fmla="*/ 369 h 6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8" h="6641">
                    <a:moveTo>
                      <a:pt x="1599" y="369"/>
                    </a:moveTo>
                    <a:lnTo>
                      <a:pt x="1599" y="369"/>
                    </a:lnTo>
                    <a:cubicBezTo>
                      <a:pt x="1292" y="0"/>
                      <a:pt x="707" y="0"/>
                      <a:pt x="369" y="308"/>
                    </a:cubicBezTo>
                    <a:cubicBezTo>
                      <a:pt x="0" y="615"/>
                      <a:pt x="0" y="1199"/>
                      <a:pt x="308" y="1538"/>
                    </a:cubicBezTo>
                    <a:cubicBezTo>
                      <a:pt x="1292" y="2552"/>
                      <a:pt x="1292" y="4212"/>
                      <a:pt x="308" y="5195"/>
                    </a:cubicBezTo>
                    <a:cubicBezTo>
                      <a:pt x="0" y="5564"/>
                      <a:pt x="0" y="6087"/>
                      <a:pt x="369" y="6425"/>
                    </a:cubicBezTo>
                    <a:cubicBezTo>
                      <a:pt x="524" y="6609"/>
                      <a:pt x="769" y="6640"/>
                      <a:pt x="923" y="6640"/>
                    </a:cubicBezTo>
                    <a:cubicBezTo>
                      <a:pt x="1138" y="6640"/>
                      <a:pt x="1353" y="6548"/>
                      <a:pt x="1538" y="6394"/>
                    </a:cubicBezTo>
                    <a:cubicBezTo>
                      <a:pt x="3167" y="4734"/>
                      <a:pt x="3167" y="2029"/>
                      <a:pt x="1599" y="3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20" name="Freeform 3"/>
              <p:cNvSpPr>
                <a:spLocks noChangeArrowheads="1"/>
              </p:cNvSpPr>
              <p:nvPr/>
            </p:nvSpPr>
            <p:spPr bwMode="auto">
              <a:xfrm>
                <a:off x="1339850" y="2058988"/>
                <a:ext cx="919163" cy="3441700"/>
              </a:xfrm>
              <a:custGeom>
                <a:avLst/>
                <a:gdLst>
                  <a:gd name="T0" fmla="*/ 2553 w 2554"/>
                  <a:gd name="T1" fmla="*/ 0 h 9561"/>
                  <a:gd name="T2" fmla="*/ 2553 w 2554"/>
                  <a:gd name="T3" fmla="*/ 0 h 9561"/>
                  <a:gd name="T4" fmla="*/ 892 w 2554"/>
                  <a:gd name="T5" fmla="*/ 0 h 9561"/>
                  <a:gd name="T6" fmla="*/ 0 w 2554"/>
                  <a:gd name="T7" fmla="*/ 860 h 9561"/>
                  <a:gd name="T8" fmla="*/ 0 w 2554"/>
                  <a:gd name="T9" fmla="*/ 8700 h 9561"/>
                  <a:gd name="T10" fmla="*/ 892 w 2554"/>
                  <a:gd name="T11" fmla="*/ 9560 h 9561"/>
                  <a:gd name="T12" fmla="*/ 2553 w 2554"/>
                  <a:gd name="T13" fmla="*/ 9560 h 9561"/>
                  <a:gd name="T14" fmla="*/ 2553 w 2554"/>
                  <a:gd name="T15" fmla="*/ 0 h 9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4" h="9561">
                    <a:moveTo>
                      <a:pt x="2553" y="0"/>
                    </a:moveTo>
                    <a:lnTo>
                      <a:pt x="2553" y="0"/>
                    </a:lnTo>
                    <a:cubicBezTo>
                      <a:pt x="892" y="0"/>
                      <a:pt x="892" y="0"/>
                      <a:pt x="892" y="0"/>
                    </a:cubicBezTo>
                    <a:cubicBezTo>
                      <a:pt x="400" y="0"/>
                      <a:pt x="0" y="368"/>
                      <a:pt x="0" y="860"/>
                    </a:cubicBezTo>
                    <a:cubicBezTo>
                      <a:pt x="0" y="8700"/>
                      <a:pt x="0" y="8700"/>
                      <a:pt x="0" y="8700"/>
                    </a:cubicBezTo>
                    <a:cubicBezTo>
                      <a:pt x="0" y="9161"/>
                      <a:pt x="400" y="9560"/>
                      <a:pt x="892" y="9560"/>
                    </a:cubicBezTo>
                    <a:cubicBezTo>
                      <a:pt x="2553" y="9560"/>
                      <a:pt x="2553" y="9560"/>
                      <a:pt x="2553" y="9560"/>
                    </a:cubicBezTo>
                    <a:lnTo>
                      <a:pt x="2553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21" name="Freeform 4"/>
              <p:cNvSpPr>
                <a:spLocks noChangeArrowheads="1"/>
              </p:cNvSpPr>
              <p:nvPr/>
            </p:nvSpPr>
            <p:spPr bwMode="auto">
              <a:xfrm>
                <a:off x="2867025" y="55563"/>
                <a:ext cx="3132138" cy="7415212"/>
              </a:xfrm>
              <a:custGeom>
                <a:avLst/>
                <a:gdLst>
                  <a:gd name="T0" fmla="*/ 8177 w 8701"/>
                  <a:gd name="T1" fmla="*/ 123 h 20599"/>
                  <a:gd name="T2" fmla="*/ 8177 w 8701"/>
                  <a:gd name="T3" fmla="*/ 123 h 20599"/>
                  <a:gd name="T4" fmla="*/ 7317 w 8701"/>
                  <a:gd name="T5" fmla="*/ 215 h 20599"/>
                  <a:gd name="T6" fmla="*/ 0 w 8701"/>
                  <a:gd name="T7" fmla="*/ 5565 h 20599"/>
                  <a:gd name="T8" fmla="*/ 0 w 8701"/>
                  <a:gd name="T9" fmla="*/ 15095 h 20599"/>
                  <a:gd name="T10" fmla="*/ 7317 w 8701"/>
                  <a:gd name="T11" fmla="*/ 20414 h 20599"/>
                  <a:gd name="T12" fmla="*/ 7839 w 8701"/>
                  <a:gd name="T13" fmla="*/ 20598 h 20599"/>
                  <a:gd name="T14" fmla="*/ 8208 w 8701"/>
                  <a:gd name="T15" fmla="*/ 20506 h 20599"/>
                  <a:gd name="T16" fmla="*/ 8700 w 8701"/>
                  <a:gd name="T17" fmla="*/ 19768 h 20599"/>
                  <a:gd name="T18" fmla="*/ 8700 w 8701"/>
                  <a:gd name="T19" fmla="*/ 922 h 20599"/>
                  <a:gd name="T20" fmla="*/ 8177 w 8701"/>
                  <a:gd name="T21" fmla="*/ 123 h 20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01" h="20599">
                    <a:moveTo>
                      <a:pt x="8177" y="123"/>
                    </a:moveTo>
                    <a:lnTo>
                      <a:pt x="8177" y="123"/>
                    </a:lnTo>
                    <a:cubicBezTo>
                      <a:pt x="7869" y="0"/>
                      <a:pt x="7563" y="0"/>
                      <a:pt x="7317" y="215"/>
                    </a:cubicBezTo>
                    <a:cubicBezTo>
                      <a:pt x="0" y="5565"/>
                      <a:pt x="0" y="5565"/>
                      <a:pt x="0" y="5565"/>
                    </a:cubicBezTo>
                    <a:cubicBezTo>
                      <a:pt x="0" y="15095"/>
                      <a:pt x="0" y="15095"/>
                      <a:pt x="0" y="15095"/>
                    </a:cubicBezTo>
                    <a:cubicBezTo>
                      <a:pt x="7317" y="20414"/>
                      <a:pt x="7317" y="20414"/>
                      <a:pt x="7317" y="20414"/>
                    </a:cubicBezTo>
                    <a:cubicBezTo>
                      <a:pt x="7440" y="20537"/>
                      <a:pt x="7624" y="20598"/>
                      <a:pt x="7839" y="20598"/>
                    </a:cubicBezTo>
                    <a:cubicBezTo>
                      <a:pt x="7962" y="20598"/>
                      <a:pt x="8085" y="20537"/>
                      <a:pt x="8208" y="20506"/>
                    </a:cubicBezTo>
                    <a:cubicBezTo>
                      <a:pt x="8516" y="20383"/>
                      <a:pt x="8700" y="20075"/>
                      <a:pt x="8700" y="19768"/>
                    </a:cubicBezTo>
                    <a:cubicBezTo>
                      <a:pt x="8700" y="922"/>
                      <a:pt x="8700" y="922"/>
                      <a:pt x="8700" y="922"/>
                    </a:cubicBezTo>
                    <a:cubicBezTo>
                      <a:pt x="8669" y="584"/>
                      <a:pt x="8454" y="276"/>
                      <a:pt x="8177" y="12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98" y="6298213"/>
            <a:ext cx="803602" cy="45242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8159918" y="6427735"/>
            <a:ext cx="0" cy="193238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70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Video File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080237" y="497879"/>
            <a:ext cx="6983527" cy="5933031"/>
            <a:chOff x="3591030" y="1737935"/>
            <a:chExt cx="5040205" cy="4282034"/>
          </a:xfrm>
          <a:solidFill>
            <a:schemeClr val="tx2"/>
          </a:solidFill>
        </p:grpSpPr>
        <p:grpSp>
          <p:nvGrpSpPr>
            <p:cNvPr id="15" name="Group 23"/>
            <p:cNvGrpSpPr/>
            <p:nvPr/>
          </p:nvGrpSpPr>
          <p:grpSpPr>
            <a:xfrm>
              <a:off x="3591030" y="1737935"/>
              <a:ext cx="5040205" cy="4282034"/>
              <a:chOff x="3479800" y="2286000"/>
              <a:chExt cx="598488" cy="509588"/>
            </a:xfrm>
            <a:grpFill/>
          </p:grpSpPr>
          <p:sp>
            <p:nvSpPr>
              <p:cNvPr id="19" name="AutoShape 1"/>
              <p:cNvSpPr>
                <a:spLocks/>
              </p:cNvSpPr>
              <p:nvPr/>
            </p:nvSpPr>
            <p:spPr bwMode="auto">
              <a:xfrm>
                <a:off x="3695700" y="2743200"/>
                <a:ext cx="157163" cy="31750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ubicBezTo>
                      <a:pt x="2160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20" name="AutoShape 2"/>
              <p:cNvSpPr>
                <a:spLocks/>
              </p:cNvSpPr>
              <p:nvPr/>
            </p:nvSpPr>
            <p:spPr bwMode="auto">
              <a:xfrm>
                <a:off x="3479800" y="2286000"/>
                <a:ext cx="598488" cy="439738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20261" y="16883"/>
                    </a:moveTo>
                    <a:lnTo>
                      <a:pt x="1336" y="16883"/>
                    </a:lnTo>
                    <a:lnTo>
                      <a:pt x="1336" y="1780"/>
                    </a:lnTo>
                    <a:lnTo>
                      <a:pt x="20261" y="1780"/>
                    </a:lnTo>
                    <a:cubicBezTo>
                      <a:pt x="20261" y="1780"/>
                      <a:pt x="20261" y="16883"/>
                      <a:pt x="20261" y="16883"/>
                    </a:cubicBezTo>
                    <a:close/>
                    <a:moveTo>
                      <a:pt x="21062" y="0"/>
                    </a:moveTo>
                    <a:lnTo>
                      <a:pt x="539" y="0"/>
                    </a:lnTo>
                    <a:cubicBezTo>
                      <a:pt x="240" y="0"/>
                      <a:pt x="0" y="330"/>
                      <a:pt x="0" y="740"/>
                    </a:cubicBezTo>
                    <a:lnTo>
                      <a:pt x="0" y="20862"/>
                    </a:lnTo>
                    <a:cubicBezTo>
                      <a:pt x="0" y="21270"/>
                      <a:pt x="240" y="21600"/>
                      <a:pt x="539" y="21600"/>
                    </a:cubicBezTo>
                    <a:lnTo>
                      <a:pt x="21062" y="21600"/>
                    </a:lnTo>
                    <a:cubicBezTo>
                      <a:pt x="21359" y="21600"/>
                      <a:pt x="21600" y="21270"/>
                      <a:pt x="21600" y="20862"/>
                    </a:cubicBezTo>
                    <a:lnTo>
                      <a:pt x="21600" y="740"/>
                    </a:lnTo>
                    <a:cubicBezTo>
                      <a:pt x="21600" y="330"/>
                      <a:pt x="21359" y="0"/>
                      <a:pt x="21062" y="0"/>
                    </a:cubicBezTo>
                    <a:close/>
                    <a:moveTo>
                      <a:pt x="21062" y="0"/>
                    </a:moveTo>
                  </a:path>
                </a:pathLst>
              </a:custGeom>
              <a:grp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21" name="AutoShape 3"/>
              <p:cNvSpPr>
                <a:spLocks/>
              </p:cNvSpPr>
              <p:nvPr/>
            </p:nvSpPr>
            <p:spPr bwMode="auto">
              <a:xfrm>
                <a:off x="3644900" y="2781300"/>
                <a:ext cx="255588" cy="14288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20692" y="0"/>
                    </a:moveTo>
                    <a:lnTo>
                      <a:pt x="908" y="0"/>
                    </a:lnTo>
                    <a:cubicBezTo>
                      <a:pt x="406" y="0"/>
                      <a:pt x="0" y="7057"/>
                      <a:pt x="0" y="15722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5722"/>
                    </a:lnTo>
                    <a:cubicBezTo>
                      <a:pt x="21600" y="7057"/>
                      <a:pt x="21193" y="0"/>
                      <a:pt x="20692" y="0"/>
                    </a:cubicBezTo>
                    <a:close/>
                    <a:moveTo>
                      <a:pt x="20692" y="0"/>
                    </a:moveTo>
                  </a:path>
                </a:pathLst>
              </a:custGeom>
              <a:grp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  <p:grpSp>
          <p:nvGrpSpPr>
            <p:cNvPr id="16" name="Gruppieren 46"/>
            <p:cNvGrpSpPr/>
            <p:nvPr/>
          </p:nvGrpSpPr>
          <p:grpSpPr>
            <a:xfrm>
              <a:off x="5788358" y="4752411"/>
              <a:ext cx="538594" cy="538594"/>
              <a:chOff x="5206900" y="5301208"/>
              <a:chExt cx="720000" cy="720000"/>
            </a:xfrm>
            <a:grpFill/>
          </p:grpSpPr>
          <p:sp>
            <p:nvSpPr>
              <p:cNvPr id="17" name="Ellipse 556"/>
              <p:cNvSpPr/>
              <p:nvPr/>
            </p:nvSpPr>
            <p:spPr bwMode="gray">
              <a:xfrm rot="5400000">
                <a:off x="5206900" y="5301208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733" descr="© INSCALE GmbH, 21.06.2010"/>
              <p:cNvSpPr>
                <a:spLocks noChangeAspect="1"/>
              </p:cNvSpPr>
              <p:nvPr/>
            </p:nvSpPr>
            <p:spPr bwMode="auto">
              <a:xfrm>
                <a:off x="5447199" y="5481027"/>
                <a:ext cx="287337" cy="360362"/>
              </a:xfrm>
              <a:custGeom>
                <a:avLst/>
                <a:gdLst>
                  <a:gd name="T0" fmla="*/ 45 w 46"/>
                  <a:gd name="T1" fmla="*/ 27 h 58"/>
                  <a:gd name="T2" fmla="*/ 4 w 46"/>
                  <a:gd name="T3" fmla="*/ 0 h 58"/>
                  <a:gd name="T4" fmla="*/ 4 w 46"/>
                  <a:gd name="T5" fmla="*/ 0 h 58"/>
                  <a:gd name="T6" fmla="*/ 0 w 46"/>
                  <a:gd name="T7" fmla="*/ 3 h 58"/>
                  <a:gd name="T8" fmla="*/ 0 w 46"/>
                  <a:gd name="T9" fmla="*/ 55 h 58"/>
                  <a:gd name="T10" fmla="*/ 4 w 46"/>
                  <a:gd name="T11" fmla="*/ 58 h 58"/>
                  <a:gd name="T12" fmla="*/ 4 w 46"/>
                  <a:gd name="T13" fmla="*/ 58 h 58"/>
                  <a:gd name="T14" fmla="*/ 45 w 46"/>
                  <a:gd name="T15" fmla="*/ 32 h 58"/>
                  <a:gd name="T16" fmla="*/ 45 w 46"/>
                  <a:gd name="T17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58">
                    <a:moveTo>
                      <a:pt x="45" y="27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1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6" y="30"/>
                      <a:pt x="46" y="28"/>
                      <a:pt x="4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23" name="Media Placeholder 22"/>
          <p:cNvSpPr>
            <a:spLocks noGrp="1"/>
          </p:cNvSpPr>
          <p:nvPr>
            <p:ph type="media" sz="quarter" idx="13" hasCustomPrompt="1"/>
          </p:nvPr>
        </p:nvSpPr>
        <p:spPr>
          <a:xfrm>
            <a:off x="1479363" y="915054"/>
            <a:ext cx="6185274" cy="3592860"/>
          </a:xfrm>
          <a:solidFill>
            <a:srgbClr val="000000"/>
          </a:solidFill>
        </p:spPr>
        <p:txBody>
          <a:bodyPr lIns="182880" tIns="182880"/>
          <a:lstStyle/>
          <a:p>
            <a:r>
              <a:rPr lang="en-US" dirty="0"/>
              <a:t>Video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24" name="Rectangle 23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Click icon to browse to desired file.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To play video without needing to mouse over and activate video, delete automatic trigger animation and replace with ”Play” animation on automatic or on click.</a:t>
              </a:r>
            </a:p>
          </p:txBody>
        </p:sp>
        <p:grpSp>
          <p:nvGrpSpPr>
            <p:cNvPr id="25" name="Group 24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26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27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8589031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File (Full 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22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9144000" cy="6858000"/>
          </a:xfrm>
          <a:solidFill>
            <a:srgbClr val="000000"/>
          </a:solidFill>
        </p:spPr>
        <p:txBody>
          <a:bodyPr lIns="182880" tIns="182880" rIns="182880"/>
          <a:lstStyle/>
          <a:p>
            <a:r>
              <a:rPr lang="en-US" dirty="0"/>
              <a:t>Full Screen Video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Video File (Full Screen)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9601200" y="702812"/>
            <a:ext cx="2286000" cy="6155188"/>
            <a:chOff x="9601200" y="702812"/>
            <a:chExt cx="2286000" cy="6155188"/>
          </a:xfrm>
        </p:grpSpPr>
        <p:sp>
          <p:nvSpPr>
            <p:cNvPr id="8" name="Rectangle 7"/>
            <p:cNvSpPr/>
            <p:nvPr userDrawn="1"/>
          </p:nvSpPr>
          <p:spPr>
            <a:xfrm>
              <a:off x="9601200" y="702812"/>
              <a:ext cx="2286000" cy="61551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182880" tIns="457200" rIns="182880" rtlCol="0" anchor="t"/>
            <a:lstStyle/>
            <a:p>
              <a:pPr algn="ctr" defTabSz="457200">
                <a:spcAft>
                  <a:spcPts val="600"/>
                </a:spcAft>
              </a:pPr>
              <a:r>
                <a:rPr lang="en-US" sz="1100" b="1" dirty="0">
                  <a:solidFill>
                    <a:srgbClr val="FFFFFF"/>
                  </a:solidFill>
                  <a:ea typeface="Times New Roman" charset="0"/>
                  <a:cs typeface="Times New Roman" charset="0"/>
                </a:rPr>
                <a:t>Layout Standards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000" dirty="0">
                  <a:solidFill>
                    <a:srgbClr val="FFFFFF"/>
                  </a:solidFill>
                </a:rPr>
                <a:t>Click icon to browse to desired file.</a:t>
              </a:r>
            </a:p>
            <a:p>
              <a:pPr marL="228600" indent="-228600" defTabSz="4572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To play video without needing to mouse over and activate video, delete automatic trigger animation and replace with ”Play” animation on automatic or on click.</a:t>
              </a:r>
            </a:p>
          </p:txBody>
        </p:sp>
        <p:grpSp>
          <p:nvGrpSpPr>
            <p:cNvPr id="9" name="Group 8"/>
            <p:cNvGrpSpPr>
              <a:grpSpLocks noChangeAspect="1"/>
            </p:cNvGrpSpPr>
            <p:nvPr userDrawn="1"/>
          </p:nvGrpSpPr>
          <p:grpSpPr>
            <a:xfrm>
              <a:off x="10625490" y="843418"/>
              <a:ext cx="233337" cy="225045"/>
              <a:chOff x="366713" y="2336800"/>
              <a:chExt cx="1608137" cy="1550988"/>
            </a:xfrm>
            <a:solidFill>
              <a:schemeClr val="bg1"/>
            </a:solidFill>
          </p:grpSpPr>
          <p:sp>
            <p:nvSpPr>
              <p:cNvPr id="10" name="AutoShape 48"/>
              <p:cNvSpPr>
                <a:spLocks/>
              </p:cNvSpPr>
              <p:nvPr/>
            </p:nvSpPr>
            <p:spPr bwMode="auto">
              <a:xfrm>
                <a:off x="1117600" y="2336800"/>
                <a:ext cx="857250" cy="855663"/>
              </a:xfrm>
              <a:custGeom>
                <a:avLst/>
                <a:gdLst/>
                <a:ahLst/>
                <a:cxnLst/>
                <a:rect l="0" t="0" r="r" b="b"/>
                <a:pathLst>
                  <a:path w="21526" h="21465">
                    <a:moveTo>
                      <a:pt x="11035" y="6753"/>
                    </a:moveTo>
                    <a:cubicBezTo>
                      <a:pt x="8309" y="6557"/>
                      <a:pt x="5586" y="9378"/>
                      <a:pt x="7112" y="12552"/>
                    </a:cubicBezTo>
                    <a:cubicBezTo>
                      <a:pt x="8284" y="14989"/>
                      <a:pt x="12214" y="15497"/>
                      <a:pt x="13979" y="13287"/>
                    </a:cubicBezTo>
                    <a:cubicBezTo>
                      <a:pt x="16142" y="10578"/>
                      <a:pt x="14059" y="6970"/>
                      <a:pt x="11035" y="6753"/>
                    </a:cubicBezTo>
                    <a:close/>
                    <a:moveTo>
                      <a:pt x="13488" y="382"/>
                    </a:moveTo>
                    <a:cubicBezTo>
                      <a:pt x="13627" y="2367"/>
                      <a:pt x="13815" y="3733"/>
                      <a:pt x="15368" y="3894"/>
                    </a:cubicBezTo>
                    <a:cubicBezTo>
                      <a:pt x="16544" y="4016"/>
                      <a:pt x="17213" y="2788"/>
                      <a:pt x="18066" y="2914"/>
                    </a:cubicBezTo>
                    <a:cubicBezTo>
                      <a:pt x="18529" y="2982"/>
                      <a:pt x="18987" y="3880"/>
                      <a:pt x="19128" y="4057"/>
                    </a:cubicBezTo>
                    <a:cubicBezTo>
                      <a:pt x="19520" y="4550"/>
                      <a:pt x="19881" y="4792"/>
                      <a:pt x="20027" y="5364"/>
                    </a:cubicBezTo>
                    <a:cubicBezTo>
                      <a:pt x="19600" y="6213"/>
                      <a:pt x="18661" y="6479"/>
                      <a:pt x="18474" y="7406"/>
                    </a:cubicBezTo>
                    <a:cubicBezTo>
                      <a:pt x="18058" y="9482"/>
                      <a:pt x="19959" y="9825"/>
                      <a:pt x="21499" y="10346"/>
                    </a:cubicBezTo>
                    <a:cubicBezTo>
                      <a:pt x="21600" y="11283"/>
                      <a:pt x="21404" y="12580"/>
                      <a:pt x="21172" y="13450"/>
                    </a:cubicBezTo>
                    <a:cubicBezTo>
                      <a:pt x="19226" y="13539"/>
                      <a:pt x="17595" y="13849"/>
                      <a:pt x="17576" y="15574"/>
                    </a:cubicBezTo>
                    <a:cubicBezTo>
                      <a:pt x="17563" y="16643"/>
                      <a:pt x="18440" y="16985"/>
                      <a:pt x="18637" y="18024"/>
                    </a:cubicBezTo>
                    <a:cubicBezTo>
                      <a:pt x="18379" y="18485"/>
                      <a:pt x="17961" y="18713"/>
                      <a:pt x="17494" y="19086"/>
                    </a:cubicBezTo>
                    <a:cubicBezTo>
                      <a:pt x="17257" y="19274"/>
                      <a:pt x="16598" y="19997"/>
                      <a:pt x="16186" y="19984"/>
                    </a:cubicBezTo>
                    <a:cubicBezTo>
                      <a:pt x="15405" y="19960"/>
                      <a:pt x="14930" y="18589"/>
                      <a:pt x="14061" y="18432"/>
                    </a:cubicBezTo>
                    <a:cubicBezTo>
                      <a:pt x="11682" y="18003"/>
                      <a:pt x="11871" y="20267"/>
                      <a:pt x="11035" y="21454"/>
                    </a:cubicBezTo>
                    <a:cubicBezTo>
                      <a:pt x="10171" y="21501"/>
                      <a:pt x="8737" y="21411"/>
                      <a:pt x="8012" y="21046"/>
                    </a:cubicBezTo>
                    <a:cubicBezTo>
                      <a:pt x="8020" y="18885"/>
                      <a:pt x="7584" y="17552"/>
                      <a:pt x="5968" y="17534"/>
                    </a:cubicBezTo>
                    <a:cubicBezTo>
                      <a:pt x="4966" y="17522"/>
                      <a:pt x="4195" y="18681"/>
                      <a:pt x="3516" y="18596"/>
                    </a:cubicBezTo>
                    <a:cubicBezTo>
                      <a:pt x="3014" y="18533"/>
                      <a:pt x="1534" y="16594"/>
                      <a:pt x="1554" y="16145"/>
                    </a:cubicBezTo>
                    <a:cubicBezTo>
                      <a:pt x="1584" y="15462"/>
                      <a:pt x="2996" y="14864"/>
                      <a:pt x="3106" y="13859"/>
                    </a:cubicBezTo>
                    <a:cubicBezTo>
                      <a:pt x="3320" y="11906"/>
                      <a:pt x="1782" y="11786"/>
                      <a:pt x="0" y="11082"/>
                    </a:cubicBezTo>
                    <a:cubicBezTo>
                      <a:pt x="51" y="9961"/>
                      <a:pt x="86" y="8825"/>
                      <a:pt x="409" y="7978"/>
                    </a:cubicBezTo>
                    <a:cubicBezTo>
                      <a:pt x="2675" y="7987"/>
                      <a:pt x="4213" y="7552"/>
                      <a:pt x="3924" y="5528"/>
                    </a:cubicBezTo>
                    <a:cubicBezTo>
                      <a:pt x="3808" y="4715"/>
                      <a:pt x="2819" y="4111"/>
                      <a:pt x="2943" y="3404"/>
                    </a:cubicBezTo>
                    <a:cubicBezTo>
                      <a:pt x="3026" y="2931"/>
                      <a:pt x="3813" y="2646"/>
                      <a:pt x="4087" y="2424"/>
                    </a:cubicBezTo>
                    <a:cubicBezTo>
                      <a:pt x="4456" y="2126"/>
                      <a:pt x="4859" y="1493"/>
                      <a:pt x="5395" y="1525"/>
                    </a:cubicBezTo>
                    <a:cubicBezTo>
                      <a:pt x="6077" y="1567"/>
                      <a:pt x="6713" y="2981"/>
                      <a:pt x="7684" y="3077"/>
                    </a:cubicBezTo>
                    <a:cubicBezTo>
                      <a:pt x="9420" y="3248"/>
                      <a:pt x="9831" y="1970"/>
                      <a:pt x="10300" y="55"/>
                    </a:cubicBezTo>
                    <a:cubicBezTo>
                      <a:pt x="11317" y="-99"/>
                      <a:pt x="12649" y="92"/>
                      <a:pt x="13488" y="382"/>
                    </a:cubicBezTo>
                    <a:close/>
                    <a:moveTo>
                      <a:pt x="13488" y="38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  <p:sp>
            <p:nvSpPr>
              <p:cNvPr id="11" name="AutoShape 49"/>
              <p:cNvSpPr>
                <a:spLocks/>
              </p:cNvSpPr>
              <p:nvPr/>
            </p:nvSpPr>
            <p:spPr bwMode="auto">
              <a:xfrm>
                <a:off x="366713" y="2895600"/>
                <a:ext cx="992187" cy="992188"/>
              </a:xfrm>
              <a:custGeom>
                <a:avLst/>
                <a:gdLst/>
                <a:ahLst/>
                <a:cxnLst/>
                <a:rect l="0" t="0" r="r" b="b"/>
                <a:pathLst>
                  <a:path w="21509" h="21247">
                    <a:moveTo>
                      <a:pt x="11258" y="6594"/>
                    </a:moveTo>
                    <a:cubicBezTo>
                      <a:pt x="8710" y="6275"/>
                      <a:pt x="6623" y="8080"/>
                      <a:pt x="6592" y="10571"/>
                    </a:cubicBezTo>
                    <a:cubicBezTo>
                      <a:pt x="6560" y="13194"/>
                      <a:pt x="8524" y="14478"/>
                      <a:pt x="10056" y="14687"/>
                    </a:cubicBezTo>
                    <a:cubicBezTo>
                      <a:pt x="15829" y="15473"/>
                      <a:pt x="16469" y="7042"/>
                      <a:pt x="11399" y="6594"/>
                    </a:cubicBezTo>
                    <a:cubicBezTo>
                      <a:pt x="11353" y="6590"/>
                      <a:pt x="11304" y="6600"/>
                      <a:pt x="11258" y="6594"/>
                    </a:cubicBezTo>
                    <a:close/>
                    <a:moveTo>
                      <a:pt x="6168" y="735"/>
                    </a:moveTo>
                    <a:cubicBezTo>
                      <a:pt x="6529" y="576"/>
                      <a:pt x="7248" y="78"/>
                      <a:pt x="7723" y="177"/>
                    </a:cubicBezTo>
                    <a:cubicBezTo>
                      <a:pt x="8075" y="250"/>
                      <a:pt x="8401" y="934"/>
                      <a:pt x="8643" y="1293"/>
                    </a:cubicBezTo>
                    <a:cubicBezTo>
                      <a:pt x="9176" y="2086"/>
                      <a:pt x="10077" y="2793"/>
                      <a:pt x="11329" y="2269"/>
                    </a:cubicBezTo>
                    <a:cubicBezTo>
                      <a:pt x="12195" y="1907"/>
                      <a:pt x="12670" y="-312"/>
                      <a:pt x="13591" y="37"/>
                    </a:cubicBezTo>
                    <a:cubicBezTo>
                      <a:pt x="14316" y="312"/>
                      <a:pt x="15180" y="520"/>
                      <a:pt x="16065" y="1153"/>
                    </a:cubicBezTo>
                    <a:cubicBezTo>
                      <a:pt x="16183" y="2248"/>
                      <a:pt x="15579" y="3176"/>
                      <a:pt x="15924" y="4013"/>
                    </a:cubicBezTo>
                    <a:cubicBezTo>
                      <a:pt x="16134" y="4524"/>
                      <a:pt x="16781" y="5098"/>
                      <a:pt x="17409" y="5199"/>
                    </a:cubicBezTo>
                    <a:cubicBezTo>
                      <a:pt x="18457" y="5369"/>
                      <a:pt x="19363" y="4508"/>
                      <a:pt x="20024" y="4781"/>
                    </a:cubicBezTo>
                    <a:cubicBezTo>
                      <a:pt x="20490" y="4973"/>
                      <a:pt x="20546" y="5698"/>
                      <a:pt x="20731" y="6106"/>
                    </a:cubicBezTo>
                    <a:cubicBezTo>
                      <a:pt x="20916" y="6515"/>
                      <a:pt x="21439" y="7128"/>
                      <a:pt x="21367" y="7571"/>
                    </a:cubicBezTo>
                    <a:cubicBezTo>
                      <a:pt x="21250" y="8300"/>
                      <a:pt x="19464" y="8602"/>
                      <a:pt x="19176" y="9594"/>
                    </a:cubicBezTo>
                    <a:cubicBezTo>
                      <a:pt x="18596" y="11589"/>
                      <a:pt x="20120" y="11956"/>
                      <a:pt x="21509" y="12942"/>
                    </a:cubicBezTo>
                    <a:cubicBezTo>
                      <a:pt x="21270" y="14103"/>
                      <a:pt x="20922" y="15154"/>
                      <a:pt x="20307" y="15942"/>
                    </a:cubicBezTo>
                    <a:cubicBezTo>
                      <a:pt x="18434" y="15432"/>
                      <a:pt x="16591" y="15449"/>
                      <a:pt x="16277" y="17128"/>
                    </a:cubicBezTo>
                    <a:cubicBezTo>
                      <a:pt x="16118" y="17982"/>
                      <a:pt x="16918" y="18976"/>
                      <a:pt x="16702" y="19709"/>
                    </a:cubicBezTo>
                    <a:cubicBezTo>
                      <a:pt x="16582" y="20116"/>
                      <a:pt x="15669" y="20336"/>
                      <a:pt x="15359" y="20477"/>
                    </a:cubicBezTo>
                    <a:cubicBezTo>
                      <a:pt x="14876" y="20694"/>
                      <a:pt x="14407" y="20971"/>
                      <a:pt x="13874" y="21104"/>
                    </a:cubicBezTo>
                    <a:cubicBezTo>
                      <a:pt x="12709" y="20052"/>
                      <a:pt x="12163" y="17932"/>
                      <a:pt x="10056" y="19012"/>
                    </a:cubicBezTo>
                    <a:cubicBezTo>
                      <a:pt x="9084" y="19510"/>
                      <a:pt x="9043" y="21139"/>
                      <a:pt x="8218" y="21244"/>
                    </a:cubicBezTo>
                    <a:cubicBezTo>
                      <a:pt x="7873" y="21288"/>
                      <a:pt x="7070" y="20911"/>
                      <a:pt x="6663" y="20756"/>
                    </a:cubicBezTo>
                    <a:cubicBezTo>
                      <a:pt x="6243" y="20595"/>
                      <a:pt x="5555" y="20432"/>
                      <a:pt x="5391" y="19988"/>
                    </a:cubicBezTo>
                    <a:cubicBezTo>
                      <a:pt x="5115" y="19244"/>
                      <a:pt x="5974" y="18581"/>
                      <a:pt x="5673" y="17407"/>
                    </a:cubicBezTo>
                    <a:cubicBezTo>
                      <a:pt x="5048" y="15746"/>
                      <a:pt x="3211" y="15947"/>
                      <a:pt x="1502" y="16500"/>
                    </a:cubicBezTo>
                    <a:cubicBezTo>
                      <a:pt x="1147" y="16184"/>
                      <a:pt x="953" y="15682"/>
                      <a:pt x="725" y="15175"/>
                    </a:cubicBezTo>
                    <a:cubicBezTo>
                      <a:pt x="558" y="14803"/>
                      <a:pt x="80" y="14064"/>
                      <a:pt x="159" y="13640"/>
                    </a:cubicBezTo>
                    <a:cubicBezTo>
                      <a:pt x="241" y="13200"/>
                      <a:pt x="952" y="13000"/>
                      <a:pt x="1361" y="12733"/>
                    </a:cubicBezTo>
                    <a:cubicBezTo>
                      <a:pt x="2090" y="12257"/>
                      <a:pt x="2777" y="11448"/>
                      <a:pt x="2351" y="10152"/>
                    </a:cubicBezTo>
                    <a:cubicBezTo>
                      <a:pt x="2039" y="9205"/>
                      <a:pt x="175" y="8931"/>
                      <a:pt x="18" y="8199"/>
                    </a:cubicBezTo>
                    <a:cubicBezTo>
                      <a:pt x="-91" y="7692"/>
                      <a:pt x="329" y="7141"/>
                      <a:pt x="512" y="6664"/>
                    </a:cubicBezTo>
                    <a:cubicBezTo>
                      <a:pt x="707" y="6160"/>
                      <a:pt x="778" y="5612"/>
                      <a:pt x="1220" y="5269"/>
                    </a:cubicBezTo>
                    <a:cubicBezTo>
                      <a:pt x="2927" y="5801"/>
                      <a:pt x="4936" y="5803"/>
                      <a:pt x="5249" y="4083"/>
                    </a:cubicBezTo>
                    <a:cubicBezTo>
                      <a:pt x="5427" y="3104"/>
                      <a:pt x="4834" y="2576"/>
                      <a:pt x="4825" y="1502"/>
                    </a:cubicBezTo>
                    <a:cubicBezTo>
                      <a:pt x="5132" y="1105"/>
                      <a:pt x="5623" y="975"/>
                      <a:pt x="6168" y="735"/>
                    </a:cubicBezTo>
                    <a:close/>
                    <a:moveTo>
                      <a:pt x="6168" y="7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 dirty="0">
                  <a:solidFill>
                    <a:srgbClr val="565A5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4152952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800" b="1" dirty="0">
                <a:solidFill>
                  <a:srgbClr val="FFFFFF"/>
                </a:solidFill>
              </a:rPr>
              <a:t>BRAND BUMPER OPTIONS</a:t>
            </a:r>
          </a:p>
          <a:p>
            <a:pPr algn="ctr" defTabSz="457200"/>
            <a:r>
              <a:rPr lang="en-US" sz="2400" dirty="0">
                <a:solidFill>
                  <a:srgbClr val="FFFFFF"/>
                </a:solidFill>
              </a:rPr>
              <a:t>(THIS PAGE FOR ORGANIZATIONAL PURPOSES ONLY)</a:t>
            </a:r>
          </a:p>
        </p:txBody>
      </p:sp>
    </p:spTree>
    <p:extLst>
      <p:ext uri="{BB962C8B-B14F-4D97-AF65-F5344CB8AC3E}">
        <p14:creationId xmlns:p14="http://schemas.microsoft.com/office/powerpoint/2010/main" val="1339954559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29" y="1808872"/>
            <a:ext cx="5755342" cy="324025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7518400" y="6112933"/>
            <a:ext cx="1625600" cy="7450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35040"/>
            <a:ext cx="1621536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94611" y="6035040"/>
            <a:ext cx="7154779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74025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Logo (Blue)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29" y="1808872"/>
            <a:ext cx="5755341" cy="324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6972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83157857_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t="24794" r="12461" b="16863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29" y="1808872"/>
            <a:ext cx="5755342" cy="324025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9601200" y="0"/>
            <a:ext cx="2286000" cy="24871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Logo (Image)</a:t>
            </a:r>
          </a:p>
          <a:p>
            <a:pPr algn="ctr" defTabSz="457200">
              <a:spcAft>
                <a:spcPts val="600"/>
              </a:spcAft>
              <a:defRPr/>
            </a:pPr>
            <a:endParaRPr lang="en-US" sz="900" i="1" dirty="0">
              <a:solidFill>
                <a:srgbClr val="FFFFFF"/>
              </a:solidFill>
            </a:endParaRPr>
          </a:p>
          <a:p>
            <a:pPr algn="ctr" defTabSz="457200">
              <a:spcAft>
                <a:spcPts val="600"/>
              </a:spcAft>
              <a:defRPr/>
            </a:pPr>
            <a:br>
              <a:rPr lang="en-US" sz="900" i="1" dirty="0">
                <a:solidFill>
                  <a:srgbClr val="FFFFFF"/>
                </a:solidFill>
              </a:rPr>
            </a:br>
            <a:r>
              <a:rPr lang="en-US" sz="900" i="1" dirty="0">
                <a:solidFill>
                  <a:srgbClr val="FFFFFF"/>
                </a:solidFill>
              </a:rPr>
              <a:t>Change background image </a:t>
            </a:r>
            <a:br>
              <a:rPr lang="en-US" sz="900" i="1" dirty="0">
                <a:solidFill>
                  <a:srgbClr val="FFFFFF"/>
                </a:solidFill>
              </a:rPr>
            </a:br>
            <a:r>
              <a:rPr lang="en-US" sz="900" i="1" dirty="0">
                <a:solidFill>
                  <a:srgbClr val="FFFFFF"/>
                </a:solidFill>
              </a:rPr>
              <a:t>in Slide Master by temporarily moving the semi-transparent box (set at 30%) and right-clicking the image and selecting “change picture”</a:t>
            </a:r>
          </a:p>
          <a:p>
            <a:pPr algn="ctr" defTabSz="457200">
              <a:spcAft>
                <a:spcPts val="600"/>
              </a:spcAft>
              <a:defRPr/>
            </a:pPr>
            <a:r>
              <a:rPr lang="en-US" sz="900" i="1" dirty="0">
                <a:solidFill>
                  <a:srgbClr val="FFFFFF"/>
                </a:solidFill>
              </a:rPr>
              <a:t>Select your photo using </a:t>
            </a:r>
            <a:br>
              <a:rPr lang="en-US" sz="900" i="1" dirty="0">
                <a:solidFill>
                  <a:srgbClr val="FFFFFF"/>
                </a:solidFill>
              </a:rPr>
            </a:br>
            <a:r>
              <a:rPr lang="en-US" sz="900" i="1" dirty="0">
                <a:solidFill>
                  <a:srgbClr val="FFFFFF"/>
                </a:solidFill>
              </a:rPr>
              <a:t>NCQA Vibe Guide, available </a:t>
            </a:r>
            <a:br>
              <a:rPr lang="en-US" sz="900" i="1" dirty="0">
                <a:solidFill>
                  <a:srgbClr val="FFFFFF"/>
                </a:solidFill>
              </a:rPr>
            </a:br>
            <a:r>
              <a:rPr lang="en-US" sz="900" i="1" dirty="0">
                <a:solidFill>
                  <a:srgbClr val="FFFFFF"/>
                </a:solidFill>
              </a:rPr>
              <a:t>on Intranet or from </a:t>
            </a:r>
            <a:br>
              <a:rPr lang="en-US" sz="900" i="1" dirty="0">
                <a:solidFill>
                  <a:srgbClr val="FFFFFF"/>
                </a:solidFill>
              </a:rPr>
            </a:br>
            <a:r>
              <a:rPr lang="en-US" sz="900" i="1" dirty="0">
                <a:solidFill>
                  <a:srgbClr val="FFFFFF"/>
                </a:solidFill>
              </a:rPr>
              <a:t>Marketing &amp; Communications Staff</a:t>
            </a:r>
          </a:p>
          <a:p>
            <a:pPr algn="ctr" defTabSz="457200">
              <a:spcAft>
                <a:spcPts val="600"/>
              </a:spcAft>
              <a:defRPr/>
            </a:pPr>
            <a:endParaRPr lang="en-US" sz="900" i="1" dirty="0">
              <a:solidFill>
                <a:srgbClr val="FFFFFF"/>
              </a:solidFill>
            </a:endParaRPr>
          </a:p>
          <a:p>
            <a:pPr algn="ctr" defTabSz="457200">
              <a:spcAft>
                <a:spcPts val="600"/>
              </a:spcAft>
              <a:defRPr/>
            </a:pPr>
            <a:endParaRPr lang="en-US" sz="900" i="1" dirty="0">
              <a:solidFill>
                <a:srgbClr val="FFFFFF"/>
              </a:solidFill>
            </a:endParaRPr>
          </a:p>
        </p:txBody>
      </p:sp>
      <p:sp>
        <p:nvSpPr>
          <p:cNvPr id="15" name="Freeform 14"/>
          <p:cNvSpPr>
            <a:spLocks noChangeArrowheads="1"/>
          </p:cNvSpPr>
          <p:nvPr userDrawn="1"/>
        </p:nvSpPr>
        <p:spPr bwMode="auto">
          <a:xfrm flipH="1">
            <a:off x="10570472" y="692141"/>
            <a:ext cx="289582" cy="212708"/>
          </a:xfrm>
          <a:custGeom>
            <a:avLst/>
            <a:gdLst>
              <a:gd name="T0" fmla="*/ 11999 w 21312"/>
              <a:gd name="T1" fmla="*/ 6844 h 15656"/>
              <a:gd name="T2" fmla="*/ 11999 w 21312"/>
              <a:gd name="T3" fmla="*/ 6844 h 15656"/>
              <a:gd name="T4" fmla="*/ 12999 w 21312"/>
              <a:gd name="T5" fmla="*/ 5875 h 15656"/>
              <a:gd name="T6" fmla="*/ 8156 w 21312"/>
              <a:gd name="T7" fmla="*/ 5906 h 15656"/>
              <a:gd name="T8" fmla="*/ 7219 w 21312"/>
              <a:gd name="T9" fmla="*/ 7625 h 15656"/>
              <a:gd name="T10" fmla="*/ 6562 w 21312"/>
              <a:gd name="T11" fmla="*/ 8155 h 15656"/>
              <a:gd name="T12" fmla="*/ 6437 w 21312"/>
              <a:gd name="T13" fmla="*/ 8124 h 15656"/>
              <a:gd name="T14" fmla="*/ 5906 w 21312"/>
              <a:gd name="T15" fmla="*/ 7343 h 15656"/>
              <a:gd name="T16" fmla="*/ 7219 w 21312"/>
              <a:gd name="T17" fmla="*/ 4969 h 15656"/>
              <a:gd name="T18" fmla="*/ 13936 w 21312"/>
              <a:gd name="T19" fmla="*/ 4937 h 15656"/>
              <a:gd name="T20" fmla="*/ 14936 w 21312"/>
              <a:gd name="T21" fmla="*/ 3937 h 15656"/>
              <a:gd name="T22" fmla="*/ 15999 w 21312"/>
              <a:gd name="T23" fmla="*/ 7905 h 15656"/>
              <a:gd name="T24" fmla="*/ 11999 w 21312"/>
              <a:gd name="T25" fmla="*/ 6844 h 15656"/>
              <a:gd name="T26" fmla="*/ 15405 w 21312"/>
              <a:gd name="T27" fmla="*/ 9874 h 15656"/>
              <a:gd name="T28" fmla="*/ 15405 w 21312"/>
              <a:gd name="T29" fmla="*/ 9874 h 15656"/>
              <a:gd name="T30" fmla="*/ 14093 w 21312"/>
              <a:gd name="T31" fmla="*/ 12249 h 15656"/>
              <a:gd name="T32" fmla="*/ 10718 w 21312"/>
              <a:gd name="T33" fmla="*/ 13655 h 15656"/>
              <a:gd name="T34" fmla="*/ 7375 w 21312"/>
              <a:gd name="T35" fmla="*/ 12280 h 15656"/>
              <a:gd name="T36" fmla="*/ 6375 w 21312"/>
              <a:gd name="T37" fmla="*/ 13280 h 15656"/>
              <a:gd name="T38" fmla="*/ 5312 w 21312"/>
              <a:gd name="T39" fmla="*/ 9311 h 15656"/>
              <a:gd name="T40" fmla="*/ 9312 w 21312"/>
              <a:gd name="T41" fmla="*/ 10374 h 15656"/>
              <a:gd name="T42" fmla="*/ 8312 w 21312"/>
              <a:gd name="T43" fmla="*/ 11343 h 15656"/>
              <a:gd name="T44" fmla="*/ 10718 w 21312"/>
              <a:gd name="T45" fmla="*/ 12311 h 15656"/>
              <a:gd name="T46" fmla="*/ 13155 w 21312"/>
              <a:gd name="T47" fmla="*/ 11311 h 15656"/>
              <a:gd name="T48" fmla="*/ 14093 w 21312"/>
              <a:gd name="T49" fmla="*/ 9593 h 15656"/>
              <a:gd name="T50" fmla="*/ 14874 w 21312"/>
              <a:gd name="T51" fmla="*/ 9093 h 15656"/>
              <a:gd name="T52" fmla="*/ 15405 w 21312"/>
              <a:gd name="T53" fmla="*/ 9874 h 15656"/>
              <a:gd name="T54" fmla="*/ 19311 w 21312"/>
              <a:gd name="T55" fmla="*/ 1656 h 15656"/>
              <a:gd name="T56" fmla="*/ 19311 w 21312"/>
              <a:gd name="T57" fmla="*/ 1656 h 15656"/>
              <a:gd name="T58" fmla="*/ 15155 w 21312"/>
              <a:gd name="T59" fmla="*/ 1656 h 15656"/>
              <a:gd name="T60" fmla="*/ 14436 w 21312"/>
              <a:gd name="T61" fmla="*/ 656 h 15656"/>
              <a:gd name="T62" fmla="*/ 13124 w 21312"/>
              <a:gd name="T63" fmla="*/ 0 h 15656"/>
              <a:gd name="T64" fmla="*/ 8187 w 21312"/>
              <a:gd name="T65" fmla="*/ 0 h 15656"/>
              <a:gd name="T66" fmla="*/ 6875 w 21312"/>
              <a:gd name="T67" fmla="*/ 656 h 15656"/>
              <a:gd name="T68" fmla="*/ 6156 w 21312"/>
              <a:gd name="T69" fmla="*/ 1656 h 15656"/>
              <a:gd name="T70" fmla="*/ 2000 w 21312"/>
              <a:gd name="T71" fmla="*/ 1656 h 15656"/>
              <a:gd name="T72" fmla="*/ 0 w 21312"/>
              <a:gd name="T73" fmla="*/ 3656 h 15656"/>
              <a:gd name="T74" fmla="*/ 0 w 21312"/>
              <a:gd name="T75" fmla="*/ 13655 h 15656"/>
              <a:gd name="T76" fmla="*/ 2000 w 21312"/>
              <a:gd name="T77" fmla="*/ 15655 h 15656"/>
              <a:gd name="T78" fmla="*/ 19311 w 21312"/>
              <a:gd name="T79" fmla="*/ 15655 h 15656"/>
              <a:gd name="T80" fmla="*/ 21311 w 21312"/>
              <a:gd name="T81" fmla="*/ 13655 h 15656"/>
              <a:gd name="T82" fmla="*/ 21311 w 21312"/>
              <a:gd name="T83" fmla="*/ 3656 h 15656"/>
              <a:gd name="T84" fmla="*/ 19311 w 21312"/>
              <a:gd name="T85" fmla="*/ 1656 h 15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312" h="15656">
                <a:moveTo>
                  <a:pt x="11999" y="6844"/>
                </a:moveTo>
                <a:lnTo>
                  <a:pt x="11999" y="6844"/>
                </a:lnTo>
                <a:cubicBezTo>
                  <a:pt x="12999" y="5875"/>
                  <a:pt x="12999" y="5875"/>
                  <a:pt x="12999" y="5875"/>
                </a:cubicBezTo>
                <a:cubicBezTo>
                  <a:pt x="11655" y="4562"/>
                  <a:pt x="9500" y="4562"/>
                  <a:pt x="8156" y="5906"/>
                </a:cubicBezTo>
                <a:cubicBezTo>
                  <a:pt x="7687" y="6375"/>
                  <a:pt x="7343" y="6969"/>
                  <a:pt x="7219" y="7625"/>
                </a:cubicBezTo>
                <a:cubicBezTo>
                  <a:pt x="7156" y="7936"/>
                  <a:pt x="6875" y="8155"/>
                  <a:pt x="6562" y="8155"/>
                </a:cubicBezTo>
                <a:cubicBezTo>
                  <a:pt x="6531" y="8155"/>
                  <a:pt x="6469" y="8155"/>
                  <a:pt x="6437" y="8124"/>
                </a:cubicBezTo>
                <a:cubicBezTo>
                  <a:pt x="6062" y="8061"/>
                  <a:pt x="5844" y="7719"/>
                  <a:pt x="5906" y="7343"/>
                </a:cubicBezTo>
                <a:cubicBezTo>
                  <a:pt x="6094" y="6437"/>
                  <a:pt x="6562" y="5625"/>
                  <a:pt x="7219" y="4969"/>
                </a:cubicBezTo>
                <a:cubicBezTo>
                  <a:pt x="9062" y="3125"/>
                  <a:pt x="12061" y="3094"/>
                  <a:pt x="13936" y="4937"/>
                </a:cubicBezTo>
                <a:cubicBezTo>
                  <a:pt x="14936" y="3937"/>
                  <a:pt x="14936" y="3937"/>
                  <a:pt x="14936" y="3937"/>
                </a:cubicBezTo>
                <a:cubicBezTo>
                  <a:pt x="15999" y="7905"/>
                  <a:pt x="15999" y="7905"/>
                  <a:pt x="15999" y="7905"/>
                </a:cubicBezTo>
                <a:lnTo>
                  <a:pt x="11999" y="6844"/>
                </a:lnTo>
                <a:close/>
                <a:moveTo>
                  <a:pt x="15405" y="9874"/>
                </a:moveTo>
                <a:lnTo>
                  <a:pt x="15405" y="9874"/>
                </a:lnTo>
                <a:cubicBezTo>
                  <a:pt x="15218" y="10780"/>
                  <a:pt x="14749" y="11593"/>
                  <a:pt x="14093" y="12249"/>
                </a:cubicBezTo>
                <a:cubicBezTo>
                  <a:pt x="13186" y="13155"/>
                  <a:pt x="11999" y="13655"/>
                  <a:pt x="10718" y="13655"/>
                </a:cubicBezTo>
                <a:cubicBezTo>
                  <a:pt x="9469" y="13655"/>
                  <a:pt x="8281" y="13155"/>
                  <a:pt x="7375" y="12280"/>
                </a:cubicBezTo>
                <a:cubicBezTo>
                  <a:pt x="6375" y="13280"/>
                  <a:pt x="6375" y="13280"/>
                  <a:pt x="6375" y="13280"/>
                </a:cubicBezTo>
                <a:cubicBezTo>
                  <a:pt x="5312" y="9311"/>
                  <a:pt x="5312" y="9311"/>
                  <a:pt x="5312" y="9311"/>
                </a:cubicBezTo>
                <a:cubicBezTo>
                  <a:pt x="9312" y="10374"/>
                  <a:pt x="9312" y="10374"/>
                  <a:pt x="9312" y="10374"/>
                </a:cubicBezTo>
                <a:cubicBezTo>
                  <a:pt x="8312" y="11343"/>
                  <a:pt x="8312" y="11343"/>
                  <a:pt x="8312" y="11343"/>
                </a:cubicBezTo>
                <a:cubicBezTo>
                  <a:pt x="8969" y="11968"/>
                  <a:pt x="9812" y="12311"/>
                  <a:pt x="10718" y="12311"/>
                </a:cubicBezTo>
                <a:cubicBezTo>
                  <a:pt x="11655" y="12311"/>
                  <a:pt x="12499" y="11968"/>
                  <a:pt x="13155" y="11311"/>
                </a:cubicBezTo>
                <a:cubicBezTo>
                  <a:pt x="13624" y="10843"/>
                  <a:pt x="13968" y="10249"/>
                  <a:pt x="14093" y="9593"/>
                </a:cubicBezTo>
                <a:cubicBezTo>
                  <a:pt x="14186" y="9218"/>
                  <a:pt x="14530" y="8999"/>
                  <a:pt x="14874" y="9093"/>
                </a:cubicBezTo>
                <a:cubicBezTo>
                  <a:pt x="15249" y="9155"/>
                  <a:pt x="15468" y="9499"/>
                  <a:pt x="15405" y="9874"/>
                </a:cubicBezTo>
                <a:close/>
                <a:moveTo>
                  <a:pt x="19311" y="1656"/>
                </a:moveTo>
                <a:lnTo>
                  <a:pt x="19311" y="1656"/>
                </a:lnTo>
                <a:cubicBezTo>
                  <a:pt x="15155" y="1656"/>
                  <a:pt x="15155" y="1656"/>
                  <a:pt x="15155" y="1656"/>
                </a:cubicBezTo>
                <a:cubicBezTo>
                  <a:pt x="14436" y="656"/>
                  <a:pt x="14436" y="656"/>
                  <a:pt x="14436" y="656"/>
                </a:cubicBezTo>
                <a:cubicBezTo>
                  <a:pt x="14155" y="281"/>
                  <a:pt x="13593" y="0"/>
                  <a:pt x="13124" y="0"/>
                </a:cubicBezTo>
                <a:cubicBezTo>
                  <a:pt x="8187" y="0"/>
                  <a:pt x="8187" y="0"/>
                  <a:pt x="8187" y="0"/>
                </a:cubicBezTo>
                <a:cubicBezTo>
                  <a:pt x="7719" y="0"/>
                  <a:pt x="7156" y="281"/>
                  <a:pt x="6875" y="656"/>
                </a:cubicBezTo>
                <a:cubicBezTo>
                  <a:pt x="6156" y="1656"/>
                  <a:pt x="6156" y="1656"/>
                  <a:pt x="6156" y="1656"/>
                </a:cubicBezTo>
                <a:cubicBezTo>
                  <a:pt x="2000" y="1656"/>
                  <a:pt x="2000" y="1656"/>
                  <a:pt x="2000" y="1656"/>
                </a:cubicBezTo>
                <a:cubicBezTo>
                  <a:pt x="875" y="1656"/>
                  <a:pt x="0" y="2562"/>
                  <a:pt x="0" y="3656"/>
                </a:cubicBezTo>
                <a:cubicBezTo>
                  <a:pt x="0" y="13655"/>
                  <a:pt x="0" y="13655"/>
                  <a:pt x="0" y="13655"/>
                </a:cubicBezTo>
                <a:cubicBezTo>
                  <a:pt x="0" y="14749"/>
                  <a:pt x="875" y="15655"/>
                  <a:pt x="2000" y="15655"/>
                </a:cubicBezTo>
                <a:cubicBezTo>
                  <a:pt x="19311" y="15655"/>
                  <a:pt x="19311" y="15655"/>
                  <a:pt x="19311" y="15655"/>
                </a:cubicBezTo>
                <a:cubicBezTo>
                  <a:pt x="20436" y="15655"/>
                  <a:pt x="21311" y="14749"/>
                  <a:pt x="21311" y="13655"/>
                </a:cubicBezTo>
                <a:cubicBezTo>
                  <a:pt x="21311" y="3656"/>
                  <a:pt x="21311" y="3656"/>
                  <a:pt x="21311" y="3656"/>
                </a:cubicBezTo>
                <a:cubicBezTo>
                  <a:pt x="21311" y="2562"/>
                  <a:pt x="20436" y="1656"/>
                  <a:pt x="19311" y="16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457200"/>
            <a:endParaRPr lang="en-US" dirty="0">
              <a:solidFill>
                <a:srgbClr val="565A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77468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Imag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83157857_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t="24794" r="12461" b="16863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29" y="1808872"/>
            <a:ext cx="5755341" cy="324025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9601200" y="0"/>
            <a:ext cx="2286000" cy="24871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Logo (Image Blue)</a:t>
            </a:r>
          </a:p>
          <a:p>
            <a:pPr algn="ctr" defTabSz="457200">
              <a:spcAft>
                <a:spcPts val="600"/>
              </a:spcAft>
              <a:defRPr/>
            </a:pPr>
            <a:endParaRPr lang="en-US" sz="900" i="1" dirty="0">
              <a:solidFill>
                <a:srgbClr val="FFFFFF"/>
              </a:solidFill>
            </a:endParaRPr>
          </a:p>
          <a:p>
            <a:pPr algn="ctr" defTabSz="457200">
              <a:spcAft>
                <a:spcPts val="600"/>
              </a:spcAft>
              <a:defRPr/>
            </a:pPr>
            <a:br>
              <a:rPr lang="en-US" sz="900" i="1" dirty="0">
                <a:solidFill>
                  <a:srgbClr val="FFFFFF"/>
                </a:solidFill>
              </a:rPr>
            </a:br>
            <a:r>
              <a:rPr lang="en-US" sz="900" i="1" dirty="0">
                <a:solidFill>
                  <a:srgbClr val="FFFFFF"/>
                </a:solidFill>
              </a:rPr>
              <a:t>Change background image </a:t>
            </a:r>
            <a:br>
              <a:rPr lang="en-US" sz="900" i="1" dirty="0">
                <a:solidFill>
                  <a:srgbClr val="FFFFFF"/>
                </a:solidFill>
              </a:rPr>
            </a:br>
            <a:r>
              <a:rPr lang="en-US" sz="900" i="1" dirty="0">
                <a:solidFill>
                  <a:srgbClr val="FFFFFF"/>
                </a:solidFill>
              </a:rPr>
              <a:t>in Slide Master by temporarily moving the semi-transparent box (set at 30%) and right-clicking the image and selecting “change picture”</a:t>
            </a:r>
          </a:p>
          <a:p>
            <a:pPr algn="ctr" defTabSz="457200">
              <a:spcAft>
                <a:spcPts val="600"/>
              </a:spcAft>
              <a:defRPr/>
            </a:pPr>
            <a:r>
              <a:rPr lang="en-US" sz="900" i="1" dirty="0">
                <a:solidFill>
                  <a:srgbClr val="FFFFFF"/>
                </a:solidFill>
              </a:rPr>
              <a:t>Select your photo using </a:t>
            </a:r>
            <a:br>
              <a:rPr lang="en-US" sz="900" i="1" dirty="0">
                <a:solidFill>
                  <a:srgbClr val="FFFFFF"/>
                </a:solidFill>
              </a:rPr>
            </a:br>
            <a:r>
              <a:rPr lang="en-US" sz="900" i="1" dirty="0">
                <a:solidFill>
                  <a:srgbClr val="FFFFFF"/>
                </a:solidFill>
              </a:rPr>
              <a:t>NCQA Vibe Guide, available </a:t>
            </a:r>
            <a:br>
              <a:rPr lang="en-US" sz="900" i="1" dirty="0">
                <a:solidFill>
                  <a:srgbClr val="FFFFFF"/>
                </a:solidFill>
              </a:rPr>
            </a:br>
            <a:r>
              <a:rPr lang="en-US" sz="900" i="1" dirty="0">
                <a:solidFill>
                  <a:srgbClr val="FFFFFF"/>
                </a:solidFill>
              </a:rPr>
              <a:t>on Intranet or from </a:t>
            </a:r>
            <a:br>
              <a:rPr lang="en-US" sz="900" i="1" dirty="0">
                <a:solidFill>
                  <a:srgbClr val="FFFFFF"/>
                </a:solidFill>
              </a:rPr>
            </a:br>
            <a:r>
              <a:rPr lang="en-US" sz="900" i="1" dirty="0">
                <a:solidFill>
                  <a:srgbClr val="FFFFFF"/>
                </a:solidFill>
              </a:rPr>
              <a:t>Marketing &amp; Communications Staff</a:t>
            </a:r>
          </a:p>
          <a:p>
            <a:pPr algn="ctr" defTabSz="457200">
              <a:spcAft>
                <a:spcPts val="600"/>
              </a:spcAft>
              <a:defRPr/>
            </a:pPr>
            <a:endParaRPr lang="en-US" sz="900" i="1" dirty="0">
              <a:solidFill>
                <a:srgbClr val="FFFFFF"/>
              </a:solidFill>
            </a:endParaRPr>
          </a:p>
          <a:p>
            <a:pPr algn="ctr" defTabSz="457200">
              <a:spcAft>
                <a:spcPts val="600"/>
              </a:spcAft>
              <a:defRPr/>
            </a:pPr>
            <a:endParaRPr lang="en-US" sz="900" i="1" dirty="0">
              <a:solidFill>
                <a:srgbClr val="FFFFFF"/>
              </a:solidFill>
            </a:endParaRPr>
          </a:p>
        </p:txBody>
      </p:sp>
      <p:sp>
        <p:nvSpPr>
          <p:cNvPr id="16" name="Freeform 15"/>
          <p:cNvSpPr>
            <a:spLocks noChangeArrowheads="1"/>
          </p:cNvSpPr>
          <p:nvPr userDrawn="1"/>
        </p:nvSpPr>
        <p:spPr bwMode="auto">
          <a:xfrm flipH="1">
            <a:off x="10570472" y="692141"/>
            <a:ext cx="289582" cy="212708"/>
          </a:xfrm>
          <a:custGeom>
            <a:avLst/>
            <a:gdLst>
              <a:gd name="T0" fmla="*/ 11999 w 21312"/>
              <a:gd name="T1" fmla="*/ 6844 h 15656"/>
              <a:gd name="T2" fmla="*/ 11999 w 21312"/>
              <a:gd name="T3" fmla="*/ 6844 h 15656"/>
              <a:gd name="T4" fmla="*/ 12999 w 21312"/>
              <a:gd name="T5" fmla="*/ 5875 h 15656"/>
              <a:gd name="T6" fmla="*/ 8156 w 21312"/>
              <a:gd name="T7" fmla="*/ 5906 h 15656"/>
              <a:gd name="T8" fmla="*/ 7219 w 21312"/>
              <a:gd name="T9" fmla="*/ 7625 h 15656"/>
              <a:gd name="T10" fmla="*/ 6562 w 21312"/>
              <a:gd name="T11" fmla="*/ 8155 h 15656"/>
              <a:gd name="T12" fmla="*/ 6437 w 21312"/>
              <a:gd name="T13" fmla="*/ 8124 h 15656"/>
              <a:gd name="T14" fmla="*/ 5906 w 21312"/>
              <a:gd name="T15" fmla="*/ 7343 h 15656"/>
              <a:gd name="T16" fmla="*/ 7219 w 21312"/>
              <a:gd name="T17" fmla="*/ 4969 h 15656"/>
              <a:gd name="T18" fmla="*/ 13936 w 21312"/>
              <a:gd name="T19" fmla="*/ 4937 h 15656"/>
              <a:gd name="T20" fmla="*/ 14936 w 21312"/>
              <a:gd name="T21" fmla="*/ 3937 h 15656"/>
              <a:gd name="T22" fmla="*/ 15999 w 21312"/>
              <a:gd name="T23" fmla="*/ 7905 h 15656"/>
              <a:gd name="T24" fmla="*/ 11999 w 21312"/>
              <a:gd name="T25" fmla="*/ 6844 h 15656"/>
              <a:gd name="T26" fmla="*/ 15405 w 21312"/>
              <a:gd name="T27" fmla="*/ 9874 h 15656"/>
              <a:gd name="T28" fmla="*/ 15405 w 21312"/>
              <a:gd name="T29" fmla="*/ 9874 h 15656"/>
              <a:gd name="T30" fmla="*/ 14093 w 21312"/>
              <a:gd name="T31" fmla="*/ 12249 h 15656"/>
              <a:gd name="T32" fmla="*/ 10718 w 21312"/>
              <a:gd name="T33" fmla="*/ 13655 h 15656"/>
              <a:gd name="T34" fmla="*/ 7375 w 21312"/>
              <a:gd name="T35" fmla="*/ 12280 h 15656"/>
              <a:gd name="T36" fmla="*/ 6375 w 21312"/>
              <a:gd name="T37" fmla="*/ 13280 h 15656"/>
              <a:gd name="T38" fmla="*/ 5312 w 21312"/>
              <a:gd name="T39" fmla="*/ 9311 h 15656"/>
              <a:gd name="T40" fmla="*/ 9312 w 21312"/>
              <a:gd name="T41" fmla="*/ 10374 h 15656"/>
              <a:gd name="T42" fmla="*/ 8312 w 21312"/>
              <a:gd name="T43" fmla="*/ 11343 h 15656"/>
              <a:gd name="T44" fmla="*/ 10718 w 21312"/>
              <a:gd name="T45" fmla="*/ 12311 h 15656"/>
              <a:gd name="T46" fmla="*/ 13155 w 21312"/>
              <a:gd name="T47" fmla="*/ 11311 h 15656"/>
              <a:gd name="T48" fmla="*/ 14093 w 21312"/>
              <a:gd name="T49" fmla="*/ 9593 h 15656"/>
              <a:gd name="T50" fmla="*/ 14874 w 21312"/>
              <a:gd name="T51" fmla="*/ 9093 h 15656"/>
              <a:gd name="T52" fmla="*/ 15405 w 21312"/>
              <a:gd name="T53" fmla="*/ 9874 h 15656"/>
              <a:gd name="T54" fmla="*/ 19311 w 21312"/>
              <a:gd name="T55" fmla="*/ 1656 h 15656"/>
              <a:gd name="T56" fmla="*/ 19311 w 21312"/>
              <a:gd name="T57" fmla="*/ 1656 h 15656"/>
              <a:gd name="T58" fmla="*/ 15155 w 21312"/>
              <a:gd name="T59" fmla="*/ 1656 h 15656"/>
              <a:gd name="T60" fmla="*/ 14436 w 21312"/>
              <a:gd name="T61" fmla="*/ 656 h 15656"/>
              <a:gd name="T62" fmla="*/ 13124 w 21312"/>
              <a:gd name="T63" fmla="*/ 0 h 15656"/>
              <a:gd name="T64" fmla="*/ 8187 w 21312"/>
              <a:gd name="T65" fmla="*/ 0 h 15656"/>
              <a:gd name="T66" fmla="*/ 6875 w 21312"/>
              <a:gd name="T67" fmla="*/ 656 h 15656"/>
              <a:gd name="T68" fmla="*/ 6156 w 21312"/>
              <a:gd name="T69" fmla="*/ 1656 h 15656"/>
              <a:gd name="T70" fmla="*/ 2000 w 21312"/>
              <a:gd name="T71" fmla="*/ 1656 h 15656"/>
              <a:gd name="T72" fmla="*/ 0 w 21312"/>
              <a:gd name="T73" fmla="*/ 3656 h 15656"/>
              <a:gd name="T74" fmla="*/ 0 w 21312"/>
              <a:gd name="T75" fmla="*/ 13655 h 15656"/>
              <a:gd name="T76" fmla="*/ 2000 w 21312"/>
              <a:gd name="T77" fmla="*/ 15655 h 15656"/>
              <a:gd name="T78" fmla="*/ 19311 w 21312"/>
              <a:gd name="T79" fmla="*/ 15655 h 15656"/>
              <a:gd name="T80" fmla="*/ 21311 w 21312"/>
              <a:gd name="T81" fmla="*/ 13655 h 15656"/>
              <a:gd name="T82" fmla="*/ 21311 w 21312"/>
              <a:gd name="T83" fmla="*/ 3656 h 15656"/>
              <a:gd name="T84" fmla="*/ 19311 w 21312"/>
              <a:gd name="T85" fmla="*/ 1656 h 15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312" h="15656">
                <a:moveTo>
                  <a:pt x="11999" y="6844"/>
                </a:moveTo>
                <a:lnTo>
                  <a:pt x="11999" y="6844"/>
                </a:lnTo>
                <a:cubicBezTo>
                  <a:pt x="12999" y="5875"/>
                  <a:pt x="12999" y="5875"/>
                  <a:pt x="12999" y="5875"/>
                </a:cubicBezTo>
                <a:cubicBezTo>
                  <a:pt x="11655" y="4562"/>
                  <a:pt x="9500" y="4562"/>
                  <a:pt x="8156" y="5906"/>
                </a:cubicBezTo>
                <a:cubicBezTo>
                  <a:pt x="7687" y="6375"/>
                  <a:pt x="7343" y="6969"/>
                  <a:pt x="7219" y="7625"/>
                </a:cubicBezTo>
                <a:cubicBezTo>
                  <a:pt x="7156" y="7936"/>
                  <a:pt x="6875" y="8155"/>
                  <a:pt x="6562" y="8155"/>
                </a:cubicBezTo>
                <a:cubicBezTo>
                  <a:pt x="6531" y="8155"/>
                  <a:pt x="6469" y="8155"/>
                  <a:pt x="6437" y="8124"/>
                </a:cubicBezTo>
                <a:cubicBezTo>
                  <a:pt x="6062" y="8061"/>
                  <a:pt x="5844" y="7719"/>
                  <a:pt x="5906" y="7343"/>
                </a:cubicBezTo>
                <a:cubicBezTo>
                  <a:pt x="6094" y="6437"/>
                  <a:pt x="6562" y="5625"/>
                  <a:pt x="7219" y="4969"/>
                </a:cubicBezTo>
                <a:cubicBezTo>
                  <a:pt x="9062" y="3125"/>
                  <a:pt x="12061" y="3094"/>
                  <a:pt x="13936" y="4937"/>
                </a:cubicBezTo>
                <a:cubicBezTo>
                  <a:pt x="14936" y="3937"/>
                  <a:pt x="14936" y="3937"/>
                  <a:pt x="14936" y="3937"/>
                </a:cubicBezTo>
                <a:cubicBezTo>
                  <a:pt x="15999" y="7905"/>
                  <a:pt x="15999" y="7905"/>
                  <a:pt x="15999" y="7905"/>
                </a:cubicBezTo>
                <a:lnTo>
                  <a:pt x="11999" y="6844"/>
                </a:lnTo>
                <a:close/>
                <a:moveTo>
                  <a:pt x="15405" y="9874"/>
                </a:moveTo>
                <a:lnTo>
                  <a:pt x="15405" y="9874"/>
                </a:lnTo>
                <a:cubicBezTo>
                  <a:pt x="15218" y="10780"/>
                  <a:pt x="14749" y="11593"/>
                  <a:pt x="14093" y="12249"/>
                </a:cubicBezTo>
                <a:cubicBezTo>
                  <a:pt x="13186" y="13155"/>
                  <a:pt x="11999" y="13655"/>
                  <a:pt x="10718" y="13655"/>
                </a:cubicBezTo>
                <a:cubicBezTo>
                  <a:pt x="9469" y="13655"/>
                  <a:pt x="8281" y="13155"/>
                  <a:pt x="7375" y="12280"/>
                </a:cubicBezTo>
                <a:cubicBezTo>
                  <a:pt x="6375" y="13280"/>
                  <a:pt x="6375" y="13280"/>
                  <a:pt x="6375" y="13280"/>
                </a:cubicBezTo>
                <a:cubicBezTo>
                  <a:pt x="5312" y="9311"/>
                  <a:pt x="5312" y="9311"/>
                  <a:pt x="5312" y="9311"/>
                </a:cubicBezTo>
                <a:cubicBezTo>
                  <a:pt x="9312" y="10374"/>
                  <a:pt x="9312" y="10374"/>
                  <a:pt x="9312" y="10374"/>
                </a:cubicBezTo>
                <a:cubicBezTo>
                  <a:pt x="8312" y="11343"/>
                  <a:pt x="8312" y="11343"/>
                  <a:pt x="8312" y="11343"/>
                </a:cubicBezTo>
                <a:cubicBezTo>
                  <a:pt x="8969" y="11968"/>
                  <a:pt x="9812" y="12311"/>
                  <a:pt x="10718" y="12311"/>
                </a:cubicBezTo>
                <a:cubicBezTo>
                  <a:pt x="11655" y="12311"/>
                  <a:pt x="12499" y="11968"/>
                  <a:pt x="13155" y="11311"/>
                </a:cubicBezTo>
                <a:cubicBezTo>
                  <a:pt x="13624" y="10843"/>
                  <a:pt x="13968" y="10249"/>
                  <a:pt x="14093" y="9593"/>
                </a:cubicBezTo>
                <a:cubicBezTo>
                  <a:pt x="14186" y="9218"/>
                  <a:pt x="14530" y="8999"/>
                  <a:pt x="14874" y="9093"/>
                </a:cubicBezTo>
                <a:cubicBezTo>
                  <a:pt x="15249" y="9155"/>
                  <a:pt x="15468" y="9499"/>
                  <a:pt x="15405" y="9874"/>
                </a:cubicBezTo>
                <a:close/>
                <a:moveTo>
                  <a:pt x="19311" y="1656"/>
                </a:moveTo>
                <a:lnTo>
                  <a:pt x="19311" y="1656"/>
                </a:lnTo>
                <a:cubicBezTo>
                  <a:pt x="15155" y="1656"/>
                  <a:pt x="15155" y="1656"/>
                  <a:pt x="15155" y="1656"/>
                </a:cubicBezTo>
                <a:cubicBezTo>
                  <a:pt x="14436" y="656"/>
                  <a:pt x="14436" y="656"/>
                  <a:pt x="14436" y="656"/>
                </a:cubicBezTo>
                <a:cubicBezTo>
                  <a:pt x="14155" y="281"/>
                  <a:pt x="13593" y="0"/>
                  <a:pt x="13124" y="0"/>
                </a:cubicBezTo>
                <a:cubicBezTo>
                  <a:pt x="8187" y="0"/>
                  <a:pt x="8187" y="0"/>
                  <a:pt x="8187" y="0"/>
                </a:cubicBezTo>
                <a:cubicBezTo>
                  <a:pt x="7719" y="0"/>
                  <a:pt x="7156" y="281"/>
                  <a:pt x="6875" y="656"/>
                </a:cubicBezTo>
                <a:cubicBezTo>
                  <a:pt x="6156" y="1656"/>
                  <a:pt x="6156" y="1656"/>
                  <a:pt x="6156" y="1656"/>
                </a:cubicBezTo>
                <a:cubicBezTo>
                  <a:pt x="2000" y="1656"/>
                  <a:pt x="2000" y="1656"/>
                  <a:pt x="2000" y="1656"/>
                </a:cubicBezTo>
                <a:cubicBezTo>
                  <a:pt x="875" y="1656"/>
                  <a:pt x="0" y="2562"/>
                  <a:pt x="0" y="3656"/>
                </a:cubicBezTo>
                <a:cubicBezTo>
                  <a:pt x="0" y="13655"/>
                  <a:pt x="0" y="13655"/>
                  <a:pt x="0" y="13655"/>
                </a:cubicBezTo>
                <a:cubicBezTo>
                  <a:pt x="0" y="14749"/>
                  <a:pt x="875" y="15655"/>
                  <a:pt x="2000" y="15655"/>
                </a:cubicBezTo>
                <a:cubicBezTo>
                  <a:pt x="19311" y="15655"/>
                  <a:pt x="19311" y="15655"/>
                  <a:pt x="19311" y="15655"/>
                </a:cubicBezTo>
                <a:cubicBezTo>
                  <a:pt x="20436" y="15655"/>
                  <a:pt x="21311" y="14749"/>
                  <a:pt x="21311" y="13655"/>
                </a:cubicBezTo>
                <a:cubicBezTo>
                  <a:pt x="21311" y="3656"/>
                  <a:pt x="21311" y="3656"/>
                  <a:pt x="21311" y="3656"/>
                </a:cubicBezTo>
                <a:cubicBezTo>
                  <a:pt x="21311" y="2562"/>
                  <a:pt x="20436" y="1656"/>
                  <a:pt x="19311" y="16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457200"/>
            <a:endParaRPr lang="en-US" dirty="0">
              <a:solidFill>
                <a:srgbClr val="565A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959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76798"/>
            <a:ext cx="8686800" cy="513117"/>
          </a:xfrm>
        </p:spPr>
        <p:txBody>
          <a:bodyPr lIns="457200"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4195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460468"/>
            <a:ext cx="8686800" cy="553686"/>
          </a:xfrm>
        </p:spPr>
        <p:txBody>
          <a:bodyPr lIns="457200"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Picture with Caption</a:t>
            </a:r>
          </a:p>
        </p:txBody>
      </p:sp>
    </p:spTree>
    <p:extLst>
      <p:ext uri="{BB962C8B-B14F-4D97-AF65-F5344CB8AC3E}">
        <p14:creationId xmlns:p14="http://schemas.microsoft.com/office/powerpoint/2010/main" val="4216865689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22464" y="6035040"/>
            <a:ext cx="1621536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Questions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648672" y="2202399"/>
            <a:ext cx="1846660" cy="2453202"/>
            <a:chOff x="600678" y="1980800"/>
            <a:chExt cx="1846660" cy="2453202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600678" y="3990804"/>
              <a:ext cx="1846660" cy="443198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algn="ctr" defTabSz="457200">
                <a:lnSpc>
                  <a:spcPct val="80000"/>
                </a:lnSpc>
              </a:pPr>
              <a:r>
                <a:rPr lang="en-US" sz="3600" i="1" dirty="0">
                  <a:solidFill>
                    <a:srgbClr val="C8102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Questions</a:t>
              </a: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939802" y="1980800"/>
              <a:ext cx="1168398" cy="1707904"/>
              <a:chOff x="2911475" y="1220788"/>
              <a:chExt cx="3486150" cy="5095875"/>
            </a:xfrm>
            <a:solidFill>
              <a:schemeClr val="accent1"/>
            </a:solidFill>
          </p:grpSpPr>
          <p:sp>
            <p:nvSpPr>
              <p:cNvPr id="16" name="Freeform 1"/>
              <p:cNvSpPr>
                <a:spLocks noChangeArrowheads="1"/>
              </p:cNvSpPr>
              <p:nvPr/>
            </p:nvSpPr>
            <p:spPr bwMode="auto">
              <a:xfrm>
                <a:off x="4181475" y="1220788"/>
                <a:ext cx="2216150" cy="4083050"/>
              </a:xfrm>
              <a:custGeom>
                <a:avLst/>
                <a:gdLst>
                  <a:gd name="T0" fmla="*/ 500 w 6157"/>
                  <a:gd name="T1" fmla="*/ 9655 h 11344"/>
                  <a:gd name="T2" fmla="*/ 500 w 6157"/>
                  <a:gd name="T3" fmla="*/ 9655 h 11344"/>
                  <a:gd name="T4" fmla="*/ 2406 w 6157"/>
                  <a:gd name="T5" fmla="*/ 11343 h 11344"/>
                  <a:gd name="T6" fmla="*/ 2562 w 6157"/>
                  <a:gd name="T7" fmla="*/ 10343 h 11344"/>
                  <a:gd name="T8" fmla="*/ 1063 w 6157"/>
                  <a:gd name="T9" fmla="*/ 9093 h 11344"/>
                  <a:gd name="T10" fmla="*/ 6156 w 6157"/>
                  <a:gd name="T11" fmla="*/ 0 h 11344"/>
                  <a:gd name="T12" fmla="*/ 500 w 6157"/>
                  <a:gd name="T13" fmla="*/ 9655 h 1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57" h="11344">
                    <a:moveTo>
                      <a:pt x="500" y="9655"/>
                    </a:moveTo>
                    <a:lnTo>
                      <a:pt x="500" y="9655"/>
                    </a:lnTo>
                    <a:cubicBezTo>
                      <a:pt x="782" y="10562"/>
                      <a:pt x="1563" y="11062"/>
                      <a:pt x="2406" y="11343"/>
                    </a:cubicBezTo>
                    <a:cubicBezTo>
                      <a:pt x="2562" y="10343"/>
                      <a:pt x="2562" y="10343"/>
                      <a:pt x="2562" y="10343"/>
                    </a:cubicBezTo>
                    <a:cubicBezTo>
                      <a:pt x="1938" y="10093"/>
                      <a:pt x="1375" y="9718"/>
                      <a:pt x="1063" y="9093"/>
                    </a:cubicBezTo>
                    <a:cubicBezTo>
                      <a:pt x="438" y="7718"/>
                      <a:pt x="1188" y="5125"/>
                      <a:pt x="6156" y="0"/>
                    </a:cubicBezTo>
                    <a:cubicBezTo>
                      <a:pt x="1063" y="5125"/>
                      <a:pt x="0" y="8030"/>
                      <a:pt x="500" y="96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dirty="0">
                  <a:solidFill>
                    <a:srgbClr val="C8102E"/>
                  </a:solidFill>
                </a:endParaRPr>
              </a:p>
            </p:txBody>
          </p:sp>
          <p:sp>
            <p:nvSpPr>
              <p:cNvPr id="17" name="Freeform 2"/>
              <p:cNvSpPr>
                <a:spLocks noChangeArrowheads="1"/>
              </p:cNvSpPr>
              <p:nvPr/>
            </p:nvSpPr>
            <p:spPr bwMode="auto">
              <a:xfrm>
                <a:off x="3800475" y="1265238"/>
                <a:ext cx="2541588" cy="4578350"/>
              </a:xfrm>
              <a:custGeom>
                <a:avLst/>
                <a:gdLst>
                  <a:gd name="T0" fmla="*/ 3406 w 7062"/>
                  <a:gd name="T1" fmla="*/ 11562 h 12719"/>
                  <a:gd name="T2" fmla="*/ 3406 w 7062"/>
                  <a:gd name="T3" fmla="*/ 11562 h 12719"/>
                  <a:gd name="T4" fmla="*/ 1344 w 7062"/>
                  <a:gd name="T5" fmla="*/ 9780 h 12719"/>
                  <a:gd name="T6" fmla="*/ 7061 w 7062"/>
                  <a:gd name="T7" fmla="*/ 0 h 12719"/>
                  <a:gd name="T8" fmla="*/ 750 w 7062"/>
                  <a:gd name="T9" fmla="*/ 10968 h 12719"/>
                  <a:gd name="T10" fmla="*/ 3219 w 7062"/>
                  <a:gd name="T11" fmla="*/ 12718 h 12719"/>
                  <a:gd name="T12" fmla="*/ 3406 w 7062"/>
                  <a:gd name="T13" fmla="*/ 11562 h 12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62" h="12719">
                    <a:moveTo>
                      <a:pt x="3406" y="11562"/>
                    </a:moveTo>
                    <a:lnTo>
                      <a:pt x="3406" y="11562"/>
                    </a:lnTo>
                    <a:cubicBezTo>
                      <a:pt x="2500" y="11280"/>
                      <a:pt x="1656" y="10749"/>
                      <a:pt x="1344" y="9780"/>
                    </a:cubicBezTo>
                    <a:cubicBezTo>
                      <a:pt x="781" y="8155"/>
                      <a:pt x="1844" y="5219"/>
                      <a:pt x="7061" y="0"/>
                    </a:cubicBezTo>
                    <a:cubicBezTo>
                      <a:pt x="969" y="6000"/>
                      <a:pt x="0" y="9218"/>
                      <a:pt x="750" y="10968"/>
                    </a:cubicBezTo>
                    <a:cubicBezTo>
                      <a:pt x="1219" y="11968"/>
                      <a:pt x="2250" y="12468"/>
                      <a:pt x="3219" y="12718"/>
                    </a:cubicBezTo>
                    <a:lnTo>
                      <a:pt x="3406" y="115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dirty="0">
                  <a:solidFill>
                    <a:srgbClr val="C8102E"/>
                  </a:solidFill>
                </a:endParaRPr>
              </a:p>
            </p:txBody>
          </p:sp>
          <p:sp>
            <p:nvSpPr>
              <p:cNvPr id="18" name="Freeform 3"/>
              <p:cNvSpPr>
                <a:spLocks noChangeArrowheads="1"/>
              </p:cNvSpPr>
              <p:nvPr/>
            </p:nvSpPr>
            <p:spPr bwMode="auto">
              <a:xfrm>
                <a:off x="2911475" y="1298575"/>
                <a:ext cx="3397250" cy="5018088"/>
              </a:xfrm>
              <a:custGeom>
                <a:avLst/>
                <a:gdLst>
                  <a:gd name="T0" fmla="*/ 3156 w 9438"/>
                  <a:gd name="T1" fmla="*/ 11405 h 13937"/>
                  <a:gd name="T2" fmla="*/ 3156 w 9438"/>
                  <a:gd name="T3" fmla="*/ 11405 h 13937"/>
                  <a:gd name="T4" fmla="*/ 9437 w 9438"/>
                  <a:gd name="T5" fmla="*/ 0 h 13937"/>
                  <a:gd name="T6" fmla="*/ 3938 w 9438"/>
                  <a:gd name="T7" fmla="*/ 13468 h 13937"/>
                  <a:gd name="T8" fmla="*/ 5469 w 9438"/>
                  <a:gd name="T9" fmla="*/ 13936 h 13937"/>
                  <a:gd name="T10" fmla="*/ 5594 w 9438"/>
                  <a:gd name="T11" fmla="*/ 13030 h 13937"/>
                  <a:gd name="T12" fmla="*/ 3156 w 9438"/>
                  <a:gd name="T13" fmla="*/ 11405 h 13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8" h="13937">
                    <a:moveTo>
                      <a:pt x="3156" y="11405"/>
                    </a:moveTo>
                    <a:lnTo>
                      <a:pt x="3156" y="11405"/>
                    </a:lnTo>
                    <a:cubicBezTo>
                      <a:pt x="2188" y="9718"/>
                      <a:pt x="2938" y="6406"/>
                      <a:pt x="9437" y="0"/>
                    </a:cubicBezTo>
                    <a:cubicBezTo>
                      <a:pt x="0" y="9186"/>
                      <a:pt x="1594" y="12374"/>
                      <a:pt x="3938" y="13468"/>
                    </a:cubicBezTo>
                    <a:cubicBezTo>
                      <a:pt x="4438" y="13718"/>
                      <a:pt x="4969" y="13843"/>
                      <a:pt x="5469" y="13936"/>
                    </a:cubicBezTo>
                    <a:cubicBezTo>
                      <a:pt x="5594" y="13030"/>
                      <a:pt x="5594" y="13030"/>
                      <a:pt x="5594" y="13030"/>
                    </a:cubicBezTo>
                    <a:cubicBezTo>
                      <a:pt x="4719" y="12811"/>
                      <a:pt x="3656" y="12343"/>
                      <a:pt x="3156" y="114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dirty="0">
                  <a:solidFill>
                    <a:srgbClr val="C8102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4584397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22464" y="6035040"/>
            <a:ext cx="1621536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Contact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6208" y="480179"/>
            <a:ext cx="4114336" cy="1390926"/>
          </a:xfrm>
        </p:spPr>
        <p:txBody>
          <a:bodyPr anchor="ctr"/>
          <a:lstStyle>
            <a:lvl1pPr algn="ctr">
              <a:defRPr sz="200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214" y="1988717"/>
            <a:ext cx="4118330" cy="1390926"/>
          </a:xfrm>
        </p:spPr>
        <p:txBody>
          <a:bodyPr anchor="ctr"/>
          <a:lstStyle>
            <a:lvl1pPr algn="ctr"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214" y="3497255"/>
            <a:ext cx="4118330" cy="1390926"/>
          </a:xfrm>
        </p:spPr>
        <p:txBody>
          <a:bodyPr anchor="ctr"/>
          <a:lstStyle>
            <a:lvl1pPr algn="ctr"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214" y="5005793"/>
            <a:ext cx="4118330" cy="1390926"/>
          </a:xfrm>
        </p:spPr>
        <p:txBody>
          <a:bodyPr anchor="ctr"/>
          <a:lstStyle>
            <a:lvl1pPr algn="ctr"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4575744" y="1929911"/>
            <a:ext cx="4114800" cy="0"/>
          </a:xfrm>
          <a:prstGeom prst="line">
            <a:avLst/>
          </a:prstGeom>
          <a:ln w="1270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575744" y="3438449"/>
            <a:ext cx="4114800" cy="0"/>
          </a:xfrm>
          <a:prstGeom prst="line">
            <a:avLst/>
          </a:prstGeom>
          <a:ln w="1270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4575744" y="4946987"/>
            <a:ext cx="4114800" cy="0"/>
          </a:xfrm>
          <a:prstGeom prst="line">
            <a:avLst/>
          </a:prstGeom>
          <a:ln w="1270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1144668" y="4212403"/>
            <a:ext cx="2282676" cy="44319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3600" i="1" dirty="0">
                <a:solidFill>
                  <a:srgbClr val="C8102E"/>
                </a:solidFill>
                <a:latin typeface="Times New Roman" charset="0"/>
                <a:ea typeface="Times New Roman" charset="0"/>
                <a:cs typeface="Times New Roman" charset="0"/>
              </a:rPr>
              <a:t>Get in touch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701802" y="2202399"/>
            <a:ext cx="1168398" cy="1707904"/>
            <a:chOff x="2911475" y="1220788"/>
            <a:chExt cx="3486150" cy="5095875"/>
          </a:xfrm>
          <a:solidFill>
            <a:schemeClr val="accent1"/>
          </a:solidFill>
        </p:grpSpPr>
        <p:sp>
          <p:nvSpPr>
            <p:cNvPr id="24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C8102E"/>
                </a:solidFill>
              </a:endParaRPr>
            </a:p>
          </p:txBody>
        </p:sp>
        <p:sp>
          <p:nvSpPr>
            <p:cNvPr id="26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C8102E"/>
                </a:solidFill>
              </a:endParaRPr>
            </a:p>
          </p:txBody>
        </p:sp>
        <p:sp>
          <p:nvSpPr>
            <p:cNvPr id="27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C8102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381222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"/>
            <a:ext cx="914399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Contact (Blue)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6208" y="480179"/>
            <a:ext cx="4114336" cy="1390926"/>
          </a:xfrm>
        </p:spPr>
        <p:txBody>
          <a:bodyPr anchor="ctr"/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214" y="1988717"/>
            <a:ext cx="4118330" cy="1390926"/>
          </a:xfrm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214" y="3497255"/>
            <a:ext cx="4118330" cy="1390926"/>
          </a:xfrm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214" y="5005793"/>
            <a:ext cx="4118330" cy="1390926"/>
          </a:xfrm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575744" y="1929911"/>
            <a:ext cx="4114800" cy="0"/>
          </a:xfrm>
          <a:prstGeom prst="line">
            <a:avLst/>
          </a:prstGeom>
          <a:ln w="1270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4575744" y="3438449"/>
            <a:ext cx="4114800" cy="0"/>
          </a:xfrm>
          <a:prstGeom prst="line">
            <a:avLst/>
          </a:prstGeom>
          <a:ln w="1270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4575744" y="4946987"/>
            <a:ext cx="4114800" cy="0"/>
          </a:xfrm>
          <a:prstGeom prst="line">
            <a:avLst/>
          </a:prstGeom>
          <a:ln w="1270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1144668" y="4212403"/>
            <a:ext cx="2282676" cy="44319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36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Get in touch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701802" y="2202399"/>
            <a:ext cx="1168398" cy="1707904"/>
            <a:chOff x="2911475" y="1220788"/>
            <a:chExt cx="3486150" cy="5095875"/>
          </a:xfrm>
          <a:solidFill>
            <a:schemeClr val="bg1"/>
          </a:solidFill>
        </p:grpSpPr>
        <p:sp>
          <p:nvSpPr>
            <p:cNvPr id="24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686835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"/>
            <a:ext cx="914399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Questions (Blue)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648672" y="4212403"/>
            <a:ext cx="1846660" cy="44319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36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Questions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87796" y="2202399"/>
            <a:ext cx="1168398" cy="1707904"/>
            <a:chOff x="2911475" y="1220788"/>
            <a:chExt cx="3486150" cy="5095875"/>
          </a:xfrm>
          <a:solidFill>
            <a:schemeClr val="bg1"/>
          </a:solidFill>
        </p:grpSpPr>
        <p:sp>
          <p:nvSpPr>
            <p:cNvPr id="17" name="Freeform 1"/>
            <p:cNvSpPr>
              <a:spLocks noChangeArrowheads="1"/>
            </p:cNvSpPr>
            <p:nvPr/>
          </p:nvSpPr>
          <p:spPr bwMode="auto">
            <a:xfrm>
              <a:off x="4181475" y="1220788"/>
              <a:ext cx="2216150" cy="4083050"/>
            </a:xfrm>
            <a:custGeom>
              <a:avLst/>
              <a:gdLst>
                <a:gd name="T0" fmla="*/ 500 w 6157"/>
                <a:gd name="T1" fmla="*/ 9655 h 11344"/>
                <a:gd name="T2" fmla="*/ 500 w 6157"/>
                <a:gd name="T3" fmla="*/ 9655 h 11344"/>
                <a:gd name="T4" fmla="*/ 2406 w 6157"/>
                <a:gd name="T5" fmla="*/ 11343 h 11344"/>
                <a:gd name="T6" fmla="*/ 2562 w 6157"/>
                <a:gd name="T7" fmla="*/ 10343 h 11344"/>
                <a:gd name="T8" fmla="*/ 1063 w 6157"/>
                <a:gd name="T9" fmla="*/ 9093 h 11344"/>
                <a:gd name="T10" fmla="*/ 6156 w 6157"/>
                <a:gd name="T11" fmla="*/ 0 h 11344"/>
                <a:gd name="T12" fmla="*/ 500 w 6157"/>
                <a:gd name="T13" fmla="*/ 9655 h 1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7" h="11344">
                  <a:moveTo>
                    <a:pt x="500" y="9655"/>
                  </a:moveTo>
                  <a:lnTo>
                    <a:pt x="500" y="9655"/>
                  </a:lnTo>
                  <a:cubicBezTo>
                    <a:pt x="782" y="10562"/>
                    <a:pt x="1563" y="11062"/>
                    <a:pt x="2406" y="11343"/>
                  </a:cubicBezTo>
                  <a:cubicBezTo>
                    <a:pt x="2562" y="10343"/>
                    <a:pt x="2562" y="10343"/>
                    <a:pt x="2562" y="10343"/>
                  </a:cubicBezTo>
                  <a:cubicBezTo>
                    <a:pt x="1938" y="10093"/>
                    <a:pt x="1375" y="9718"/>
                    <a:pt x="1063" y="9093"/>
                  </a:cubicBezTo>
                  <a:cubicBezTo>
                    <a:pt x="438" y="7718"/>
                    <a:pt x="1188" y="5125"/>
                    <a:pt x="6156" y="0"/>
                  </a:cubicBezTo>
                  <a:cubicBezTo>
                    <a:pt x="1063" y="5125"/>
                    <a:pt x="0" y="8030"/>
                    <a:pt x="500" y="965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 2"/>
            <p:cNvSpPr>
              <a:spLocks noChangeArrowheads="1"/>
            </p:cNvSpPr>
            <p:nvPr/>
          </p:nvSpPr>
          <p:spPr bwMode="auto">
            <a:xfrm>
              <a:off x="3800475" y="1265238"/>
              <a:ext cx="2541588" cy="4578350"/>
            </a:xfrm>
            <a:custGeom>
              <a:avLst/>
              <a:gdLst>
                <a:gd name="T0" fmla="*/ 3406 w 7062"/>
                <a:gd name="T1" fmla="*/ 11562 h 12719"/>
                <a:gd name="T2" fmla="*/ 3406 w 7062"/>
                <a:gd name="T3" fmla="*/ 11562 h 12719"/>
                <a:gd name="T4" fmla="*/ 1344 w 7062"/>
                <a:gd name="T5" fmla="*/ 9780 h 12719"/>
                <a:gd name="T6" fmla="*/ 7061 w 7062"/>
                <a:gd name="T7" fmla="*/ 0 h 12719"/>
                <a:gd name="T8" fmla="*/ 750 w 7062"/>
                <a:gd name="T9" fmla="*/ 10968 h 12719"/>
                <a:gd name="T10" fmla="*/ 3219 w 7062"/>
                <a:gd name="T11" fmla="*/ 12718 h 12719"/>
                <a:gd name="T12" fmla="*/ 3406 w 7062"/>
                <a:gd name="T13" fmla="*/ 11562 h 1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2" h="12719">
                  <a:moveTo>
                    <a:pt x="3406" y="11562"/>
                  </a:moveTo>
                  <a:lnTo>
                    <a:pt x="3406" y="11562"/>
                  </a:lnTo>
                  <a:cubicBezTo>
                    <a:pt x="2500" y="11280"/>
                    <a:pt x="1656" y="10749"/>
                    <a:pt x="1344" y="9780"/>
                  </a:cubicBezTo>
                  <a:cubicBezTo>
                    <a:pt x="781" y="8155"/>
                    <a:pt x="1844" y="5219"/>
                    <a:pt x="7061" y="0"/>
                  </a:cubicBezTo>
                  <a:cubicBezTo>
                    <a:pt x="969" y="6000"/>
                    <a:pt x="0" y="9218"/>
                    <a:pt x="750" y="10968"/>
                  </a:cubicBezTo>
                  <a:cubicBezTo>
                    <a:pt x="1219" y="11968"/>
                    <a:pt x="2250" y="12468"/>
                    <a:pt x="3219" y="12718"/>
                  </a:cubicBezTo>
                  <a:lnTo>
                    <a:pt x="3406" y="1156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 3"/>
            <p:cNvSpPr>
              <a:spLocks noChangeArrowheads="1"/>
            </p:cNvSpPr>
            <p:nvPr/>
          </p:nvSpPr>
          <p:spPr bwMode="auto">
            <a:xfrm>
              <a:off x="2911475" y="1298575"/>
              <a:ext cx="3397250" cy="5018088"/>
            </a:xfrm>
            <a:custGeom>
              <a:avLst/>
              <a:gdLst>
                <a:gd name="T0" fmla="*/ 3156 w 9438"/>
                <a:gd name="T1" fmla="*/ 11405 h 13937"/>
                <a:gd name="T2" fmla="*/ 3156 w 9438"/>
                <a:gd name="T3" fmla="*/ 11405 h 13937"/>
                <a:gd name="T4" fmla="*/ 9437 w 9438"/>
                <a:gd name="T5" fmla="*/ 0 h 13937"/>
                <a:gd name="T6" fmla="*/ 3938 w 9438"/>
                <a:gd name="T7" fmla="*/ 13468 h 13937"/>
                <a:gd name="T8" fmla="*/ 5469 w 9438"/>
                <a:gd name="T9" fmla="*/ 13936 h 13937"/>
                <a:gd name="T10" fmla="*/ 5594 w 9438"/>
                <a:gd name="T11" fmla="*/ 13030 h 13937"/>
                <a:gd name="T12" fmla="*/ 3156 w 9438"/>
                <a:gd name="T13" fmla="*/ 11405 h 1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8" h="13937">
                  <a:moveTo>
                    <a:pt x="3156" y="11405"/>
                  </a:moveTo>
                  <a:lnTo>
                    <a:pt x="3156" y="11405"/>
                  </a:lnTo>
                  <a:cubicBezTo>
                    <a:pt x="2188" y="9718"/>
                    <a:pt x="2938" y="6406"/>
                    <a:pt x="9437" y="0"/>
                  </a:cubicBezTo>
                  <a:cubicBezTo>
                    <a:pt x="0" y="9186"/>
                    <a:pt x="1594" y="12374"/>
                    <a:pt x="3938" y="13468"/>
                  </a:cubicBezTo>
                  <a:cubicBezTo>
                    <a:pt x="4438" y="13718"/>
                    <a:pt x="4969" y="13843"/>
                    <a:pt x="5469" y="13936"/>
                  </a:cubicBezTo>
                  <a:cubicBezTo>
                    <a:pt x="5594" y="13030"/>
                    <a:pt x="5594" y="13030"/>
                    <a:pt x="5594" y="13030"/>
                  </a:cubicBezTo>
                  <a:cubicBezTo>
                    <a:pt x="4719" y="12811"/>
                    <a:pt x="3656" y="12343"/>
                    <a:pt x="3156" y="114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317234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22464" y="6035040"/>
            <a:ext cx="1621536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035040"/>
            <a:ext cx="1621536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994611" y="6035040"/>
            <a:ext cx="7154779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56" y="1815080"/>
            <a:ext cx="5733288" cy="322784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672847" y="4086156"/>
            <a:ext cx="2151230" cy="615553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 defTabSz="457200"/>
            <a:r>
              <a:rPr lang="en-US" sz="4000" i="1" dirty="0">
                <a:solidFill>
                  <a:srgbClr val="4F758B"/>
                </a:solidFill>
                <a:latin typeface="Times New Roman" charset="0"/>
                <a:ea typeface="Times New Roman" charset="0"/>
                <a:cs typeface="Times New Roman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40544590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Thank You (Blue)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56" y="1815080"/>
            <a:ext cx="5733287" cy="322784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672847" y="4086156"/>
            <a:ext cx="2151230" cy="615553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 defTabSz="457200"/>
            <a:r>
              <a:rPr lang="en-US" sz="40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96662555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83157857_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t="24794" r="12461" b="16863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56" y="1815080"/>
            <a:ext cx="5733288" cy="322784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672847" y="4086156"/>
            <a:ext cx="2151230" cy="615553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 defTabSz="457200"/>
            <a:r>
              <a:rPr lang="en-US" sz="4000" i="1" dirty="0">
                <a:solidFill>
                  <a:srgbClr val="4F758B"/>
                </a:solidFill>
                <a:latin typeface="Times New Roman" charset="0"/>
                <a:ea typeface="Times New Roman" charset="0"/>
                <a:cs typeface="Times New Roman" charset="0"/>
              </a:rPr>
              <a:t>Thank you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601200" y="0"/>
            <a:ext cx="2286000" cy="24871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Thank You (Image)</a:t>
            </a:r>
          </a:p>
          <a:p>
            <a:pPr algn="ctr" defTabSz="457200">
              <a:spcAft>
                <a:spcPts val="600"/>
              </a:spcAft>
              <a:defRPr/>
            </a:pPr>
            <a:endParaRPr lang="en-US" sz="900" i="1" dirty="0">
              <a:solidFill>
                <a:srgbClr val="FFFFFF"/>
              </a:solidFill>
            </a:endParaRPr>
          </a:p>
          <a:p>
            <a:pPr algn="ctr" defTabSz="457200">
              <a:spcAft>
                <a:spcPts val="600"/>
              </a:spcAft>
              <a:defRPr/>
            </a:pPr>
            <a:br>
              <a:rPr lang="en-US" sz="900" i="1" dirty="0">
                <a:solidFill>
                  <a:srgbClr val="FFFFFF"/>
                </a:solidFill>
              </a:rPr>
            </a:br>
            <a:r>
              <a:rPr lang="en-US" sz="900" i="1" dirty="0">
                <a:solidFill>
                  <a:srgbClr val="FFFFFF"/>
                </a:solidFill>
              </a:rPr>
              <a:t>Change background image </a:t>
            </a:r>
            <a:br>
              <a:rPr lang="en-US" sz="900" i="1" dirty="0">
                <a:solidFill>
                  <a:srgbClr val="FFFFFF"/>
                </a:solidFill>
              </a:rPr>
            </a:br>
            <a:r>
              <a:rPr lang="en-US" sz="900" i="1" dirty="0">
                <a:solidFill>
                  <a:srgbClr val="FFFFFF"/>
                </a:solidFill>
              </a:rPr>
              <a:t>in Slide Master by temporarily moving the semi-transparent box (set at 30%) and right-clicking the image and selecting “change picture”</a:t>
            </a:r>
          </a:p>
          <a:p>
            <a:pPr algn="ctr" defTabSz="457200">
              <a:spcAft>
                <a:spcPts val="600"/>
              </a:spcAft>
              <a:defRPr/>
            </a:pPr>
            <a:r>
              <a:rPr lang="en-US" sz="900" i="1" dirty="0">
                <a:solidFill>
                  <a:srgbClr val="FFFFFF"/>
                </a:solidFill>
              </a:rPr>
              <a:t>Select your photo using </a:t>
            </a:r>
            <a:br>
              <a:rPr lang="en-US" sz="900" i="1" dirty="0">
                <a:solidFill>
                  <a:srgbClr val="FFFFFF"/>
                </a:solidFill>
              </a:rPr>
            </a:br>
            <a:r>
              <a:rPr lang="en-US" sz="900" i="1" dirty="0">
                <a:solidFill>
                  <a:srgbClr val="FFFFFF"/>
                </a:solidFill>
              </a:rPr>
              <a:t>NCQA Vibe Guide, available </a:t>
            </a:r>
            <a:br>
              <a:rPr lang="en-US" sz="900" i="1" dirty="0">
                <a:solidFill>
                  <a:srgbClr val="FFFFFF"/>
                </a:solidFill>
              </a:rPr>
            </a:br>
            <a:r>
              <a:rPr lang="en-US" sz="900" i="1" dirty="0">
                <a:solidFill>
                  <a:srgbClr val="FFFFFF"/>
                </a:solidFill>
              </a:rPr>
              <a:t>on Intranet or from </a:t>
            </a:r>
            <a:br>
              <a:rPr lang="en-US" sz="900" i="1" dirty="0">
                <a:solidFill>
                  <a:srgbClr val="FFFFFF"/>
                </a:solidFill>
              </a:rPr>
            </a:br>
            <a:r>
              <a:rPr lang="en-US" sz="900" i="1" dirty="0">
                <a:solidFill>
                  <a:srgbClr val="FFFFFF"/>
                </a:solidFill>
              </a:rPr>
              <a:t>Marketing &amp; Communications Staff</a:t>
            </a:r>
          </a:p>
          <a:p>
            <a:pPr algn="ctr" defTabSz="457200">
              <a:spcAft>
                <a:spcPts val="600"/>
              </a:spcAft>
              <a:defRPr/>
            </a:pPr>
            <a:endParaRPr lang="en-US" sz="900" i="1" dirty="0">
              <a:solidFill>
                <a:srgbClr val="FFFFFF"/>
              </a:solidFill>
            </a:endParaRPr>
          </a:p>
          <a:p>
            <a:pPr algn="ctr" defTabSz="457200">
              <a:spcAft>
                <a:spcPts val="600"/>
              </a:spcAft>
              <a:defRPr/>
            </a:pPr>
            <a:endParaRPr lang="en-US" sz="900" i="1" dirty="0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>
            <a:spLocks noChangeArrowheads="1"/>
          </p:cNvSpPr>
          <p:nvPr userDrawn="1"/>
        </p:nvSpPr>
        <p:spPr bwMode="auto">
          <a:xfrm flipH="1">
            <a:off x="10570472" y="692141"/>
            <a:ext cx="289582" cy="212708"/>
          </a:xfrm>
          <a:custGeom>
            <a:avLst/>
            <a:gdLst>
              <a:gd name="T0" fmla="*/ 11999 w 21312"/>
              <a:gd name="T1" fmla="*/ 6844 h 15656"/>
              <a:gd name="T2" fmla="*/ 11999 w 21312"/>
              <a:gd name="T3" fmla="*/ 6844 h 15656"/>
              <a:gd name="T4" fmla="*/ 12999 w 21312"/>
              <a:gd name="T5" fmla="*/ 5875 h 15656"/>
              <a:gd name="T6" fmla="*/ 8156 w 21312"/>
              <a:gd name="T7" fmla="*/ 5906 h 15656"/>
              <a:gd name="T8" fmla="*/ 7219 w 21312"/>
              <a:gd name="T9" fmla="*/ 7625 h 15656"/>
              <a:gd name="T10" fmla="*/ 6562 w 21312"/>
              <a:gd name="T11" fmla="*/ 8155 h 15656"/>
              <a:gd name="T12" fmla="*/ 6437 w 21312"/>
              <a:gd name="T13" fmla="*/ 8124 h 15656"/>
              <a:gd name="T14" fmla="*/ 5906 w 21312"/>
              <a:gd name="T15" fmla="*/ 7343 h 15656"/>
              <a:gd name="T16" fmla="*/ 7219 w 21312"/>
              <a:gd name="T17" fmla="*/ 4969 h 15656"/>
              <a:gd name="T18" fmla="*/ 13936 w 21312"/>
              <a:gd name="T19" fmla="*/ 4937 h 15656"/>
              <a:gd name="T20" fmla="*/ 14936 w 21312"/>
              <a:gd name="T21" fmla="*/ 3937 h 15656"/>
              <a:gd name="T22" fmla="*/ 15999 w 21312"/>
              <a:gd name="T23" fmla="*/ 7905 h 15656"/>
              <a:gd name="T24" fmla="*/ 11999 w 21312"/>
              <a:gd name="T25" fmla="*/ 6844 h 15656"/>
              <a:gd name="T26" fmla="*/ 15405 w 21312"/>
              <a:gd name="T27" fmla="*/ 9874 h 15656"/>
              <a:gd name="T28" fmla="*/ 15405 w 21312"/>
              <a:gd name="T29" fmla="*/ 9874 h 15656"/>
              <a:gd name="T30" fmla="*/ 14093 w 21312"/>
              <a:gd name="T31" fmla="*/ 12249 h 15656"/>
              <a:gd name="T32" fmla="*/ 10718 w 21312"/>
              <a:gd name="T33" fmla="*/ 13655 h 15656"/>
              <a:gd name="T34" fmla="*/ 7375 w 21312"/>
              <a:gd name="T35" fmla="*/ 12280 h 15656"/>
              <a:gd name="T36" fmla="*/ 6375 w 21312"/>
              <a:gd name="T37" fmla="*/ 13280 h 15656"/>
              <a:gd name="T38" fmla="*/ 5312 w 21312"/>
              <a:gd name="T39" fmla="*/ 9311 h 15656"/>
              <a:gd name="T40" fmla="*/ 9312 w 21312"/>
              <a:gd name="T41" fmla="*/ 10374 h 15656"/>
              <a:gd name="T42" fmla="*/ 8312 w 21312"/>
              <a:gd name="T43" fmla="*/ 11343 h 15656"/>
              <a:gd name="T44" fmla="*/ 10718 w 21312"/>
              <a:gd name="T45" fmla="*/ 12311 h 15656"/>
              <a:gd name="T46" fmla="*/ 13155 w 21312"/>
              <a:gd name="T47" fmla="*/ 11311 h 15656"/>
              <a:gd name="T48" fmla="*/ 14093 w 21312"/>
              <a:gd name="T49" fmla="*/ 9593 h 15656"/>
              <a:gd name="T50" fmla="*/ 14874 w 21312"/>
              <a:gd name="T51" fmla="*/ 9093 h 15656"/>
              <a:gd name="T52" fmla="*/ 15405 w 21312"/>
              <a:gd name="T53" fmla="*/ 9874 h 15656"/>
              <a:gd name="T54" fmla="*/ 19311 w 21312"/>
              <a:gd name="T55" fmla="*/ 1656 h 15656"/>
              <a:gd name="T56" fmla="*/ 19311 w 21312"/>
              <a:gd name="T57" fmla="*/ 1656 h 15656"/>
              <a:gd name="T58" fmla="*/ 15155 w 21312"/>
              <a:gd name="T59" fmla="*/ 1656 h 15656"/>
              <a:gd name="T60" fmla="*/ 14436 w 21312"/>
              <a:gd name="T61" fmla="*/ 656 h 15656"/>
              <a:gd name="T62" fmla="*/ 13124 w 21312"/>
              <a:gd name="T63" fmla="*/ 0 h 15656"/>
              <a:gd name="T64" fmla="*/ 8187 w 21312"/>
              <a:gd name="T65" fmla="*/ 0 h 15656"/>
              <a:gd name="T66" fmla="*/ 6875 w 21312"/>
              <a:gd name="T67" fmla="*/ 656 h 15656"/>
              <a:gd name="T68" fmla="*/ 6156 w 21312"/>
              <a:gd name="T69" fmla="*/ 1656 h 15656"/>
              <a:gd name="T70" fmla="*/ 2000 w 21312"/>
              <a:gd name="T71" fmla="*/ 1656 h 15656"/>
              <a:gd name="T72" fmla="*/ 0 w 21312"/>
              <a:gd name="T73" fmla="*/ 3656 h 15656"/>
              <a:gd name="T74" fmla="*/ 0 w 21312"/>
              <a:gd name="T75" fmla="*/ 13655 h 15656"/>
              <a:gd name="T76" fmla="*/ 2000 w 21312"/>
              <a:gd name="T77" fmla="*/ 15655 h 15656"/>
              <a:gd name="T78" fmla="*/ 19311 w 21312"/>
              <a:gd name="T79" fmla="*/ 15655 h 15656"/>
              <a:gd name="T80" fmla="*/ 21311 w 21312"/>
              <a:gd name="T81" fmla="*/ 13655 h 15656"/>
              <a:gd name="T82" fmla="*/ 21311 w 21312"/>
              <a:gd name="T83" fmla="*/ 3656 h 15656"/>
              <a:gd name="T84" fmla="*/ 19311 w 21312"/>
              <a:gd name="T85" fmla="*/ 1656 h 15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312" h="15656">
                <a:moveTo>
                  <a:pt x="11999" y="6844"/>
                </a:moveTo>
                <a:lnTo>
                  <a:pt x="11999" y="6844"/>
                </a:lnTo>
                <a:cubicBezTo>
                  <a:pt x="12999" y="5875"/>
                  <a:pt x="12999" y="5875"/>
                  <a:pt x="12999" y="5875"/>
                </a:cubicBezTo>
                <a:cubicBezTo>
                  <a:pt x="11655" y="4562"/>
                  <a:pt x="9500" y="4562"/>
                  <a:pt x="8156" y="5906"/>
                </a:cubicBezTo>
                <a:cubicBezTo>
                  <a:pt x="7687" y="6375"/>
                  <a:pt x="7343" y="6969"/>
                  <a:pt x="7219" y="7625"/>
                </a:cubicBezTo>
                <a:cubicBezTo>
                  <a:pt x="7156" y="7936"/>
                  <a:pt x="6875" y="8155"/>
                  <a:pt x="6562" y="8155"/>
                </a:cubicBezTo>
                <a:cubicBezTo>
                  <a:pt x="6531" y="8155"/>
                  <a:pt x="6469" y="8155"/>
                  <a:pt x="6437" y="8124"/>
                </a:cubicBezTo>
                <a:cubicBezTo>
                  <a:pt x="6062" y="8061"/>
                  <a:pt x="5844" y="7719"/>
                  <a:pt x="5906" y="7343"/>
                </a:cubicBezTo>
                <a:cubicBezTo>
                  <a:pt x="6094" y="6437"/>
                  <a:pt x="6562" y="5625"/>
                  <a:pt x="7219" y="4969"/>
                </a:cubicBezTo>
                <a:cubicBezTo>
                  <a:pt x="9062" y="3125"/>
                  <a:pt x="12061" y="3094"/>
                  <a:pt x="13936" y="4937"/>
                </a:cubicBezTo>
                <a:cubicBezTo>
                  <a:pt x="14936" y="3937"/>
                  <a:pt x="14936" y="3937"/>
                  <a:pt x="14936" y="3937"/>
                </a:cubicBezTo>
                <a:cubicBezTo>
                  <a:pt x="15999" y="7905"/>
                  <a:pt x="15999" y="7905"/>
                  <a:pt x="15999" y="7905"/>
                </a:cubicBezTo>
                <a:lnTo>
                  <a:pt x="11999" y="6844"/>
                </a:lnTo>
                <a:close/>
                <a:moveTo>
                  <a:pt x="15405" y="9874"/>
                </a:moveTo>
                <a:lnTo>
                  <a:pt x="15405" y="9874"/>
                </a:lnTo>
                <a:cubicBezTo>
                  <a:pt x="15218" y="10780"/>
                  <a:pt x="14749" y="11593"/>
                  <a:pt x="14093" y="12249"/>
                </a:cubicBezTo>
                <a:cubicBezTo>
                  <a:pt x="13186" y="13155"/>
                  <a:pt x="11999" y="13655"/>
                  <a:pt x="10718" y="13655"/>
                </a:cubicBezTo>
                <a:cubicBezTo>
                  <a:pt x="9469" y="13655"/>
                  <a:pt x="8281" y="13155"/>
                  <a:pt x="7375" y="12280"/>
                </a:cubicBezTo>
                <a:cubicBezTo>
                  <a:pt x="6375" y="13280"/>
                  <a:pt x="6375" y="13280"/>
                  <a:pt x="6375" y="13280"/>
                </a:cubicBezTo>
                <a:cubicBezTo>
                  <a:pt x="5312" y="9311"/>
                  <a:pt x="5312" y="9311"/>
                  <a:pt x="5312" y="9311"/>
                </a:cubicBezTo>
                <a:cubicBezTo>
                  <a:pt x="9312" y="10374"/>
                  <a:pt x="9312" y="10374"/>
                  <a:pt x="9312" y="10374"/>
                </a:cubicBezTo>
                <a:cubicBezTo>
                  <a:pt x="8312" y="11343"/>
                  <a:pt x="8312" y="11343"/>
                  <a:pt x="8312" y="11343"/>
                </a:cubicBezTo>
                <a:cubicBezTo>
                  <a:pt x="8969" y="11968"/>
                  <a:pt x="9812" y="12311"/>
                  <a:pt x="10718" y="12311"/>
                </a:cubicBezTo>
                <a:cubicBezTo>
                  <a:pt x="11655" y="12311"/>
                  <a:pt x="12499" y="11968"/>
                  <a:pt x="13155" y="11311"/>
                </a:cubicBezTo>
                <a:cubicBezTo>
                  <a:pt x="13624" y="10843"/>
                  <a:pt x="13968" y="10249"/>
                  <a:pt x="14093" y="9593"/>
                </a:cubicBezTo>
                <a:cubicBezTo>
                  <a:pt x="14186" y="9218"/>
                  <a:pt x="14530" y="8999"/>
                  <a:pt x="14874" y="9093"/>
                </a:cubicBezTo>
                <a:cubicBezTo>
                  <a:pt x="15249" y="9155"/>
                  <a:pt x="15468" y="9499"/>
                  <a:pt x="15405" y="9874"/>
                </a:cubicBezTo>
                <a:close/>
                <a:moveTo>
                  <a:pt x="19311" y="1656"/>
                </a:moveTo>
                <a:lnTo>
                  <a:pt x="19311" y="1656"/>
                </a:lnTo>
                <a:cubicBezTo>
                  <a:pt x="15155" y="1656"/>
                  <a:pt x="15155" y="1656"/>
                  <a:pt x="15155" y="1656"/>
                </a:cubicBezTo>
                <a:cubicBezTo>
                  <a:pt x="14436" y="656"/>
                  <a:pt x="14436" y="656"/>
                  <a:pt x="14436" y="656"/>
                </a:cubicBezTo>
                <a:cubicBezTo>
                  <a:pt x="14155" y="281"/>
                  <a:pt x="13593" y="0"/>
                  <a:pt x="13124" y="0"/>
                </a:cubicBezTo>
                <a:cubicBezTo>
                  <a:pt x="8187" y="0"/>
                  <a:pt x="8187" y="0"/>
                  <a:pt x="8187" y="0"/>
                </a:cubicBezTo>
                <a:cubicBezTo>
                  <a:pt x="7719" y="0"/>
                  <a:pt x="7156" y="281"/>
                  <a:pt x="6875" y="656"/>
                </a:cubicBezTo>
                <a:cubicBezTo>
                  <a:pt x="6156" y="1656"/>
                  <a:pt x="6156" y="1656"/>
                  <a:pt x="6156" y="1656"/>
                </a:cubicBezTo>
                <a:cubicBezTo>
                  <a:pt x="2000" y="1656"/>
                  <a:pt x="2000" y="1656"/>
                  <a:pt x="2000" y="1656"/>
                </a:cubicBezTo>
                <a:cubicBezTo>
                  <a:pt x="875" y="1656"/>
                  <a:pt x="0" y="2562"/>
                  <a:pt x="0" y="3656"/>
                </a:cubicBezTo>
                <a:cubicBezTo>
                  <a:pt x="0" y="13655"/>
                  <a:pt x="0" y="13655"/>
                  <a:pt x="0" y="13655"/>
                </a:cubicBezTo>
                <a:cubicBezTo>
                  <a:pt x="0" y="14749"/>
                  <a:pt x="875" y="15655"/>
                  <a:pt x="2000" y="15655"/>
                </a:cubicBezTo>
                <a:cubicBezTo>
                  <a:pt x="19311" y="15655"/>
                  <a:pt x="19311" y="15655"/>
                  <a:pt x="19311" y="15655"/>
                </a:cubicBezTo>
                <a:cubicBezTo>
                  <a:pt x="20436" y="15655"/>
                  <a:pt x="21311" y="14749"/>
                  <a:pt x="21311" y="13655"/>
                </a:cubicBezTo>
                <a:cubicBezTo>
                  <a:pt x="21311" y="3656"/>
                  <a:pt x="21311" y="3656"/>
                  <a:pt x="21311" y="3656"/>
                </a:cubicBezTo>
                <a:cubicBezTo>
                  <a:pt x="21311" y="2562"/>
                  <a:pt x="20436" y="1656"/>
                  <a:pt x="19311" y="16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457200"/>
            <a:endParaRPr lang="en-US" dirty="0">
              <a:solidFill>
                <a:srgbClr val="565A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19645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(Image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83157857_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t="24794" r="12461" b="16863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56" y="1815080"/>
            <a:ext cx="5733287" cy="322784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672847" y="4086156"/>
            <a:ext cx="2151230" cy="615553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algn="ctr" defTabSz="457200"/>
            <a:r>
              <a:rPr lang="en-US" sz="40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Thank you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601200" y="0"/>
            <a:ext cx="2286000" cy="24871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en-US" sz="1100" dirty="0">
                <a:solidFill>
                  <a:srgbClr val="FFFFFF"/>
                </a:solidFill>
              </a:rPr>
              <a:t>Thank You (Image Blue)</a:t>
            </a:r>
          </a:p>
          <a:p>
            <a:pPr algn="ctr" defTabSz="457200">
              <a:spcAft>
                <a:spcPts val="600"/>
              </a:spcAft>
              <a:defRPr/>
            </a:pPr>
            <a:endParaRPr lang="en-US" sz="900" i="1" dirty="0">
              <a:solidFill>
                <a:srgbClr val="FFFFFF"/>
              </a:solidFill>
            </a:endParaRPr>
          </a:p>
          <a:p>
            <a:pPr algn="ctr" defTabSz="457200">
              <a:spcAft>
                <a:spcPts val="600"/>
              </a:spcAft>
              <a:defRPr/>
            </a:pPr>
            <a:br>
              <a:rPr lang="en-US" sz="900" i="1" dirty="0">
                <a:solidFill>
                  <a:srgbClr val="FFFFFF"/>
                </a:solidFill>
              </a:rPr>
            </a:br>
            <a:r>
              <a:rPr lang="en-US" sz="900" i="1" dirty="0">
                <a:solidFill>
                  <a:srgbClr val="FFFFFF"/>
                </a:solidFill>
              </a:rPr>
              <a:t>Change background image </a:t>
            </a:r>
            <a:br>
              <a:rPr lang="en-US" sz="900" i="1" dirty="0">
                <a:solidFill>
                  <a:srgbClr val="FFFFFF"/>
                </a:solidFill>
              </a:rPr>
            </a:br>
            <a:r>
              <a:rPr lang="en-US" sz="900" i="1" dirty="0">
                <a:solidFill>
                  <a:srgbClr val="FFFFFF"/>
                </a:solidFill>
              </a:rPr>
              <a:t>in Slide Master by temporarily moving the semi-transparent box (set at 30%) and right-clicking the image and selecting “change picture”</a:t>
            </a:r>
          </a:p>
          <a:p>
            <a:pPr algn="ctr" defTabSz="457200">
              <a:spcAft>
                <a:spcPts val="600"/>
              </a:spcAft>
              <a:defRPr/>
            </a:pPr>
            <a:r>
              <a:rPr lang="en-US" sz="900" i="1" dirty="0">
                <a:solidFill>
                  <a:srgbClr val="FFFFFF"/>
                </a:solidFill>
              </a:rPr>
              <a:t>Select your photo using </a:t>
            </a:r>
            <a:br>
              <a:rPr lang="en-US" sz="900" i="1" dirty="0">
                <a:solidFill>
                  <a:srgbClr val="FFFFFF"/>
                </a:solidFill>
              </a:rPr>
            </a:br>
            <a:r>
              <a:rPr lang="en-US" sz="900" i="1" dirty="0">
                <a:solidFill>
                  <a:srgbClr val="FFFFFF"/>
                </a:solidFill>
              </a:rPr>
              <a:t>NCQA Vibe Guide, available </a:t>
            </a:r>
            <a:br>
              <a:rPr lang="en-US" sz="900" i="1" dirty="0">
                <a:solidFill>
                  <a:srgbClr val="FFFFFF"/>
                </a:solidFill>
              </a:rPr>
            </a:br>
            <a:r>
              <a:rPr lang="en-US" sz="900" i="1" dirty="0">
                <a:solidFill>
                  <a:srgbClr val="FFFFFF"/>
                </a:solidFill>
              </a:rPr>
              <a:t>on Intranet or from </a:t>
            </a:r>
            <a:br>
              <a:rPr lang="en-US" sz="900" i="1" dirty="0">
                <a:solidFill>
                  <a:srgbClr val="FFFFFF"/>
                </a:solidFill>
              </a:rPr>
            </a:br>
            <a:r>
              <a:rPr lang="en-US" sz="900" i="1" dirty="0">
                <a:solidFill>
                  <a:srgbClr val="FFFFFF"/>
                </a:solidFill>
              </a:rPr>
              <a:t>Marketing &amp; Communications Staff</a:t>
            </a:r>
          </a:p>
          <a:p>
            <a:pPr algn="ctr" defTabSz="457200">
              <a:spcAft>
                <a:spcPts val="600"/>
              </a:spcAft>
              <a:defRPr/>
            </a:pPr>
            <a:endParaRPr lang="en-US" sz="900" i="1" dirty="0">
              <a:solidFill>
                <a:srgbClr val="FFFFFF"/>
              </a:solidFill>
            </a:endParaRPr>
          </a:p>
          <a:p>
            <a:pPr algn="ctr" defTabSz="457200">
              <a:spcAft>
                <a:spcPts val="600"/>
              </a:spcAft>
              <a:defRPr/>
            </a:pPr>
            <a:endParaRPr lang="en-US" sz="900" i="1" dirty="0">
              <a:solidFill>
                <a:srgbClr val="FFFFFF"/>
              </a:solidFill>
            </a:endParaRPr>
          </a:p>
        </p:txBody>
      </p:sp>
      <p:sp>
        <p:nvSpPr>
          <p:cNvPr id="12" name="Freeform 11"/>
          <p:cNvSpPr>
            <a:spLocks noChangeArrowheads="1"/>
          </p:cNvSpPr>
          <p:nvPr userDrawn="1"/>
        </p:nvSpPr>
        <p:spPr bwMode="auto">
          <a:xfrm flipH="1">
            <a:off x="10570472" y="692141"/>
            <a:ext cx="289582" cy="212708"/>
          </a:xfrm>
          <a:custGeom>
            <a:avLst/>
            <a:gdLst>
              <a:gd name="T0" fmla="*/ 11999 w 21312"/>
              <a:gd name="T1" fmla="*/ 6844 h 15656"/>
              <a:gd name="T2" fmla="*/ 11999 w 21312"/>
              <a:gd name="T3" fmla="*/ 6844 h 15656"/>
              <a:gd name="T4" fmla="*/ 12999 w 21312"/>
              <a:gd name="T5" fmla="*/ 5875 h 15656"/>
              <a:gd name="T6" fmla="*/ 8156 w 21312"/>
              <a:gd name="T7" fmla="*/ 5906 h 15656"/>
              <a:gd name="T8" fmla="*/ 7219 w 21312"/>
              <a:gd name="T9" fmla="*/ 7625 h 15656"/>
              <a:gd name="T10" fmla="*/ 6562 w 21312"/>
              <a:gd name="T11" fmla="*/ 8155 h 15656"/>
              <a:gd name="T12" fmla="*/ 6437 w 21312"/>
              <a:gd name="T13" fmla="*/ 8124 h 15656"/>
              <a:gd name="T14" fmla="*/ 5906 w 21312"/>
              <a:gd name="T15" fmla="*/ 7343 h 15656"/>
              <a:gd name="T16" fmla="*/ 7219 w 21312"/>
              <a:gd name="T17" fmla="*/ 4969 h 15656"/>
              <a:gd name="T18" fmla="*/ 13936 w 21312"/>
              <a:gd name="T19" fmla="*/ 4937 h 15656"/>
              <a:gd name="T20" fmla="*/ 14936 w 21312"/>
              <a:gd name="T21" fmla="*/ 3937 h 15656"/>
              <a:gd name="T22" fmla="*/ 15999 w 21312"/>
              <a:gd name="T23" fmla="*/ 7905 h 15656"/>
              <a:gd name="T24" fmla="*/ 11999 w 21312"/>
              <a:gd name="T25" fmla="*/ 6844 h 15656"/>
              <a:gd name="T26" fmla="*/ 15405 w 21312"/>
              <a:gd name="T27" fmla="*/ 9874 h 15656"/>
              <a:gd name="T28" fmla="*/ 15405 w 21312"/>
              <a:gd name="T29" fmla="*/ 9874 h 15656"/>
              <a:gd name="T30" fmla="*/ 14093 w 21312"/>
              <a:gd name="T31" fmla="*/ 12249 h 15656"/>
              <a:gd name="T32" fmla="*/ 10718 w 21312"/>
              <a:gd name="T33" fmla="*/ 13655 h 15656"/>
              <a:gd name="T34" fmla="*/ 7375 w 21312"/>
              <a:gd name="T35" fmla="*/ 12280 h 15656"/>
              <a:gd name="T36" fmla="*/ 6375 w 21312"/>
              <a:gd name="T37" fmla="*/ 13280 h 15656"/>
              <a:gd name="T38" fmla="*/ 5312 w 21312"/>
              <a:gd name="T39" fmla="*/ 9311 h 15656"/>
              <a:gd name="T40" fmla="*/ 9312 w 21312"/>
              <a:gd name="T41" fmla="*/ 10374 h 15656"/>
              <a:gd name="T42" fmla="*/ 8312 w 21312"/>
              <a:gd name="T43" fmla="*/ 11343 h 15656"/>
              <a:gd name="T44" fmla="*/ 10718 w 21312"/>
              <a:gd name="T45" fmla="*/ 12311 h 15656"/>
              <a:gd name="T46" fmla="*/ 13155 w 21312"/>
              <a:gd name="T47" fmla="*/ 11311 h 15656"/>
              <a:gd name="T48" fmla="*/ 14093 w 21312"/>
              <a:gd name="T49" fmla="*/ 9593 h 15656"/>
              <a:gd name="T50" fmla="*/ 14874 w 21312"/>
              <a:gd name="T51" fmla="*/ 9093 h 15656"/>
              <a:gd name="T52" fmla="*/ 15405 w 21312"/>
              <a:gd name="T53" fmla="*/ 9874 h 15656"/>
              <a:gd name="T54" fmla="*/ 19311 w 21312"/>
              <a:gd name="T55" fmla="*/ 1656 h 15656"/>
              <a:gd name="T56" fmla="*/ 19311 w 21312"/>
              <a:gd name="T57" fmla="*/ 1656 h 15656"/>
              <a:gd name="T58" fmla="*/ 15155 w 21312"/>
              <a:gd name="T59" fmla="*/ 1656 h 15656"/>
              <a:gd name="T60" fmla="*/ 14436 w 21312"/>
              <a:gd name="T61" fmla="*/ 656 h 15656"/>
              <a:gd name="T62" fmla="*/ 13124 w 21312"/>
              <a:gd name="T63" fmla="*/ 0 h 15656"/>
              <a:gd name="T64" fmla="*/ 8187 w 21312"/>
              <a:gd name="T65" fmla="*/ 0 h 15656"/>
              <a:gd name="T66" fmla="*/ 6875 w 21312"/>
              <a:gd name="T67" fmla="*/ 656 h 15656"/>
              <a:gd name="T68" fmla="*/ 6156 w 21312"/>
              <a:gd name="T69" fmla="*/ 1656 h 15656"/>
              <a:gd name="T70" fmla="*/ 2000 w 21312"/>
              <a:gd name="T71" fmla="*/ 1656 h 15656"/>
              <a:gd name="T72" fmla="*/ 0 w 21312"/>
              <a:gd name="T73" fmla="*/ 3656 h 15656"/>
              <a:gd name="T74" fmla="*/ 0 w 21312"/>
              <a:gd name="T75" fmla="*/ 13655 h 15656"/>
              <a:gd name="T76" fmla="*/ 2000 w 21312"/>
              <a:gd name="T77" fmla="*/ 15655 h 15656"/>
              <a:gd name="T78" fmla="*/ 19311 w 21312"/>
              <a:gd name="T79" fmla="*/ 15655 h 15656"/>
              <a:gd name="T80" fmla="*/ 21311 w 21312"/>
              <a:gd name="T81" fmla="*/ 13655 h 15656"/>
              <a:gd name="T82" fmla="*/ 21311 w 21312"/>
              <a:gd name="T83" fmla="*/ 3656 h 15656"/>
              <a:gd name="T84" fmla="*/ 19311 w 21312"/>
              <a:gd name="T85" fmla="*/ 1656 h 15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312" h="15656">
                <a:moveTo>
                  <a:pt x="11999" y="6844"/>
                </a:moveTo>
                <a:lnTo>
                  <a:pt x="11999" y="6844"/>
                </a:lnTo>
                <a:cubicBezTo>
                  <a:pt x="12999" y="5875"/>
                  <a:pt x="12999" y="5875"/>
                  <a:pt x="12999" y="5875"/>
                </a:cubicBezTo>
                <a:cubicBezTo>
                  <a:pt x="11655" y="4562"/>
                  <a:pt x="9500" y="4562"/>
                  <a:pt x="8156" y="5906"/>
                </a:cubicBezTo>
                <a:cubicBezTo>
                  <a:pt x="7687" y="6375"/>
                  <a:pt x="7343" y="6969"/>
                  <a:pt x="7219" y="7625"/>
                </a:cubicBezTo>
                <a:cubicBezTo>
                  <a:pt x="7156" y="7936"/>
                  <a:pt x="6875" y="8155"/>
                  <a:pt x="6562" y="8155"/>
                </a:cubicBezTo>
                <a:cubicBezTo>
                  <a:pt x="6531" y="8155"/>
                  <a:pt x="6469" y="8155"/>
                  <a:pt x="6437" y="8124"/>
                </a:cubicBezTo>
                <a:cubicBezTo>
                  <a:pt x="6062" y="8061"/>
                  <a:pt x="5844" y="7719"/>
                  <a:pt x="5906" y="7343"/>
                </a:cubicBezTo>
                <a:cubicBezTo>
                  <a:pt x="6094" y="6437"/>
                  <a:pt x="6562" y="5625"/>
                  <a:pt x="7219" y="4969"/>
                </a:cubicBezTo>
                <a:cubicBezTo>
                  <a:pt x="9062" y="3125"/>
                  <a:pt x="12061" y="3094"/>
                  <a:pt x="13936" y="4937"/>
                </a:cubicBezTo>
                <a:cubicBezTo>
                  <a:pt x="14936" y="3937"/>
                  <a:pt x="14936" y="3937"/>
                  <a:pt x="14936" y="3937"/>
                </a:cubicBezTo>
                <a:cubicBezTo>
                  <a:pt x="15999" y="7905"/>
                  <a:pt x="15999" y="7905"/>
                  <a:pt x="15999" y="7905"/>
                </a:cubicBezTo>
                <a:lnTo>
                  <a:pt x="11999" y="6844"/>
                </a:lnTo>
                <a:close/>
                <a:moveTo>
                  <a:pt x="15405" y="9874"/>
                </a:moveTo>
                <a:lnTo>
                  <a:pt x="15405" y="9874"/>
                </a:lnTo>
                <a:cubicBezTo>
                  <a:pt x="15218" y="10780"/>
                  <a:pt x="14749" y="11593"/>
                  <a:pt x="14093" y="12249"/>
                </a:cubicBezTo>
                <a:cubicBezTo>
                  <a:pt x="13186" y="13155"/>
                  <a:pt x="11999" y="13655"/>
                  <a:pt x="10718" y="13655"/>
                </a:cubicBezTo>
                <a:cubicBezTo>
                  <a:pt x="9469" y="13655"/>
                  <a:pt x="8281" y="13155"/>
                  <a:pt x="7375" y="12280"/>
                </a:cubicBezTo>
                <a:cubicBezTo>
                  <a:pt x="6375" y="13280"/>
                  <a:pt x="6375" y="13280"/>
                  <a:pt x="6375" y="13280"/>
                </a:cubicBezTo>
                <a:cubicBezTo>
                  <a:pt x="5312" y="9311"/>
                  <a:pt x="5312" y="9311"/>
                  <a:pt x="5312" y="9311"/>
                </a:cubicBezTo>
                <a:cubicBezTo>
                  <a:pt x="9312" y="10374"/>
                  <a:pt x="9312" y="10374"/>
                  <a:pt x="9312" y="10374"/>
                </a:cubicBezTo>
                <a:cubicBezTo>
                  <a:pt x="8312" y="11343"/>
                  <a:pt x="8312" y="11343"/>
                  <a:pt x="8312" y="11343"/>
                </a:cubicBezTo>
                <a:cubicBezTo>
                  <a:pt x="8969" y="11968"/>
                  <a:pt x="9812" y="12311"/>
                  <a:pt x="10718" y="12311"/>
                </a:cubicBezTo>
                <a:cubicBezTo>
                  <a:pt x="11655" y="12311"/>
                  <a:pt x="12499" y="11968"/>
                  <a:pt x="13155" y="11311"/>
                </a:cubicBezTo>
                <a:cubicBezTo>
                  <a:pt x="13624" y="10843"/>
                  <a:pt x="13968" y="10249"/>
                  <a:pt x="14093" y="9593"/>
                </a:cubicBezTo>
                <a:cubicBezTo>
                  <a:pt x="14186" y="9218"/>
                  <a:pt x="14530" y="8999"/>
                  <a:pt x="14874" y="9093"/>
                </a:cubicBezTo>
                <a:cubicBezTo>
                  <a:pt x="15249" y="9155"/>
                  <a:pt x="15468" y="9499"/>
                  <a:pt x="15405" y="9874"/>
                </a:cubicBezTo>
                <a:close/>
                <a:moveTo>
                  <a:pt x="19311" y="1656"/>
                </a:moveTo>
                <a:lnTo>
                  <a:pt x="19311" y="1656"/>
                </a:lnTo>
                <a:cubicBezTo>
                  <a:pt x="15155" y="1656"/>
                  <a:pt x="15155" y="1656"/>
                  <a:pt x="15155" y="1656"/>
                </a:cubicBezTo>
                <a:cubicBezTo>
                  <a:pt x="14436" y="656"/>
                  <a:pt x="14436" y="656"/>
                  <a:pt x="14436" y="656"/>
                </a:cubicBezTo>
                <a:cubicBezTo>
                  <a:pt x="14155" y="281"/>
                  <a:pt x="13593" y="0"/>
                  <a:pt x="13124" y="0"/>
                </a:cubicBezTo>
                <a:cubicBezTo>
                  <a:pt x="8187" y="0"/>
                  <a:pt x="8187" y="0"/>
                  <a:pt x="8187" y="0"/>
                </a:cubicBezTo>
                <a:cubicBezTo>
                  <a:pt x="7719" y="0"/>
                  <a:pt x="7156" y="281"/>
                  <a:pt x="6875" y="656"/>
                </a:cubicBezTo>
                <a:cubicBezTo>
                  <a:pt x="6156" y="1656"/>
                  <a:pt x="6156" y="1656"/>
                  <a:pt x="6156" y="1656"/>
                </a:cubicBezTo>
                <a:cubicBezTo>
                  <a:pt x="2000" y="1656"/>
                  <a:pt x="2000" y="1656"/>
                  <a:pt x="2000" y="1656"/>
                </a:cubicBezTo>
                <a:cubicBezTo>
                  <a:pt x="875" y="1656"/>
                  <a:pt x="0" y="2562"/>
                  <a:pt x="0" y="3656"/>
                </a:cubicBezTo>
                <a:cubicBezTo>
                  <a:pt x="0" y="13655"/>
                  <a:pt x="0" y="13655"/>
                  <a:pt x="0" y="13655"/>
                </a:cubicBezTo>
                <a:cubicBezTo>
                  <a:pt x="0" y="14749"/>
                  <a:pt x="875" y="15655"/>
                  <a:pt x="2000" y="15655"/>
                </a:cubicBezTo>
                <a:cubicBezTo>
                  <a:pt x="19311" y="15655"/>
                  <a:pt x="19311" y="15655"/>
                  <a:pt x="19311" y="15655"/>
                </a:cubicBezTo>
                <a:cubicBezTo>
                  <a:pt x="20436" y="15655"/>
                  <a:pt x="21311" y="14749"/>
                  <a:pt x="21311" y="13655"/>
                </a:cubicBezTo>
                <a:cubicBezTo>
                  <a:pt x="21311" y="3656"/>
                  <a:pt x="21311" y="3656"/>
                  <a:pt x="21311" y="3656"/>
                </a:cubicBezTo>
                <a:cubicBezTo>
                  <a:pt x="21311" y="2562"/>
                  <a:pt x="20436" y="1656"/>
                  <a:pt x="19311" y="16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457200"/>
            <a:endParaRPr lang="en-US" dirty="0">
              <a:solidFill>
                <a:srgbClr val="565A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27019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as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800" b="1" dirty="0">
                <a:solidFill>
                  <a:srgbClr val="FFFFFF"/>
                </a:solidFill>
              </a:rPr>
              <a:t>HAND OUT OPTIONS</a:t>
            </a:r>
          </a:p>
          <a:p>
            <a:pPr algn="ctr" defTabSz="457200"/>
            <a:r>
              <a:rPr lang="en-US" sz="2400" dirty="0">
                <a:solidFill>
                  <a:srgbClr val="FFFFFF"/>
                </a:solidFill>
              </a:rPr>
              <a:t>(THIS PAGE FOR ORGANIZATIONAL PURPOSES ONLY)</a:t>
            </a:r>
          </a:p>
        </p:txBody>
      </p:sp>
    </p:spTree>
    <p:extLst>
      <p:ext uri="{BB962C8B-B14F-4D97-AF65-F5344CB8AC3E}">
        <p14:creationId xmlns:p14="http://schemas.microsoft.com/office/powerpoint/2010/main" val="1511286247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HO)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936992" y="0"/>
            <a:ext cx="1207008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2057400"/>
            <a:ext cx="8686802" cy="4114800"/>
          </a:xfrm>
        </p:spPr>
        <p:txBody>
          <a:bodyPr numCol="3" spcCol="457200"/>
          <a:lstStyle>
            <a:lvl1pPr>
              <a:defRPr sz="1000" b="0">
                <a:solidFill>
                  <a:schemeClr val="tx1"/>
                </a:solidFill>
              </a:defRPr>
            </a:lvl1pPr>
            <a:lvl2pPr marL="631825" indent="-174625">
              <a:tabLst/>
              <a:defRPr sz="1000"/>
            </a:lvl2pPr>
            <a:lvl3pPr marL="1089025" indent="-174625">
              <a:tabLst/>
              <a:defRPr sz="1000"/>
            </a:lvl3pPr>
            <a:lvl4pPr marL="1546225" indent="-174625">
              <a:tabLst/>
              <a:defRPr sz="1000"/>
            </a:lvl4pPr>
            <a:lvl5pPr marL="2003425" indent="-174625">
              <a:tabLst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599" y="671946"/>
            <a:ext cx="8686799" cy="330200"/>
          </a:xfrm>
        </p:spPr>
        <p:txBody>
          <a:bodyPr anchor="t"/>
          <a:lstStyle>
            <a:lvl1pPr marL="12700" indent="0">
              <a:buNone/>
              <a:defRPr sz="1600" b="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601200" y="0"/>
            <a:ext cx="2286000" cy="6400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spcAft>
                <a:spcPts val="6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Layout</a:t>
            </a:r>
          </a:p>
          <a:p>
            <a:pPr algn="ctr" defTabSz="457200">
              <a:spcAft>
                <a:spcPts val="600"/>
              </a:spcAft>
            </a:pPr>
            <a:r>
              <a:rPr lang="de-DE" sz="1100">
                <a:solidFill>
                  <a:srgbClr val="FFFFFF"/>
                </a:solidFill>
              </a:rPr>
              <a:t>(HO)</a:t>
            </a:r>
            <a:r>
              <a:rPr lang="en-US" sz="1100" dirty="0">
                <a:solidFill>
                  <a:srgbClr val="FFFFFF"/>
                </a:solidFill>
              </a:rPr>
              <a:t> Title and Content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7785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07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98" y="6298213"/>
            <a:ext cx="803602" cy="4524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234668"/>
            <a:ext cx="8686799" cy="374933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2062621"/>
            <a:ext cx="8686799" cy="40982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8095" y="6430910"/>
            <a:ext cx="1079329" cy="16671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7783" y="6430910"/>
            <a:ext cx="2168434" cy="16671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000" i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7846" y="6430910"/>
            <a:ext cx="539751" cy="16875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 b="0" i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defTabSz="457200"/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159918" y="6427735"/>
            <a:ext cx="0" cy="193238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37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  <p:sldLayoutId id="2147483842" r:id="rId19"/>
    <p:sldLayoutId id="2147483843" r:id="rId20"/>
    <p:sldLayoutId id="2147483844" r:id="rId21"/>
    <p:sldLayoutId id="2147483845" r:id="rId22"/>
    <p:sldLayoutId id="2147483846" r:id="rId23"/>
    <p:sldLayoutId id="2147483847" r:id="rId24"/>
    <p:sldLayoutId id="2147483848" r:id="rId25"/>
    <p:sldLayoutId id="2147483849" r:id="rId26"/>
    <p:sldLayoutId id="2147483850" r:id="rId27"/>
    <p:sldLayoutId id="2147483851" r:id="rId28"/>
    <p:sldLayoutId id="2147483852" r:id="rId29"/>
    <p:sldLayoutId id="2147483853" r:id="rId30"/>
    <p:sldLayoutId id="2147483854" r:id="rId31"/>
    <p:sldLayoutId id="2147483855" r:id="rId32"/>
    <p:sldLayoutId id="2147483856" r:id="rId33"/>
    <p:sldLayoutId id="2147483857" r:id="rId34"/>
    <p:sldLayoutId id="2147483858" r:id="rId35"/>
    <p:sldLayoutId id="2147483859" r:id="rId36"/>
    <p:sldLayoutId id="2147483860" r:id="rId37"/>
    <p:sldLayoutId id="2147483861" r:id="rId38"/>
    <p:sldLayoutId id="2147483862" r:id="rId39"/>
    <p:sldLayoutId id="2147483863" r:id="rId40"/>
    <p:sldLayoutId id="2147483864" r:id="rId41"/>
    <p:sldLayoutId id="2147483865" r:id="rId42"/>
    <p:sldLayoutId id="2147483866" r:id="rId43"/>
    <p:sldLayoutId id="2147483867" r:id="rId44"/>
    <p:sldLayoutId id="2147483868" r:id="rId45"/>
    <p:sldLayoutId id="2147483869" r:id="rId46"/>
    <p:sldLayoutId id="2147483870" r:id="rId47"/>
    <p:sldLayoutId id="2147483871" r:id="rId48"/>
    <p:sldLayoutId id="2147483872" r:id="rId49"/>
    <p:sldLayoutId id="2147483873" r:id="rId50"/>
    <p:sldLayoutId id="2147483874" r:id="rId51"/>
    <p:sldLayoutId id="2147483875" r:id="rId52"/>
    <p:sldLayoutId id="2147483876" r:id="rId53"/>
    <p:sldLayoutId id="2147483877" r:id="rId54"/>
    <p:sldLayoutId id="2147483878" r:id="rId55"/>
    <p:sldLayoutId id="2147483879" r:id="rId56"/>
    <p:sldLayoutId id="2147483880" r:id="rId57"/>
    <p:sldLayoutId id="2147483881" r:id="rId58"/>
    <p:sldLayoutId id="2147483882" r:id="rId59"/>
    <p:sldLayoutId id="2147483883" r:id="rId60"/>
    <p:sldLayoutId id="2147483884" r:id="rId61"/>
    <p:sldLayoutId id="2147483885" r:id="rId62"/>
    <p:sldLayoutId id="2147483886" r:id="rId63"/>
    <p:sldLayoutId id="2147483887" r:id="rId64"/>
    <p:sldLayoutId id="2147483888" r:id="rId65"/>
    <p:sldLayoutId id="2147483889" r:id="rId66"/>
    <p:sldLayoutId id="2147483890" r:id="rId67"/>
    <p:sldLayoutId id="2147483891" r:id="rId68"/>
    <p:sldLayoutId id="2147483892" r:id="rId69"/>
    <p:sldLayoutId id="2147483893" r:id="rId70"/>
    <p:sldLayoutId id="2147483894" r:id="rId71"/>
    <p:sldLayoutId id="2147483895" r:id="rId72"/>
    <p:sldLayoutId id="2147483896" r:id="rId73"/>
    <p:sldLayoutId id="2147483897" r:id="rId74"/>
    <p:sldLayoutId id="2147483898" r:id="rId75"/>
    <p:sldLayoutId id="2147483899" r:id="rId76"/>
    <p:sldLayoutId id="2147483900" r:id="rId77"/>
    <p:sldLayoutId id="2147483901" r:id="rId78"/>
    <p:sldLayoutId id="2147483902" r:id="rId79"/>
    <p:sldLayoutId id="2147483903" r:id="rId80"/>
    <p:sldLayoutId id="2147483904" r:id="rId81"/>
    <p:sldLayoutId id="2147483905" r:id="rId82"/>
    <p:sldLayoutId id="2147483906" r:id="rId83"/>
    <p:sldLayoutId id="2147483907" r:id="rId84"/>
    <p:sldLayoutId id="2147483908" r:id="rId85"/>
    <p:sldLayoutId id="2147483909" r:id="rId86"/>
    <p:sldLayoutId id="2147483910" r:id="rId87"/>
    <p:sldLayoutId id="2147483911" r:id="rId88"/>
    <p:sldLayoutId id="2147483912" r:id="rId89"/>
    <p:sldLayoutId id="2147483913" r:id="rId90"/>
    <p:sldLayoutId id="2147483914" r:id="rId91"/>
    <p:sldLayoutId id="2147483915" r:id="rId92"/>
    <p:sldLayoutId id="2147483916" r:id="rId93"/>
    <p:sldLayoutId id="2147483917" r:id="rId94"/>
    <p:sldLayoutId id="2147483918" r:id="rId95"/>
    <p:sldLayoutId id="2147483919" r:id="rId96"/>
    <p:sldLayoutId id="2147483920" r:id="rId97"/>
    <p:sldLayoutId id="2147483921" r:id="rId98"/>
    <p:sldLayoutId id="2147483922" r:id="rId99"/>
    <p:sldLayoutId id="2147483923" r:id="rId100"/>
    <p:sldLayoutId id="2147483924" r:id="rId101"/>
    <p:sldLayoutId id="2147483925" r:id="rId102"/>
    <p:sldLayoutId id="2147483926" r:id="rId103"/>
    <p:sldLayoutId id="2147483927" r:id="rId104"/>
    <p:sldLayoutId id="2147483928" r:id="rId105"/>
    <p:sldLayoutId id="2147483929" r:id="rId10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kern="1200" cap="none" spc="0" normalizeH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9850" indent="-57150" algn="l" defTabSz="457200" rtl="0" eaLnBrk="1" latinLnBrk="0" hangingPunct="1">
        <a:spcBef>
          <a:spcPts val="400"/>
        </a:spcBef>
        <a:spcAft>
          <a:spcPts val="600"/>
        </a:spcAft>
        <a:buSzPct val="25000"/>
        <a:buFont typeface=".AppleSystemUIFont" charset="-120"/>
        <a:buChar char=" "/>
        <a:tabLst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95275" indent="-225425" algn="l" defTabSz="457200" rtl="0" eaLnBrk="1" latinLnBrk="0" hangingPunct="1">
        <a:spcBef>
          <a:spcPts val="400"/>
        </a:spcBef>
        <a:spcAft>
          <a:spcPts val="0"/>
        </a:spcAft>
        <a:buFont typeface="Arial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20700" indent="-225425" algn="l" defTabSz="457200" rtl="0" eaLnBrk="1" latinLnBrk="0" hangingPunct="1">
        <a:spcBef>
          <a:spcPts val="100"/>
        </a:spcBef>
        <a:spcAft>
          <a:spcPts val="0"/>
        </a:spcAft>
        <a:buFont typeface="Arial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8975" indent="-230188" algn="l" defTabSz="457200" rtl="0" eaLnBrk="1" latinLnBrk="0" hangingPunct="1">
        <a:spcBef>
          <a:spcPct val="20000"/>
        </a:spcBef>
        <a:spcAft>
          <a:spcPts val="0"/>
        </a:spcAft>
        <a:buFont typeface="Arial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230188" algn="l" defTabSz="457200" rtl="0" eaLnBrk="1" latinLnBrk="0" hangingPunct="1">
        <a:spcBef>
          <a:spcPct val="20000"/>
        </a:spcBef>
        <a:spcAft>
          <a:spcPts val="600"/>
        </a:spcAft>
        <a:buFont typeface="Arial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1920">
          <p15:clr>
            <a:srgbClr val="F26B43"/>
          </p15:clr>
        </p15:guide>
        <p15:guide id="4" pos="3840">
          <p15:clr>
            <a:srgbClr val="F26B43"/>
          </p15:clr>
        </p15:guide>
        <p15:guide id="5" pos="5616">
          <p15:clr>
            <a:srgbClr val="F26B43"/>
          </p15:clr>
        </p15:guide>
        <p15:guide id="6" orient="horz" pos="144">
          <p15:clr>
            <a:srgbClr val="F26B43"/>
          </p15:clr>
        </p15:guide>
        <p15:guide id="7" orient="horz" pos="3888">
          <p15:clr>
            <a:srgbClr val="F26B43"/>
          </p15:clr>
        </p15:guide>
        <p15:guide id="8" orient="horz" pos="1440">
          <p15:clr>
            <a:srgbClr val="F26B43"/>
          </p15:clr>
        </p15:guide>
        <p15:guide id="9" orient="horz" pos="2880">
          <p15:clr>
            <a:srgbClr val="F26B43"/>
          </p15:clr>
        </p15:guide>
        <p15:guide id="10" pos="1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Developing Person-Driven Outcome Measures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Erin Giovannetti, PhD – Senior Research Scientist</a:t>
            </a:r>
          </a:p>
          <a:p>
            <a:r>
              <a:rPr lang="en-US" dirty="0"/>
              <a:t>June 20, 2017</a:t>
            </a:r>
          </a:p>
        </p:txBody>
      </p:sp>
    </p:spTree>
    <p:extLst>
      <p:ext uri="{BB962C8B-B14F-4D97-AF65-F5344CB8AC3E}">
        <p14:creationId xmlns:p14="http://schemas.microsoft.com/office/powerpoint/2010/main" val="173032153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goals collected in pilot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599" y="1550003"/>
            <a:ext cx="8686798" cy="4096512"/>
          </a:xfrm>
        </p:spPr>
        <p:txBody>
          <a:bodyPr>
            <a:noAutofit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Futura"/>
              </a:rPr>
              <a:t>Avoid Falls: Decrease fear of going up and down stairs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Futura"/>
              </a:rPr>
              <a:t>Avoid hospitalizations or ED visits over the next 6 months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Futura"/>
              </a:rPr>
              <a:t>“I would like to do work I can get paid for”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Futura"/>
              </a:rPr>
              <a:t>“To resume driving and go on vacation as planned in September”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Futura"/>
              </a:rPr>
              <a:t>Leave house three times a week for non-medical appointments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Futura"/>
              </a:rPr>
              <a:t>Identify a home provider agency that can stay home with patient when caregiver has appointments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Futura"/>
              </a:rPr>
              <a:t>Attend classes at library to learn about computers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Futura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F1A617-8B4D-7E4F-A6CA-974B543C7814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10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732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A617-8B4D-7E4F-A6CA-974B543C7814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11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Pilot Goal Attainment Scaling Feedback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Feasible to implement in care planning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Difficult for patients with more mental health needs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Adds </a:t>
            </a:r>
            <a:r>
              <a:rPr lang="en-US" i="1" dirty="0"/>
              <a:t>value</a:t>
            </a:r>
            <a:r>
              <a:rPr lang="en-US" dirty="0"/>
              <a:t> and </a:t>
            </a:r>
            <a:r>
              <a:rPr lang="en-US" i="1" dirty="0"/>
              <a:t>time</a:t>
            </a:r>
            <a:r>
              <a:rPr lang="en-US" dirty="0"/>
              <a:t> to care planning process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Variation in how aspirational goals and outcomes are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1" dirty="0"/>
              <a:t> “I have found that in doing some of the things that we put down, there’s strength in me.”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09090" y="4980751"/>
            <a:ext cx="5232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310" defTabSz="457200"/>
            <a:r>
              <a:rPr lang="en-US" sz="2400" i="1" dirty="0">
                <a:solidFill>
                  <a:srgbClr val="565A5C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 feel like…using that tool was probably the first time…some of these people were asked what they wanted.” (Clinician)</a:t>
            </a:r>
            <a:endParaRPr lang="en-US" sz="2800" dirty="0">
              <a:solidFill>
                <a:srgbClr val="565A5C"/>
              </a:solidFill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0180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>
            <a:off x="339134" y="1200060"/>
            <a:ext cx="8622520" cy="4380343"/>
          </a:xfrm>
          <a:prstGeom prst="rightArrow">
            <a:avLst>
              <a:gd name="adj1" fmla="val 50000"/>
              <a:gd name="adj2" fmla="val 58240"/>
            </a:avLst>
          </a:prstGeom>
          <a:solidFill>
            <a:sysClr val="window" lastClr="FFFFFF">
              <a:lumMod val="85000"/>
            </a:sysClr>
          </a:solidFill>
          <a:ln>
            <a:noFill/>
          </a:ln>
          <a:effectLst/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</p:sp>
      <p:sp>
        <p:nvSpPr>
          <p:cNvPr id="17" name="Freeform 16"/>
          <p:cNvSpPr/>
          <p:nvPr/>
        </p:nvSpPr>
        <p:spPr>
          <a:xfrm>
            <a:off x="2095050" y="2416024"/>
            <a:ext cx="1438632" cy="1877199"/>
          </a:xfrm>
          <a:custGeom>
            <a:avLst/>
            <a:gdLst>
              <a:gd name="connsiteX0" fmla="*/ 0 w 1068966"/>
              <a:gd name="connsiteY0" fmla="*/ 178165 h 2411577"/>
              <a:gd name="connsiteX1" fmla="*/ 178165 w 1068966"/>
              <a:gd name="connsiteY1" fmla="*/ 0 h 2411577"/>
              <a:gd name="connsiteX2" fmla="*/ 890801 w 1068966"/>
              <a:gd name="connsiteY2" fmla="*/ 0 h 2411577"/>
              <a:gd name="connsiteX3" fmla="*/ 1068966 w 1068966"/>
              <a:gd name="connsiteY3" fmla="*/ 178165 h 2411577"/>
              <a:gd name="connsiteX4" fmla="*/ 1068966 w 1068966"/>
              <a:gd name="connsiteY4" fmla="*/ 2233412 h 2411577"/>
              <a:gd name="connsiteX5" fmla="*/ 890801 w 1068966"/>
              <a:gd name="connsiteY5" fmla="*/ 2411577 h 2411577"/>
              <a:gd name="connsiteX6" fmla="*/ 178165 w 1068966"/>
              <a:gd name="connsiteY6" fmla="*/ 2411577 h 2411577"/>
              <a:gd name="connsiteX7" fmla="*/ 0 w 1068966"/>
              <a:gd name="connsiteY7" fmla="*/ 2233412 h 2411577"/>
              <a:gd name="connsiteX8" fmla="*/ 0 w 1068966"/>
              <a:gd name="connsiteY8" fmla="*/ 178165 h 241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966" h="2411577">
                <a:moveTo>
                  <a:pt x="0" y="178165"/>
                </a:moveTo>
                <a:cubicBezTo>
                  <a:pt x="0" y="79767"/>
                  <a:pt x="79767" y="0"/>
                  <a:pt x="178165" y="0"/>
                </a:cubicBezTo>
                <a:lnTo>
                  <a:pt x="890801" y="0"/>
                </a:lnTo>
                <a:cubicBezTo>
                  <a:pt x="989199" y="0"/>
                  <a:pt x="1068966" y="79767"/>
                  <a:pt x="1068966" y="178165"/>
                </a:cubicBezTo>
                <a:lnTo>
                  <a:pt x="1068966" y="2233412"/>
                </a:lnTo>
                <a:cubicBezTo>
                  <a:pt x="1068966" y="2331810"/>
                  <a:pt x="989199" y="2411577"/>
                  <a:pt x="890801" y="2411577"/>
                </a:cubicBezTo>
                <a:lnTo>
                  <a:pt x="178165" y="2411577"/>
                </a:lnTo>
                <a:cubicBezTo>
                  <a:pt x="79767" y="2411577"/>
                  <a:pt x="0" y="2331810"/>
                  <a:pt x="0" y="2233412"/>
                </a:cubicBezTo>
                <a:lnTo>
                  <a:pt x="0" y="178165"/>
                </a:lnTo>
                <a:close/>
              </a:path>
            </a:pathLst>
          </a:custGeom>
          <a:gradFill rotWithShape="1">
            <a:gsLst>
              <a:gs pos="0">
                <a:srgbClr val="4472C4">
                  <a:hueOff val="-1470669"/>
                  <a:satOff val="-2046"/>
                  <a:lumOff val="-784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-1470669"/>
                  <a:satOff val="-2046"/>
                  <a:lumOff val="-784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-1470669"/>
                  <a:satOff val="-2046"/>
                  <a:lumOff val="-784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0471" tIns="120763" rIns="70471" bIns="12076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  <a:latin typeface="Futura"/>
              </a:rPr>
              <a:t>Identify and measure a person-driven outcome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1010" y="0"/>
            <a:ext cx="866299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81780" y="2380585"/>
            <a:ext cx="1455453" cy="1890511"/>
          </a:xfrm>
          <a:custGeom>
            <a:avLst/>
            <a:gdLst>
              <a:gd name="connsiteX0" fmla="*/ 0 w 1215839"/>
              <a:gd name="connsiteY0" fmla="*/ 202644 h 2411577"/>
              <a:gd name="connsiteX1" fmla="*/ 202644 w 1215839"/>
              <a:gd name="connsiteY1" fmla="*/ 0 h 2411577"/>
              <a:gd name="connsiteX2" fmla="*/ 1013195 w 1215839"/>
              <a:gd name="connsiteY2" fmla="*/ 0 h 2411577"/>
              <a:gd name="connsiteX3" fmla="*/ 1215839 w 1215839"/>
              <a:gd name="connsiteY3" fmla="*/ 202644 h 2411577"/>
              <a:gd name="connsiteX4" fmla="*/ 1215839 w 1215839"/>
              <a:gd name="connsiteY4" fmla="*/ 2208933 h 2411577"/>
              <a:gd name="connsiteX5" fmla="*/ 1013195 w 1215839"/>
              <a:gd name="connsiteY5" fmla="*/ 2411577 h 2411577"/>
              <a:gd name="connsiteX6" fmla="*/ 202644 w 1215839"/>
              <a:gd name="connsiteY6" fmla="*/ 2411577 h 2411577"/>
              <a:gd name="connsiteX7" fmla="*/ 0 w 1215839"/>
              <a:gd name="connsiteY7" fmla="*/ 2208933 h 2411577"/>
              <a:gd name="connsiteX8" fmla="*/ 0 w 1215839"/>
              <a:gd name="connsiteY8" fmla="*/ 202644 h 241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839" h="2411577">
                <a:moveTo>
                  <a:pt x="0" y="202644"/>
                </a:moveTo>
                <a:cubicBezTo>
                  <a:pt x="0" y="90727"/>
                  <a:pt x="90727" y="0"/>
                  <a:pt x="202644" y="0"/>
                </a:cubicBezTo>
                <a:lnTo>
                  <a:pt x="1013195" y="0"/>
                </a:lnTo>
                <a:cubicBezTo>
                  <a:pt x="1125112" y="0"/>
                  <a:pt x="1215839" y="90727"/>
                  <a:pt x="1215839" y="202644"/>
                </a:cubicBezTo>
                <a:lnTo>
                  <a:pt x="1215839" y="2208933"/>
                </a:lnTo>
                <a:cubicBezTo>
                  <a:pt x="1215839" y="2320850"/>
                  <a:pt x="1125112" y="2411577"/>
                  <a:pt x="1013195" y="2411577"/>
                </a:cubicBezTo>
                <a:lnTo>
                  <a:pt x="202644" y="2411577"/>
                </a:lnTo>
                <a:cubicBezTo>
                  <a:pt x="90727" y="2411577"/>
                  <a:pt x="0" y="2320850"/>
                  <a:pt x="0" y="2208933"/>
                </a:cubicBezTo>
                <a:lnTo>
                  <a:pt x="0" y="202644"/>
                </a:lnTo>
                <a:close/>
              </a:path>
            </a:pathLst>
          </a:custGeom>
          <a:gradFill rotWithShape="1">
            <a:gsLst>
              <a:gs pos="0">
                <a:srgbClr val="4472C4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7640" tIns="127932" rIns="77640" bIns="127932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  <a:latin typeface="Futura"/>
              </a:rPr>
              <a:t>Elicit what is important</a:t>
            </a:r>
            <a:endParaRPr lang="en-US" sz="1600" kern="0" dirty="0">
              <a:solidFill>
                <a:prstClr val="black"/>
              </a:solidFill>
              <a:latin typeface="Futur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445" y="4993337"/>
            <a:ext cx="2133600" cy="400110"/>
          </a:xfrm>
          <a:prstGeom prst="rect">
            <a:avLst/>
          </a:prstGeom>
          <a:solidFill>
            <a:srgbClr val="44546A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prstClr val="black"/>
                </a:solidFill>
                <a:latin typeface="Futura"/>
              </a:rPr>
              <a:t>Goal Inventory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44761" y="2536093"/>
            <a:ext cx="2746945" cy="707886"/>
          </a:xfrm>
          <a:prstGeom prst="rect">
            <a:avLst/>
          </a:prstGeom>
          <a:solidFill>
            <a:srgbClr val="44546A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prstClr val="black"/>
                </a:solidFill>
                <a:latin typeface="Futura"/>
              </a:rPr>
              <a:t>Goal Attainment Scaling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69865" y="3282968"/>
            <a:ext cx="2746944" cy="1015663"/>
          </a:xfrm>
          <a:prstGeom prst="rect">
            <a:avLst/>
          </a:prstGeom>
          <a:solidFill>
            <a:srgbClr val="44546A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prstClr val="black"/>
                </a:solidFill>
                <a:latin typeface="Futura"/>
              </a:rPr>
              <a:t>Prioritized Person Reported Outcome Measure</a:t>
            </a:r>
          </a:p>
        </p:txBody>
      </p:sp>
      <p:sp>
        <p:nvSpPr>
          <p:cNvPr id="32" name="Down Arrow 31"/>
          <p:cNvSpPr/>
          <p:nvPr/>
        </p:nvSpPr>
        <p:spPr>
          <a:xfrm rot="10800000">
            <a:off x="1036599" y="4296983"/>
            <a:ext cx="281193" cy="639568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Futura"/>
            </a:endParaRPr>
          </a:p>
        </p:txBody>
      </p:sp>
      <p:sp>
        <p:nvSpPr>
          <p:cNvPr id="33" name="Down Arrow 32"/>
          <p:cNvSpPr/>
          <p:nvPr/>
        </p:nvSpPr>
        <p:spPr>
          <a:xfrm rot="14900224">
            <a:off x="3848502" y="2616419"/>
            <a:ext cx="281193" cy="639568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Futura"/>
            </a:endParaRPr>
          </a:p>
        </p:txBody>
      </p:sp>
      <p:sp>
        <p:nvSpPr>
          <p:cNvPr id="34" name="Down Arrow 33"/>
          <p:cNvSpPr/>
          <p:nvPr/>
        </p:nvSpPr>
        <p:spPr>
          <a:xfrm rot="17731177">
            <a:off x="3840712" y="3298183"/>
            <a:ext cx="281193" cy="639568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Futur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F1A617-8B4D-7E4F-A6CA-974B543C7814}" type="slidenum">
              <a:rPr lang="en-US" smtClean="0">
                <a:solidFill>
                  <a:srgbClr val="2E5A7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solidFill>
                <a:srgbClr val="2E5A7C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Piloting Person Driven Outcome Approaches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Two approaches to identifying and measuring a person-driven outcome</a:t>
            </a:r>
          </a:p>
        </p:txBody>
      </p:sp>
    </p:spTree>
    <p:extLst>
      <p:ext uri="{BB962C8B-B14F-4D97-AF65-F5344CB8AC3E}">
        <p14:creationId xmlns:p14="http://schemas.microsoft.com/office/powerpoint/2010/main" val="412371310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A617-8B4D-7E4F-A6CA-974B543C7814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13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Prioritized Person Reported Outcome Measures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401782" y="1960563"/>
          <a:ext cx="3043026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3026">
                  <a:extLst>
                    <a:ext uri="{9D8B030D-6E8A-4147-A177-3AD203B41FA5}">
                      <a16:colId xmlns:a16="http://schemas.microsoft.com/office/drawing/2014/main" val="16580539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utura"/>
                        </a:rPr>
                        <a:t>Health Care Task Difficulty</a:t>
                      </a:r>
                      <a:endParaRPr lang="en-US" sz="1800" dirty="0">
                        <a:effectLst/>
                        <a:latin typeface="Futura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7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197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utura"/>
                          <a:ea typeface="+mn-ea"/>
                        </a:rPr>
                        <a:t>Choice</a:t>
                      </a:r>
                      <a:r>
                        <a:rPr lang="en-US" sz="1800" baseline="0" dirty="0">
                          <a:effectLst/>
                          <a:latin typeface="Futura"/>
                          <a:ea typeface="+mn-ea"/>
                        </a:rPr>
                        <a:t> and Control</a:t>
                      </a:r>
                      <a:endParaRPr lang="en-US" sz="1800" dirty="0">
                        <a:effectLst/>
                        <a:latin typeface="Futura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D7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970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utura"/>
                          <a:ea typeface="+mn-ea"/>
                        </a:rPr>
                        <a:t>Community</a:t>
                      </a:r>
                      <a:r>
                        <a:rPr lang="en-US" sz="1800" baseline="0" dirty="0">
                          <a:effectLst/>
                          <a:latin typeface="Futura"/>
                          <a:ea typeface="+mn-ea"/>
                        </a:rPr>
                        <a:t> Inclusion</a:t>
                      </a:r>
                      <a:endParaRPr lang="en-US" sz="1800" dirty="0">
                        <a:effectLst/>
                        <a:latin typeface="Futura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D7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272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utura"/>
                        </a:rPr>
                        <a:t>Ability to participate in social roles and activities</a:t>
                      </a:r>
                      <a:endParaRPr lang="en-US" sz="1800" dirty="0">
                        <a:effectLst/>
                        <a:latin typeface="Futura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D7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46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utura"/>
                        </a:rPr>
                        <a:t>Companionship</a:t>
                      </a:r>
                      <a:endParaRPr lang="en-US" sz="1800" dirty="0">
                        <a:effectLst/>
                        <a:latin typeface="Futura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D7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617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utura"/>
                          <a:ea typeface="Calibri" panose="020F0502020204030204" pitchFamily="34" charset="0"/>
                        </a:rPr>
                        <a:t>Depression</a:t>
                      </a:r>
                    </a:p>
                  </a:txBody>
                  <a:tcPr marL="68580" marR="68580" marT="0" marB="0">
                    <a:solidFill>
                      <a:srgbClr val="3D7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825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utura"/>
                          <a:ea typeface="Calibri" panose="020F0502020204030204" pitchFamily="34" charset="0"/>
                        </a:rPr>
                        <a:t>Anxiety</a:t>
                      </a:r>
                    </a:p>
                  </a:txBody>
                  <a:tcPr marL="68580" marR="68580" marT="0" marB="0">
                    <a:solidFill>
                      <a:srgbClr val="3D7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70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utura"/>
                        </a:rPr>
                        <a:t>Sleep</a:t>
                      </a:r>
                      <a:endParaRPr lang="en-US" sz="1800" dirty="0">
                        <a:effectLst/>
                        <a:latin typeface="Futura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D7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03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utura"/>
                        </a:rPr>
                        <a:t>Pain</a:t>
                      </a:r>
                      <a:endParaRPr lang="en-US" sz="1800" dirty="0">
                        <a:effectLst/>
                        <a:latin typeface="Futura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D7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110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utura"/>
                        </a:rPr>
                        <a:t>Cognition</a:t>
                      </a:r>
                      <a:endParaRPr lang="en-US" sz="1800" dirty="0">
                        <a:effectLst/>
                        <a:latin typeface="Futura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D7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656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utura"/>
                        </a:rPr>
                        <a:t>Access to Services</a:t>
                      </a:r>
                      <a:r>
                        <a:rPr lang="en-US" sz="1800" baseline="0" dirty="0">
                          <a:effectLst/>
                          <a:latin typeface="Futura"/>
                        </a:rPr>
                        <a:t> and Supports</a:t>
                      </a:r>
                      <a:endParaRPr lang="en-US" sz="1800" dirty="0">
                        <a:effectLst/>
                        <a:latin typeface="Futura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D7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915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utura"/>
                        </a:rPr>
                        <a:t>Caregiver Burden</a:t>
                      </a:r>
                      <a:endParaRPr lang="en-US" sz="1800" dirty="0">
                        <a:effectLst/>
                        <a:latin typeface="Futura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3D7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26887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78862" y="3614459"/>
            <a:ext cx="2087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565A5C"/>
                </a:solidFill>
                <a:latin typeface="Futura"/>
              </a:rPr>
              <a:t>Health Care Task Difficulty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4544" y="5779512"/>
            <a:ext cx="2058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565A5C"/>
                </a:solidFill>
                <a:latin typeface="Futura"/>
              </a:rPr>
              <a:t>Access to services and supports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21346" y="2119745"/>
            <a:ext cx="843198" cy="147752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90099" y="5385735"/>
            <a:ext cx="1907931" cy="58689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4198030" y="3693533"/>
            <a:ext cx="184933" cy="23562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Futura"/>
            </a:endParaRPr>
          </a:p>
        </p:txBody>
      </p:sp>
      <p:sp>
        <p:nvSpPr>
          <p:cNvPr id="18" name="Down Arrow 17"/>
          <p:cNvSpPr/>
          <p:nvPr/>
        </p:nvSpPr>
        <p:spPr>
          <a:xfrm rot="10800000">
            <a:off x="4221486" y="5972627"/>
            <a:ext cx="182861" cy="2099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Futura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6082301" y="1828798"/>
            <a:ext cx="503434" cy="433330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565A5C"/>
              </a:solidFill>
              <a:latin typeface="Futur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11766" y="3298003"/>
            <a:ext cx="2116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565A5C"/>
                </a:solidFill>
                <a:latin typeface="Futura"/>
              </a:rPr>
              <a:t>% of population “achieving” prioritized outcome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2256" y="1289105"/>
            <a:ext cx="311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565A5C"/>
                </a:solidFill>
                <a:latin typeface="Futura"/>
              </a:rPr>
              <a:t>Bank of Person-Reported Outcome Tools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44638" y="1311534"/>
            <a:ext cx="2383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565A5C"/>
                </a:solidFill>
                <a:latin typeface="Futura"/>
              </a:rPr>
              <a:t>Population Performance Measure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721316" y="1299938"/>
            <a:ext cx="2504925" cy="4446019"/>
            <a:chOff x="3721316" y="1299938"/>
            <a:chExt cx="2504925" cy="4446019"/>
          </a:xfrm>
        </p:grpSpPr>
        <p:sp>
          <p:nvSpPr>
            <p:cNvPr id="23" name="TextBox 22"/>
            <p:cNvSpPr txBox="1"/>
            <p:nvPr/>
          </p:nvSpPr>
          <p:spPr>
            <a:xfrm>
              <a:off x="3721316" y="1299938"/>
              <a:ext cx="23836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b="1" dirty="0">
                  <a:solidFill>
                    <a:srgbClr val="565A5C"/>
                  </a:solidFill>
                  <a:latin typeface="Futura"/>
                </a:rPr>
                <a:t>Individual Measurement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6623" y="1930738"/>
              <a:ext cx="1468121" cy="1666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64544" y="4260790"/>
              <a:ext cx="1861697" cy="1485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4505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 animBg="1"/>
      <p:bldP spid="18" grpId="0" animBg="1"/>
      <p:bldP spid="19" grpId="0" animBg="1"/>
      <p:bldP spid="20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A617-8B4D-7E4F-A6CA-974B543C7814}" type="slidenum">
              <a:rPr lang="en-US" smtClean="0">
                <a:solidFill>
                  <a:srgbClr val="2E5A7C"/>
                </a:solidFill>
              </a:rPr>
              <a:pPr/>
              <a:t>14</a:t>
            </a:fld>
            <a:endParaRPr lang="en-US" dirty="0">
              <a:solidFill>
                <a:srgbClr val="2E5A7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PROMs are people choosing?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</p:nvPr>
        </p:nvGraphicFramePr>
        <p:xfrm>
          <a:off x="0" y="1066800"/>
          <a:ext cx="9170988" cy="551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431536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A617-8B4D-7E4F-A6CA-974B543C7814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15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Pilot PROM Feedback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PROMs work well for mental health goals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PROMs help to identify new issues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PROMs take longer than goal attainment scaling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“It just doesn’t lend itself with the style and the way that we do our work. It makes it more challenging. It trips them up.” (clinician)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PROM score does not provide actionable information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6005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Next?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Combine approaches….</a:t>
            </a:r>
          </a:p>
          <a:p>
            <a:r>
              <a:rPr lang="en-US" sz="2800" dirty="0"/>
              <a:t>Identify a goal</a:t>
            </a:r>
          </a:p>
          <a:p>
            <a:r>
              <a:rPr lang="en-US" sz="2800" dirty="0"/>
              <a:t>Decide whether goal is better measured by PROM or Goal Attainment Scaling</a:t>
            </a:r>
          </a:p>
          <a:p>
            <a:pPr lvl="2"/>
            <a:r>
              <a:rPr lang="en-US" sz="2400" dirty="0"/>
              <a:t>Objective goals – tend to work better with Goal Attainment Scaling</a:t>
            </a:r>
          </a:p>
          <a:p>
            <a:pPr lvl="2"/>
            <a:r>
              <a:rPr lang="en-US" sz="2400" dirty="0"/>
              <a:t>Subjective goals – tend to work better with PROM</a:t>
            </a:r>
          </a:p>
          <a:p>
            <a:pPr marL="69850" lvl="1" indent="0">
              <a:buNone/>
            </a:pPr>
            <a:r>
              <a:rPr lang="en-US" sz="2800" dirty="0"/>
              <a:t>Measure whether goal was achieved</a:t>
            </a:r>
          </a:p>
          <a:p>
            <a:pPr marL="295275" lvl="2" indent="0">
              <a:buNone/>
            </a:pPr>
            <a:endParaRPr lang="en-US" sz="2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16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015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Quality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/>
              <a:t>Percent of individuals with a documented goal and outcome AND a plan of care to achieve the specific outcome.</a:t>
            </a:r>
          </a:p>
          <a:p>
            <a:pPr lvl="1"/>
            <a:r>
              <a:rPr lang="en-US" sz="2400" dirty="0"/>
              <a:t>Percent of individuals with a documented goal and outcome who have documentation of follow-up on the outcome at 3 months</a:t>
            </a:r>
          </a:p>
          <a:p>
            <a:pPr lvl="1"/>
            <a:r>
              <a:rPr lang="en-US" sz="2400" dirty="0"/>
              <a:t>Percent of individuals with a documented goal and outcome who achieve individualized outcome (goal attainment scaling score of expected or better; PROM score either maintained or improved).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17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3362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on the pilot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18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228599" y="2536176"/>
            <a:ext cx="3186405" cy="2737979"/>
          </a:xfrm>
        </p:spPr>
        <p:txBody>
          <a:bodyPr/>
          <a:lstStyle/>
          <a:p>
            <a:r>
              <a:rPr lang="en-US" sz="2400" dirty="0"/>
              <a:t>Is it feasible?</a:t>
            </a:r>
          </a:p>
          <a:p>
            <a:r>
              <a:rPr lang="en-US" sz="2400" dirty="0"/>
              <a:t>Does it add value?</a:t>
            </a:r>
          </a:p>
          <a:p>
            <a:r>
              <a:rPr lang="en-US" sz="2400" dirty="0"/>
              <a:t>Does it solve the quality measurement problem?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Demonstration with care management programs focused on disabled, medically complex and elderly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04" y="2536176"/>
            <a:ext cx="5182696" cy="29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301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Attainment Scaling  - A deeper dive</a:t>
            </a:r>
          </a:p>
        </p:txBody>
      </p:sp>
    </p:spTree>
    <p:extLst>
      <p:ext uri="{BB962C8B-B14F-4D97-AF65-F5344CB8AC3E}">
        <p14:creationId xmlns:p14="http://schemas.microsoft.com/office/powerpoint/2010/main" val="238441823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F1A617-8B4D-7E4F-A6CA-974B543C7814}" type="slidenum">
              <a:rPr lang="en-US" smtClean="0">
                <a:solidFill>
                  <a:srgbClr val="2E5A7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srgbClr val="2E5A7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Measurement: One Size Does Not Fit All</a:t>
            </a:r>
          </a:p>
        </p:txBody>
      </p:sp>
      <p:pic>
        <p:nvPicPr>
          <p:cNvPr id="1026" name="Picture 2" descr="http://static1.squarespace.com/static/52935dc9e4b0838eb29d290d/t/53396a2ee4b0753aa3c85c75/1396271663171/?format=750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0" y="2020602"/>
            <a:ext cx="8300833" cy="342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41342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SMART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S</a:t>
            </a:r>
            <a:r>
              <a:rPr lang="en-US" sz="4000" dirty="0"/>
              <a:t>pecific</a:t>
            </a:r>
          </a:p>
          <a:p>
            <a:r>
              <a:rPr lang="en-US" sz="4000" dirty="0">
                <a:solidFill>
                  <a:srgbClr val="FF0000"/>
                </a:solidFill>
              </a:rPr>
              <a:t>M</a:t>
            </a:r>
            <a:r>
              <a:rPr lang="en-US" sz="4000" dirty="0"/>
              <a:t>easurable</a:t>
            </a:r>
          </a:p>
          <a:p>
            <a:r>
              <a:rPr lang="en-US" sz="4000" dirty="0">
                <a:solidFill>
                  <a:srgbClr val="FF0000"/>
                </a:solidFill>
              </a:rPr>
              <a:t>A</a:t>
            </a:r>
            <a:r>
              <a:rPr lang="en-US" sz="4000" dirty="0"/>
              <a:t>ttainable</a:t>
            </a:r>
          </a:p>
          <a:p>
            <a:r>
              <a:rPr lang="en-US" sz="4000" dirty="0">
                <a:solidFill>
                  <a:srgbClr val="FF0000"/>
                </a:solidFill>
              </a:rPr>
              <a:t>R</a:t>
            </a:r>
            <a:r>
              <a:rPr lang="en-US" sz="4000" dirty="0"/>
              <a:t>elevant</a:t>
            </a:r>
          </a:p>
          <a:p>
            <a:r>
              <a:rPr lang="en-US" sz="4000" dirty="0">
                <a:solidFill>
                  <a:srgbClr val="FF0000"/>
                </a:solidFill>
              </a:rPr>
              <a:t>T</a:t>
            </a:r>
            <a:r>
              <a:rPr lang="en-US" sz="4000" dirty="0"/>
              <a:t>ime-Bound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20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6215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7977"/>
            <a:ext cx="7886700" cy="835024"/>
          </a:xfrm>
        </p:spPr>
        <p:txBody>
          <a:bodyPr/>
          <a:lstStyle/>
          <a:p>
            <a:r>
              <a:rPr lang="en-US" altLang="en-US" dirty="0"/>
              <a:t>GAS Process: </a:t>
            </a:r>
            <a:r>
              <a:rPr lang="en-US" altLang="en-US" i="1" dirty="0"/>
              <a:t>Goal Scaling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43002"/>
            <a:ext cx="8763000" cy="5033962"/>
          </a:xfrm>
        </p:spPr>
        <p:txBody>
          <a:bodyPr>
            <a:normAutofit/>
          </a:bodyPr>
          <a:lstStyle/>
          <a:p>
            <a:pPr marL="69850" lvl="1" indent="0">
              <a:buNone/>
            </a:pPr>
            <a:r>
              <a:rPr lang="en-US" altLang="en-US" sz="2400" dirty="0"/>
              <a:t>Describe what meeting the goal in the next 6 months would mean using 5-point scale</a:t>
            </a:r>
          </a:p>
          <a:p>
            <a:pPr marL="69850" lvl="1" indent="0">
              <a:buNone/>
            </a:pPr>
            <a:r>
              <a:rPr lang="en-US" sz="2400" dirty="0"/>
              <a:t>What is the current state? </a:t>
            </a:r>
          </a:p>
          <a:p>
            <a:pPr marL="69850" lvl="1" indent="0">
              <a:buNone/>
            </a:pPr>
            <a:r>
              <a:rPr lang="en-US" sz="2400" dirty="0"/>
              <a:t>Goal to improve something? Or maintain something? </a:t>
            </a:r>
          </a:p>
          <a:p>
            <a:pPr lvl="2"/>
            <a:r>
              <a:rPr lang="en-US" sz="2400" dirty="0"/>
              <a:t>If the goal is to improve something, then scale the current state at -1. </a:t>
            </a:r>
          </a:p>
          <a:p>
            <a:pPr lvl="2"/>
            <a:r>
              <a:rPr lang="en-US" sz="2400" dirty="0"/>
              <a:t>If the goal is to maintain something, then scale the current state at 0. </a:t>
            </a:r>
          </a:p>
          <a:p>
            <a:pPr lvl="1"/>
            <a:endParaRPr lang="en-US" alt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500" y="4292485"/>
          <a:ext cx="8763000" cy="1978867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60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3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691" marR="65691" marT="65695" marB="6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-2</a:t>
                      </a:r>
                      <a:b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Much less than expected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5691" marR="65691" marT="65695" marB="6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Somewhat less than expected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5691" marR="65691" marT="65695" marB="6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Expected level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5691" marR="65691" marT="65695" marB="6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+1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Somewhat better than expected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5691" marR="65691" marT="65695" marB="6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200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200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200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200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200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200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200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200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200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00400" algn="l"/>
                        </a:tabLst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+2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00400" algn="l"/>
                        </a:tabLst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Much better than expected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Mincho" pitchFamily="49" charset="-128"/>
                      </a:endParaRPr>
                    </a:p>
                  </a:txBody>
                  <a:tcPr marL="65691" marR="65691" marT="65695" marB="6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GOAL Description</a:t>
                      </a:r>
                    </a:p>
                  </a:txBody>
                  <a:tcPr marL="73025" marR="73025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73025" marR="73025" marT="73029" marB="73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CURRENT STATE</a:t>
                      </a:r>
                    </a:p>
                  </a:txBody>
                  <a:tcPr marL="73025" marR="73025" marT="73029" marB="73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73025" marR="73025" marT="73029" marB="73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73025" marR="73025" marT="73029" marB="73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73025" marR="73025" marT="73029" marB="730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62660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915400" cy="990600"/>
          </a:xfrm>
        </p:spPr>
        <p:txBody>
          <a:bodyPr/>
          <a:lstStyle/>
          <a:p>
            <a:r>
              <a:rPr lang="en-US" altLang="en-US" dirty="0"/>
              <a:t>GAS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2100"/>
            <a:ext cx="8915400" cy="4687888"/>
          </a:xfrm>
        </p:spPr>
        <p:txBody>
          <a:bodyPr rtlCol="0">
            <a:noAutofit/>
          </a:bodyPr>
          <a:lstStyle/>
          <a:p>
            <a:pPr marL="342900" lvl="1" indent="-342900">
              <a:buFontTx/>
              <a:buChar char="•"/>
              <a:defRPr/>
            </a:pPr>
            <a:r>
              <a:rPr lang="en-US" sz="2800" dirty="0">
                <a:latin typeface="+mj-lt"/>
              </a:rPr>
              <a:t>Can be done with patient, caregiver or both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2800" dirty="0">
                <a:latin typeface="+mj-lt"/>
              </a:rPr>
              <a:t>Identify a goal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2800" dirty="0">
                <a:latin typeface="+mj-lt"/>
              </a:rPr>
              <a:t>Scale the goal (start with current state, then expected state)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altLang="en-US" sz="2800" dirty="0">
                <a:latin typeface="+mj-lt"/>
              </a:rPr>
              <a:t>Add a plan about how to achieve goal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altLang="en-US" sz="2800" dirty="0">
                <a:latin typeface="+mj-lt"/>
              </a:rPr>
              <a:t>Patient and provider rate difficulty of achieving goal</a:t>
            </a:r>
          </a:p>
          <a:p>
            <a:pPr marL="800100" lvl="2" indent="-342900">
              <a:buFontTx/>
              <a:buChar char="•"/>
              <a:defRPr/>
            </a:pPr>
            <a:r>
              <a:rPr lang="en-US" altLang="en-US" sz="2400" dirty="0">
                <a:latin typeface="+mj-lt"/>
              </a:rPr>
              <a:t>Not at all difficult (1) to extremely difficult (4)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altLang="en-US" sz="2800" dirty="0">
                <a:latin typeface="+mj-lt"/>
              </a:rPr>
              <a:t>Patient rates confidence in achieving goal (1-10 scale)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2800" dirty="0">
                <a:latin typeface="+mj-lt"/>
              </a:rPr>
              <a:t>Takes about 20 minutes per goal</a:t>
            </a:r>
          </a:p>
          <a:p>
            <a:pPr marL="342900" lvl="1" indent="-342900">
              <a:buFontTx/>
              <a:buChar char="•"/>
              <a:defRPr/>
            </a:pPr>
            <a:endParaRPr lang="en-US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733140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74374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Erin Giovannetti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giovannetti@ncqa.org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202.955.1755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NCQA Corporate Office</a:t>
            </a:r>
            <a:br>
              <a:rPr lang="en-US" dirty="0"/>
            </a:br>
            <a:r>
              <a:rPr lang="en-US" dirty="0"/>
              <a:t>1100 13th St., NW Suite 1000</a:t>
            </a:r>
            <a:br>
              <a:rPr lang="en-US" dirty="0"/>
            </a:br>
            <a:r>
              <a:rPr lang="en-US" dirty="0"/>
              <a:t>Washington, D.C. 20005</a:t>
            </a:r>
          </a:p>
        </p:txBody>
      </p:sp>
    </p:spTree>
    <p:extLst>
      <p:ext uri="{BB962C8B-B14F-4D97-AF65-F5344CB8AC3E}">
        <p14:creationId xmlns:p14="http://schemas.microsoft.com/office/powerpoint/2010/main" val="199249362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67019" y="4598616"/>
            <a:ext cx="1687551" cy="1612309"/>
          </a:xfrm>
          <a:prstGeom prst="ellipse">
            <a:avLst/>
          </a:prstGeom>
          <a:solidFill>
            <a:srgbClr val="C00000">
              <a:alpha val="43137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35" name="Diagram 34"/>
          <p:cNvGraphicFramePr/>
          <p:nvPr/>
        </p:nvGraphicFramePr>
        <p:xfrm>
          <a:off x="1385778" y="1284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1F1A617-8B4D-7E4F-A6CA-974B543C7814}" type="slidenum">
              <a:rPr lang="en-US">
                <a:solidFill>
                  <a:srgbClr val="565A5C">
                    <a:lumMod val="60000"/>
                    <a:lumOff val="40000"/>
                  </a:srgbClr>
                </a:solidFill>
                <a:latin typeface="Futura"/>
              </a:rPr>
              <a:pPr defTabSz="914400">
                <a:defRPr/>
              </a:pPr>
              <a:t>3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  <a:latin typeface="Futur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Matters Most?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9510" y="698430"/>
            <a:ext cx="8686799" cy="330200"/>
          </a:xfrm>
        </p:spPr>
        <p:txBody>
          <a:bodyPr/>
          <a:lstStyle/>
          <a:p>
            <a:r>
              <a:rPr lang="en-US" dirty="0"/>
              <a:t>Findings from Focus Groups with Disabled Older Adults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18330" y="2077941"/>
            <a:ext cx="2073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565A5C"/>
                </a:solidFill>
                <a:latin typeface="Futura"/>
              </a:rPr>
              <a:t>Stop falling as much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49625" y="139904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565A5C"/>
                </a:solidFill>
                <a:latin typeface="Futura"/>
              </a:rPr>
              <a:t>Lose weight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69427" y="2996295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565A5C"/>
                </a:solidFill>
                <a:latin typeface="Futura"/>
              </a:rPr>
              <a:t>Take fewer medications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4481" y="3802317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565A5C"/>
                </a:solidFill>
                <a:latin typeface="Futura"/>
              </a:rPr>
              <a:t>Avoid dialysis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17966" y="540477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565A5C"/>
                </a:solidFill>
                <a:latin typeface="Futura"/>
              </a:rPr>
              <a:t>Stay out of the hospital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75572" y="5430385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565A5C"/>
                </a:solidFill>
                <a:latin typeface="Futura"/>
              </a:rPr>
              <a:t>Stay in my home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21391" y="616704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565A5C"/>
                </a:solidFill>
                <a:latin typeface="Futura"/>
              </a:rPr>
              <a:t>Choose who helps me dress and bathe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30939" y="18186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565A5C"/>
                </a:solidFill>
                <a:latin typeface="Futura"/>
              </a:rPr>
              <a:t>Increase mobility and stamina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803374" y="1563315"/>
            <a:ext cx="1817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565A5C"/>
                </a:solidFill>
                <a:latin typeface="Futura"/>
              </a:rPr>
              <a:t>Manage symptoms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8075" y="2524121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565A5C"/>
                </a:solidFill>
                <a:latin typeface="Futura"/>
              </a:rPr>
              <a:t>Play with my grandchildren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8072" y="342476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565A5C"/>
                </a:solidFill>
                <a:latin typeface="Futura"/>
              </a:rPr>
              <a:t>Have privacy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07192" y="397725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565A5C"/>
                </a:solidFill>
                <a:latin typeface="Futura"/>
              </a:rPr>
              <a:t>Choose who cares for me in my home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7140" y="4379455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565A5C"/>
                </a:solidFill>
                <a:latin typeface="Futura"/>
              </a:rPr>
              <a:t>Get my doctors to talk to each other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6984" y="506856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565A5C"/>
                </a:solidFill>
                <a:latin typeface="Futura"/>
              </a:rPr>
              <a:t>Be heard by my doctors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6984" y="2514021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565A5C"/>
                </a:solidFill>
                <a:latin typeface="Futura"/>
              </a:rPr>
              <a:t>Stay sharp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3125" y="5225574"/>
            <a:ext cx="1391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i="1" dirty="0">
                <a:solidFill>
                  <a:srgbClr val="FFFFFF"/>
                </a:solidFill>
              </a:rPr>
              <a:t>Caregiver Goals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7495" y="619292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565A5C"/>
                </a:solidFill>
                <a:latin typeface="Futura"/>
              </a:rPr>
              <a:t>Help my caregiver be less stressed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43906" y="4674046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565A5C"/>
                </a:solidFill>
                <a:latin typeface="Futura"/>
              </a:rPr>
              <a:t>Not be a burden to my family</a:t>
            </a:r>
          </a:p>
        </p:txBody>
      </p:sp>
    </p:spTree>
    <p:extLst>
      <p:ext uri="{BB962C8B-B14F-4D97-AF65-F5344CB8AC3E}">
        <p14:creationId xmlns:p14="http://schemas.microsoft.com/office/powerpoint/2010/main" val="386317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Our Vision: A balancing act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Balance desire for </a:t>
            </a:r>
          </a:p>
          <a:p>
            <a:r>
              <a:rPr lang="en-US" i="1" dirty="0"/>
              <a:t>Individualized outcomes </a:t>
            </a:r>
            <a:r>
              <a:rPr lang="en-US" dirty="0"/>
              <a:t>with need for </a:t>
            </a:r>
            <a:r>
              <a:rPr lang="en-US" i="1" dirty="0"/>
              <a:t>standardized, valid, and reliable </a:t>
            </a:r>
            <a:r>
              <a:rPr lang="en-US" dirty="0"/>
              <a:t>information</a:t>
            </a:r>
          </a:p>
          <a:p>
            <a:r>
              <a:rPr lang="en-US" dirty="0"/>
              <a:t>Quality </a:t>
            </a:r>
            <a:r>
              <a:rPr lang="en-US" i="1" dirty="0"/>
              <a:t>measures that matter </a:t>
            </a:r>
            <a:r>
              <a:rPr lang="en-US" dirty="0"/>
              <a:t>with </a:t>
            </a:r>
            <a:r>
              <a:rPr lang="en-US" i="1" dirty="0"/>
              <a:t>provider fatigue </a:t>
            </a:r>
            <a:r>
              <a:rPr lang="en-US" dirty="0"/>
              <a:t>with quality measures</a:t>
            </a:r>
          </a:p>
          <a:p>
            <a:r>
              <a:rPr lang="en-US" i="1" dirty="0"/>
              <a:t>Limiting burden </a:t>
            </a:r>
            <a:r>
              <a:rPr lang="en-US" dirty="0"/>
              <a:t>on existing workflows with need for </a:t>
            </a:r>
            <a:r>
              <a:rPr lang="en-US" i="1" dirty="0"/>
              <a:t>better data</a:t>
            </a:r>
          </a:p>
          <a:p>
            <a:pPr lvl="1"/>
            <a:endParaRPr lang="en-US" dirty="0"/>
          </a:p>
          <a:p>
            <a:r>
              <a:rPr lang="en-US" b="1" dirty="0"/>
              <a:t>Person-Driven Outcomes </a:t>
            </a:r>
            <a:r>
              <a:rPr lang="en-US" dirty="0"/>
              <a:t>– Outcomes identified by the individual (or caregiver) as important that can be used for care planning and quality measurement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F1A617-8B4D-7E4F-A6CA-974B543C7814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4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9543" y="4461164"/>
            <a:ext cx="8153402" cy="1177636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3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A617-8B4D-7E4F-A6CA-974B543C7814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5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Person-Driven Outcome Approach and Quality Measures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39134" y="1200060"/>
            <a:ext cx="8622520" cy="4380343"/>
          </a:xfrm>
          <a:prstGeom prst="rightArrow">
            <a:avLst>
              <a:gd name="adj1" fmla="val 50000"/>
              <a:gd name="adj2" fmla="val 58240"/>
            </a:avLst>
          </a:prstGeom>
          <a:solidFill>
            <a:sysClr val="window" lastClr="FFFFFF">
              <a:lumMod val="85000"/>
            </a:sysClr>
          </a:solidFill>
          <a:ln>
            <a:noFill/>
          </a:ln>
          <a:effectLst/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</p:sp>
      <p:sp>
        <p:nvSpPr>
          <p:cNvPr id="17" name="Freeform 16"/>
          <p:cNvSpPr/>
          <p:nvPr/>
        </p:nvSpPr>
        <p:spPr>
          <a:xfrm>
            <a:off x="2095050" y="2416024"/>
            <a:ext cx="1438632" cy="1877199"/>
          </a:xfrm>
          <a:custGeom>
            <a:avLst/>
            <a:gdLst>
              <a:gd name="connsiteX0" fmla="*/ 0 w 1068966"/>
              <a:gd name="connsiteY0" fmla="*/ 178165 h 2411577"/>
              <a:gd name="connsiteX1" fmla="*/ 178165 w 1068966"/>
              <a:gd name="connsiteY1" fmla="*/ 0 h 2411577"/>
              <a:gd name="connsiteX2" fmla="*/ 890801 w 1068966"/>
              <a:gd name="connsiteY2" fmla="*/ 0 h 2411577"/>
              <a:gd name="connsiteX3" fmla="*/ 1068966 w 1068966"/>
              <a:gd name="connsiteY3" fmla="*/ 178165 h 2411577"/>
              <a:gd name="connsiteX4" fmla="*/ 1068966 w 1068966"/>
              <a:gd name="connsiteY4" fmla="*/ 2233412 h 2411577"/>
              <a:gd name="connsiteX5" fmla="*/ 890801 w 1068966"/>
              <a:gd name="connsiteY5" fmla="*/ 2411577 h 2411577"/>
              <a:gd name="connsiteX6" fmla="*/ 178165 w 1068966"/>
              <a:gd name="connsiteY6" fmla="*/ 2411577 h 2411577"/>
              <a:gd name="connsiteX7" fmla="*/ 0 w 1068966"/>
              <a:gd name="connsiteY7" fmla="*/ 2233412 h 2411577"/>
              <a:gd name="connsiteX8" fmla="*/ 0 w 1068966"/>
              <a:gd name="connsiteY8" fmla="*/ 178165 h 241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966" h="2411577">
                <a:moveTo>
                  <a:pt x="0" y="178165"/>
                </a:moveTo>
                <a:cubicBezTo>
                  <a:pt x="0" y="79767"/>
                  <a:pt x="79767" y="0"/>
                  <a:pt x="178165" y="0"/>
                </a:cubicBezTo>
                <a:lnTo>
                  <a:pt x="890801" y="0"/>
                </a:lnTo>
                <a:cubicBezTo>
                  <a:pt x="989199" y="0"/>
                  <a:pt x="1068966" y="79767"/>
                  <a:pt x="1068966" y="178165"/>
                </a:cubicBezTo>
                <a:lnTo>
                  <a:pt x="1068966" y="2233412"/>
                </a:lnTo>
                <a:cubicBezTo>
                  <a:pt x="1068966" y="2331810"/>
                  <a:pt x="989199" y="2411577"/>
                  <a:pt x="890801" y="2411577"/>
                </a:cubicBezTo>
                <a:lnTo>
                  <a:pt x="178165" y="2411577"/>
                </a:lnTo>
                <a:cubicBezTo>
                  <a:pt x="79767" y="2411577"/>
                  <a:pt x="0" y="2331810"/>
                  <a:pt x="0" y="2233412"/>
                </a:cubicBezTo>
                <a:lnTo>
                  <a:pt x="0" y="178165"/>
                </a:lnTo>
                <a:close/>
              </a:path>
            </a:pathLst>
          </a:custGeom>
          <a:gradFill rotWithShape="1">
            <a:gsLst>
              <a:gs pos="0">
                <a:srgbClr val="4472C4">
                  <a:hueOff val="-1470669"/>
                  <a:satOff val="-2046"/>
                  <a:lumOff val="-784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-1470669"/>
                  <a:satOff val="-2046"/>
                  <a:lumOff val="-784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-1470669"/>
                  <a:satOff val="-2046"/>
                  <a:lumOff val="-784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0471" tIns="120763" rIns="70471" bIns="12076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</a:rPr>
              <a:t>Identify and measure a person-driven outcome</a:t>
            </a:r>
          </a:p>
        </p:txBody>
      </p:sp>
      <p:sp>
        <p:nvSpPr>
          <p:cNvPr id="18" name="Freeform 17"/>
          <p:cNvSpPr/>
          <p:nvPr/>
        </p:nvSpPr>
        <p:spPr>
          <a:xfrm>
            <a:off x="3670450" y="2419260"/>
            <a:ext cx="1078966" cy="1890511"/>
          </a:xfrm>
          <a:custGeom>
            <a:avLst/>
            <a:gdLst>
              <a:gd name="connsiteX0" fmla="*/ 0 w 994885"/>
              <a:gd name="connsiteY0" fmla="*/ 165817 h 2411577"/>
              <a:gd name="connsiteX1" fmla="*/ 165817 w 994885"/>
              <a:gd name="connsiteY1" fmla="*/ 0 h 2411577"/>
              <a:gd name="connsiteX2" fmla="*/ 829068 w 994885"/>
              <a:gd name="connsiteY2" fmla="*/ 0 h 2411577"/>
              <a:gd name="connsiteX3" fmla="*/ 994885 w 994885"/>
              <a:gd name="connsiteY3" fmla="*/ 165817 h 2411577"/>
              <a:gd name="connsiteX4" fmla="*/ 994885 w 994885"/>
              <a:gd name="connsiteY4" fmla="*/ 2245760 h 2411577"/>
              <a:gd name="connsiteX5" fmla="*/ 829068 w 994885"/>
              <a:gd name="connsiteY5" fmla="*/ 2411577 h 2411577"/>
              <a:gd name="connsiteX6" fmla="*/ 165817 w 994885"/>
              <a:gd name="connsiteY6" fmla="*/ 2411577 h 2411577"/>
              <a:gd name="connsiteX7" fmla="*/ 0 w 994885"/>
              <a:gd name="connsiteY7" fmla="*/ 2245760 h 2411577"/>
              <a:gd name="connsiteX8" fmla="*/ 0 w 994885"/>
              <a:gd name="connsiteY8" fmla="*/ 165817 h 241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4885" h="2411577">
                <a:moveTo>
                  <a:pt x="0" y="165817"/>
                </a:moveTo>
                <a:cubicBezTo>
                  <a:pt x="0" y="74239"/>
                  <a:pt x="74239" y="0"/>
                  <a:pt x="165817" y="0"/>
                </a:cubicBezTo>
                <a:lnTo>
                  <a:pt x="829068" y="0"/>
                </a:lnTo>
                <a:cubicBezTo>
                  <a:pt x="920646" y="0"/>
                  <a:pt x="994885" y="74239"/>
                  <a:pt x="994885" y="165817"/>
                </a:cubicBezTo>
                <a:lnTo>
                  <a:pt x="994885" y="2245760"/>
                </a:lnTo>
                <a:cubicBezTo>
                  <a:pt x="994885" y="2337338"/>
                  <a:pt x="920646" y="2411577"/>
                  <a:pt x="829068" y="2411577"/>
                </a:cubicBezTo>
                <a:lnTo>
                  <a:pt x="165817" y="2411577"/>
                </a:lnTo>
                <a:cubicBezTo>
                  <a:pt x="74239" y="2411577"/>
                  <a:pt x="0" y="2337338"/>
                  <a:pt x="0" y="2245760"/>
                </a:cubicBezTo>
                <a:lnTo>
                  <a:pt x="0" y="165817"/>
                </a:lnTo>
                <a:close/>
              </a:path>
            </a:pathLst>
          </a:custGeom>
          <a:gradFill rotWithShape="1">
            <a:gsLst>
              <a:gs pos="0">
                <a:srgbClr val="4472C4">
                  <a:hueOff val="-2941338"/>
                  <a:satOff val="-4091"/>
                  <a:lumOff val="-1569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-2941338"/>
                  <a:satOff val="-4091"/>
                  <a:lumOff val="-1569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-2941338"/>
                  <a:satOff val="-4091"/>
                  <a:lumOff val="-1569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66854" tIns="117146" rIns="66854" bIns="117146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</a:rPr>
              <a:t>Action Step</a:t>
            </a:r>
            <a:endParaRPr lang="en-US" sz="1600" kern="0" dirty="0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874878" y="2441552"/>
            <a:ext cx="1221618" cy="1890512"/>
          </a:xfrm>
          <a:custGeom>
            <a:avLst/>
            <a:gdLst>
              <a:gd name="connsiteX0" fmla="*/ 0 w 1374145"/>
              <a:gd name="connsiteY0" fmla="*/ 229029 h 2411577"/>
              <a:gd name="connsiteX1" fmla="*/ 229029 w 1374145"/>
              <a:gd name="connsiteY1" fmla="*/ 0 h 2411577"/>
              <a:gd name="connsiteX2" fmla="*/ 1145116 w 1374145"/>
              <a:gd name="connsiteY2" fmla="*/ 0 h 2411577"/>
              <a:gd name="connsiteX3" fmla="*/ 1374145 w 1374145"/>
              <a:gd name="connsiteY3" fmla="*/ 229029 h 2411577"/>
              <a:gd name="connsiteX4" fmla="*/ 1374145 w 1374145"/>
              <a:gd name="connsiteY4" fmla="*/ 2182548 h 2411577"/>
              <a:gd name="connsiteX5" fmla="*/ 1145116 w 1374145"/>
              <a:gd name="connsiteY5" fmla="*/ 2411577 h 2411577"/>
              <a:gd name="connsiteX6" fmla="*/ 229029 w 1374145"/>
              <a:gd name="connsiteY6" fmla="*/ 2411577 h 2411577"/>
              <a:gd name="connsiteX7" fmla="*/ 0 w 1374145"/>
              <a:gd name="connsiteY7" fmla="*/ 2182548 h 2411577"/>
              <a:gd name="connsiteX8" fmla="*/ 0 w 1374145"/>
              <a:gd name="connsiteY8" fmla="*/ 229029 h 241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145" h="2411577">
                <a:moveTo>
                  <a:pt x="0" y="229029"/>
                </a:moveTo>
                <a:cubicBezTo>
                  <a:pt x="0" y="102540"/>
                  <a:pt x="102540" y="0"/>
                  <a:pt x="229029" y="0"/>
                </a:cubicBezTo>
                <a:lnTo>
                  <a:pt x="1145116" y="0"/>
                </a:lnTo>
                <a:cubicBezTo>
                  <a:pt x="1271605" y="0"/>
                  <a:pt x="1374145" y="102540"/>
                  <a:pt x="1374145" y="229029"/>
                </a:cubicBezTo>
                <a:lnTo>
                  <a:pt x="1374145" y="2182548"/>
                </a:lnTo>
                <a:cubicBezTo>
                  <a:pt x="1374145" y="2309037"/>
                  <a:pt x="1271605" y="2411577"/>
                  <a:pt x="1145116" y="2411577"/>
                </a:cubicBezTo>
                <a:lnTo>
                  <a:pt x="229029" y="2411577"/>
                </a:lnTo>
                <a:cubicBezTo>
                  <a:pt x="102540" y="2411577"/>
                  <a:pt x="0" y="2309037"/>
                  <a:pt x="0" y="2182548"/>
                </a:cubicBezTo>
                <a:lnTo>
                  <a:pt x="0" y="229029"/>
                </a:lnTo>
                <a:close/>
              </a:path>
            </a:pathLst>
          </a:custGeom>
          <a:gradFill rotWithShape="1">
            <a:gsLst>
              <a:gs pos="0">
                <a:srgbClr val="4472C4">
                  <a:hueOff val="-4412007"/>
                  <a:satOff val="-6137"/>
                  <a:lumOff val="-2353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-4412007"/>
                  <a:satOff val="-6137"/>
                  <a:lumOff val="-2353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-4412007"/>
                  <a:satOff val="-6137"/>
                  <a:lumOff val="-2353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85368" tIns="135660" rIns="85368" bIns="13566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</a:rPr>
              <a:t>Re-assess person-driven outcome</a:t>
            </a:r>
            <a:endParaRPr lang="en-US" sz="1600" b="1" i="1" kern="0" dirty="0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233264" y="2453646"/>
            <a:ext cx="1532262" cy="1890511"/>
          </a:xfrm>
          <a:custGeom>
            <a:avLst/>
            <a:gdLst>
              <a:gd name="connsiteX0" fmla="*/ 0 w 1564210"/>
              <a:gd name="connsiteY0" fmla="*/ 260707 h 2411577"/>
              <a:gd name="connsiteX1" fmla="*/ 260707 w 1564210"/>
              <a:gd name="connsiteY1" fmla="*/ 0 h 2411577"/>
              <a:gd name="connsiteX2" fmla="*/ 1303503 w 1564210"/>
              <a:gd name="connsiteY2" fmla="*/ 0 h 2411577"/>
              <a:gd name="connsiteX3" fmla="*/ 1564210 w 1564210"/>
              <a:gd name="connsiteY3" fmla="*/ 260707 h 2411577"/>
              <a:gd name="connsiteX4" fmla="*/ 1564210 w 1564210"/>
              <a:gd name="connsiteY4" fmla="*/ 2150870 h 2411577"/>
              <a:gd name="connsiteX5" fmla="*/ 1303503 w 1564210"/>
              <a:gd name="connsiteY5" fmla="*/ 2411577 h 2411577"/>
              <a:gd name="connsiteX6" fmla="*/ 260707 w 1564210"/>
              <a:gd name="connsiteY6" fmla="*/ 2411577 h 2411577"/>
              <a:gd name="connsiteX7" fmla="*/ 0 w 1564210"/>
              <a:gd name="connsiteY7" fmla="*/ 2150870 h 2411577"/>
              <a:gd name="connsiteX8" fmla="*/ 0 w 1564210"/>
              <a:gd name="connsiteY8" fmla="*/ 260707 h 241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4210" h="2411577">
                <a:moveTo>
                  <a:pt x="0" y="260707"/>
                </a:moveTo>
                <a:cubicBezTo>
                  <a:pt x="0" y="116722"/>
                  <a:pt x="116722" y="0"/>
                  <a:pt x="260707" y="0"/>
                </a:cubicBezTo>
                <a:lnTo>
                  <a:pt x="1303503" y="0"/>
                </a:lnTo>
                <a:cubicBezTo>
                  <a:pt x="1447488" y="0"/>
                  <a:pt x="1564210" y="116722"/>
                  <a:pt x="1564210" y="260707"/>
                </a:cubicBezTo>
                <a:lnTo>
                  <a:pt x="1564210" y="2150870"/>
                </a:lnTo>
                <a:cubicBezTo>
                  <a:pt x="1564210" y="2294855"/>
                  <a:pt x="1447488" y="2411577"/>
                  <a:pt x="1303503" y="2411577"/>
                </a:cubicBezTo>
                <a:lnTo>
                  <a:pt x="260707" y="2411577"/>
                </a:lnTo>
                <a:cubicBezTo>
                  <a:pt x="116722" y="2411577"/>
                  <a:pt x="0" y="2294855"/>
                  <a:pt x="0" y="2150870"/>
                </a:cubicBezTo>
                <a:lnTo>
                  <a:pt x="0" y="260707"/>
                </a:lnTo>
                <a:close/>
              </a:path>
            </a:pathLst>
          </a:custGeom>
          <a:gradFill rotWithShape="1">
            <a:gsLst>
              <a:gs pos="0">
                <a:srgbClr val="4472C4">
                  <a:hueOff val="-7353344"/>
                  <a:satOff val="-10228"/>
                  <a:lumOff val="-3922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-7353344"/>
                  <a:satOff val="-10228"/>
                  <a:lumOff val="-3922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-7353344"/>
                  <a:satOff val="-10228"/>
                  <a:lumOff val="-3922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94646" tIns="144938" rIns="94646" bIns="144938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</a:rPr>
              <a:t>Improve or maintain person driven outcome</a:t>
            </a:r>
            <a:endParaRPr lang="en-US" sz="1600" b="1" i="1" kern="0" dirty="0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1010" y="0"/>
            <a:ext cx="866299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134" y="5180293"/>
            <a:ext cx="9084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prstClr val="black"/>
                </a:solidFill>
              </a:rPr>
              <a:t>% individuals with assessment of progress on person-driven outcome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4814429"/>
            <a:ext cx="841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prstClr val="black"/>
                </a:solidFill>
              </a:rPr>
              <a:t>% individuals with person-driven outcome documented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4134" y="5544217"/>
            <a:ext cx="8419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prstClr val="black"/>
                </a:solidFill>
              </a:rPr>
              <a:t>% individuals who show improvement (or maintain) in a person-driven outcome</a:t>
            </a:r>
          </a:p>
        </p:txBody>
      </p:sp>
      <p:sp>
        <p:nvSpPr>
          <p:cNvPr id="25" name="Freeform 24"/>
          <p:cNvSpPr/>
          <p:nvPr/>
        </p:nvSpPr>
        <p:spPr>
          <a:xfrm>
            <a:off x="481780" y="2394440"/>
            <a:ext cx="1455453" cy="1890511"/>
          </a:xfrm>
          <a:custGeom>
            <a:avLst/>
            <a:gdLst>
              <a:gd name="connsiteX0" fmla="*/ 0 w 1215839"/>
              <a:gd name="connsiteY0" fmla="*/ 202644 h 2411577"/>
              <a:gd name="connsiteX1" fmla="*/ 202644 w 1215839"/>
              <a:gd name="connsiteY1" fmla="*/ 0 h 2411577"/>
              <a:gd name="connsiteX2" fmla="*/ 1013195 w 1215839"/>
              <a:gd name="connsiteY2" fmla="*/ 0 h 2411577"/>
              <a:gd name="connsiteX3" fmla="*/ 1215839 w 1215839"/>
              <a:gd name="connsiteY3" fmla="*/ 202644 h 2411577"/>
              <a:gd name="connsiteX4" fmla="*/ 1215839 w 1215839"/>
              <a:gd name="connsiteY4" fmla="*/ 2208933 h 2411577"/>
              <a:gd name="connsiteX5" fmla="*/ 1013195 w 1215839"/>
              <a:gd name="connsiteY5" fmla="*/ 2411577 h 2411577"/>
              <a:gd name="connsiteX6" fmla="*/ 202644 w 1215839"/>
              <a:gd name="connsiteY6" fmla="*/ 2411577 h 2411577"/>
              <a:gd name="connsiteX7" fmla="*/ 0 w 1215839"/>
              <a:gd name="connsiteY7" fmla="*/ 2208933 h 2411577"/>
              <a:gd name="connsiteX8" fmla="*/ 0 w 1215839"/>
              <a:gd name="connsiteY8" fmla="*/ 202644 h 241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839" h="2411577">
                <a:moveTo>
                  <a:pt x="0" y="202644"/>
                </a:moveTo>
                <a:cubicBezTo>
                  <a:pt x="0" y="90727"/>
                  <a:pt x="90727" y="0"/>
                  <a:pt x="202644" y="0"/>
                </a:cubicBezTo>
                <a:lnTo>
                  <a:pt x="1013195" y="0"/>
                </a:lnTo>
                <a:cubicBezTo>
                  <a:pt x="1125112" y="0"/>
                  <a:pt x="1215839" y="90727"/>
                  <a:pt x="1215839" y="202644"/>
                </a:cubicBezTo>
                <a:lnTo>
                  <a:pt x="1215839" y="2208933"/>
                </a:lnTo>
                <a:cubicBezTo>
                  <a:pt x="1215839" y="2320850"/>
                  <a:pt x="1125112" y="2411577"/>
                  <a:pt x="1013195" y="2411577"/>
                </a:cubicBezTo>
                <a:lnTo>
                  <a:pt x="202644" y="2411577"/>
                </a:lnTo>
                <a:cubicBezTo>
                  <a:pt x="90727" y="2411577"/>
                  <a:pt x="0" y="2320850"/>
                  <a:pt x="0" y="2208933"/>
                </a:cubicBezTo>
                <a:lnTo>
                  <a:pt x="0" y="202644"/>
                </a:lnTo>
                <a:close/>
              </a:path>
            </a:pathLst>
          </a:custGeom>
          <a:gradFill rotWithShape="1">
            <a:gsLst>
              <a:gs pos="0">
                <a:srgbClr val="4472C4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7640" tIns="127932" rIns="77640" bIns="127932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</a:rPr>
              <a:t>Elicit what is important</a:t>
            </a:r>
            <a:endParaRPr lang="en-US" sz="16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38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 Driven Learning Collaborative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UCLA School of Medicine – Home-based primary care program</a:t>
            </a:r>
          </a:p>
          <a:p>
            <a:r>
              <a:rPr lang="en-US" dirty="0"/>
              <a:t>U.S. Medical Management – Home based primary care practice</a:t>
            </a:r>
          </a:p>
          <a:p>
            <a:r>
              <a:rPr lang="en-US" dirty="0"/>
              <a:t>UCSF School of Medicine – Complex patient care management program</a:t>
            </a:r>
          </a:p>
          <a:p>
            <a:r>
              <a:rPr lang="en-US" dirty="0"/>
              <a:t>Kaiser Permanente Northwest – Complex Patient Centered Medical Home</a:t>
            </a:r>
          </a:p>
          <a:p>
            <a:r>
              <a:rPr lang="en-US" dirty="0"/>
              <a:t>Care Source – Dual Eligible Managed Care Plan, Complex Care Management program</a:t>
            </a:r>
          </a:p>
          <a:p>
            <a:r>
              <a:rPr lang="en-US" dirty="0"/>
              <a:t>iCare - Dual Eligible Managed Care Plan, Complex Care Management program</a:t>
            </a:r>
          </a:p>
          <a:p>
            <a:r>
              <a:rPr lang="en-US" dirty="0"/>
              <a:t>Priority Health – Medicare Advantage Health Plan, Transitional care management program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Sites working with NCQA March 2016-October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6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5527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A96B2-702C-084E-9060-05751DBF82B0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7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99735" y="1943315"/>
            <a:ext cx="3340992" cy="1095452"/>
          </a:xfrm>
        </p:spPr>
        <p:txBody>
          <a:bodyPr/>
          <a:lstStyle/>
          <a:p>
            <a:endParaRPr lang="en-US" b="1" dirty="0">
              <a:solidFill>
                <a:srgbClr val="C00000"/>
              </a:solidFill>
            </a:endParaRPr>
          </a:p>
          <a:p>
            <a:pPr lvl="2"/>
            <a:r>
              <a:rPr lang="en-US" dirty="0"/>
              <a:t>The more significant the disability the more likely that control is vested in others</a:t>
            </a:r>
          </a:p>
          <a:p>
            <a:pPr lvl="2"/>
            <a:r>
              <a:rPr lang="en-US" dirty="0"/>
              <a:t>People tend to express different goals depending on who they’re talking to</a:t>
            </a:r>
          </a:p>
          <a:p>
            <a:pPr lvl="2"/>
            <a:r>
              <a:rPr lang="en-US" dirty="0"/>
              <a:t>Developed goal inventory to help start the discussion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2453" y="317789"/>
            <a:ext cx="3856102" cy="5966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spc="0" normalizeH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F758B"/>
                </a:solidFill>
              </a:rPr>
              <a:t>Eliciting what is important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242453" y="1048772"/>
            <a:ext cx="3856100" cy="295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700" indent="0" algn="l" defTabSz="457200" rtl="0" eaLnBrk="1" latinLnBrk="0" hangingPunct="1">
              <a:spcBef>
                <a:spcPts val="400"/>
              </a:spcBef>
              <a:spcAft>
                <a:spcPts val="600"/>
              </a:spcAft>
              <a:buSzPct val="25000"/>
              <a:buFont typeface=".AppleSystemUIFont" charset="-120"/>
              <a:buNone/>
              <a:tabLst/>
              <a:defRPr lang="en-US" sz="2000" b="0" i="1" kern="1200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295275" indent="-225425" algn="l" defTabSz="457200" rtl="0" eaLnBrk="1" latinLnBrk="0" hangingPunct="1"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225425" algn="l" defTabSz="457200" rtl="0" eaLnBrk="1" latinLnBrk="0" hangingPunct="1">
              <a:spcBef>
                <a:spcPts val="100"/>
              </a:spcBef>
              <a:spcAft>
                <a:spcPts val="0"/>
              </a:spcAft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8975" indent="-230188" algn="l" defTabSz="457200" rtl="0" eaLnBrk="1" latinLnBrk="0" hangingPunct="1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9163" indent="-230188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>
                <a:solidFill>
                  <a:srgbClr val="C8102E"/>
                </a:solidFill>
              </a:rPr>
              <a:t>What is important TO somebody instead of what is important FOR somebody</a:t>
            </a:r>
          </a:p>
        </p:txBody>
      </p:sp>
      <p:pic>
        <p:nvPicPr>
          <p:cNvPr id="11" name="Content Placeholder 6" descr="Goal Inventory 7_25_patient - Word"/>
          <p:cNvPicPr>
            <a:picLocks noChangeAspect="1"/>
          </p:cNvPicPr>
          <p:nvPr/>
        </p:nvPicPr>
        <p:blipFill rotWithShape="1">
          <a:blip r:embed="rId3"/>
          <a:srcRect l="51549" t="13475" r="14183" b="4603"/>
          <a:stretch/>
        </p:blipFill>
        <p:spPr>
          <a:xfrm>
            <a:off x="4098554" y="213824"/>
            <a:ext cx="4830697" cy="6217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72270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>
            <a:off x="339134" y="1200060"/>
            <a:ext cx="8622520" cy="4380343"/>
          </a:xfrm>
          <a:prstGeom prst="rightArrow">
            <a:avLst>
              <a:gd name="adj1" fmla="val 50000"/>
              <a:gd name="adj2" fmla="val 58240"/>
            </a:avLst>
          </a:prstGeom>
          <a:solidFill>
            <a:sysClr val="window" lastClr="FFFFFF">
              <a:lumMod val="85000"/>
            </a:sysClr>
          </a:solidFill>
          <a:ln>
            <a:noFill/>
          </a:ln>
          <a:effectLst/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</p:sp>
      <p:sp>
        <p:nvSpPr>
          <p:cNvPr id="17" name="Freeform 16"/>
          <p:cNvSpPr/>
          <p:nvPr/>
        </p:nvSpPr>
        <p:spPr>
          <a:xfrm>
            <a:off x="2095050" y="2416024"/>
            <a:ext cx="1438632" cy="1877199"/>
          </a:xfrm>
          <a:custGeom>
            <a:avLst/>
            <a:gdLst>
              <a:gd name="connsiteX0" fmla="*/ 0 w 1068966"/>
              <a:gd name="connsiteY0" fmla="*/ 178165 h 2411577"/>
              <a:gd name="connsiteX1" fmla="*/ 178165 w 1068966"/>
              <a:gd name="connsiteY1" fmla="*/ 0 h 2411577"/>
              <a:gd name="connsiteX2" fmla="*/ 890801 w 1068966"/>
              <a:gd name="connsiteY2" fmla="*/ 0 h 2411577"/>
              <a:gd name="connsiteX3" fmla="*/ 1068966 w 1068966"/>
              <a:gd name="connsiteY3" fmla="*/ 178165 h 2411577"/>
              <a:gd name="connsiteX4" fmla="*/ 1068966 w 1068966"/>
              <a:gd name="connsiteY4" fmla="*/ 2233412 h 2411577"/>
              <a:gd name="connsiteX5" fmla="*/ 890801 w 1068966"/>
              <a:gd name="connsiteY5" fmla="*/ 2411577 h 2411577"/>
              <a:gd name="connsiteX6" fmla="*/ 178165 w 1068966"/>
              <a:gd name="connsiteY6" fmla="*/ 2411577 h 2411577"/>
              <a:gd name="connsiteX7" fmla="*/ 0 w 1068966"/>
              <a:gd name="connsiteY7" fmla="*/ 2233412 h 2411577"/>
              <a:gd name="connsiteX8" fmla="*/ 0 w 1068966"/>
              <a:gd name="connsiteY8" fmla="*/ 178165 h 241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966" h="2411577">
                <a:moveTo>
                  <a:pt x="0" y="178165"/>
                </a:moveTo>
                <a:cubicBezTo>
                  <a:pt x="0" y="79767"/>
                  <a:pt x="79767" y="0"/>
                  <a:pt x="178165" y="0"/>
                </a:cubicBezTo>
                <a:lnTo>
                  <a:pt x="890801" y="0"/>
                </a:lnTo>
                <a:cubicBezTo>
                  <a:pt x="989199" y="0"/>
                  <a:pt x="1068966" y="79767"/>
                  <a:pt x="1068966" y="178165"/>
                </a:cubicBezTo>
                <a:lnTo>
                  <a:pt x="1068966" y="2233412"/>
                </a:lnTo>
                <a:cubicBezTo>
                  <a:pt x="1068966" y="2331810"/>
                  <a:pt x="989199" y="2411577"/>
                  <a:pt x="890801" y="2411577"/>
                </a:cubicBezTo>
                <a:lnTo>
                  <a:pt x="178165" y="2411577"/>
                </a:lnTo>
                <a:cubicBezTo>
                  <a:pt x="79767" y="2411577"/>
                  <a:pt x="0" y="2331810"/>
                  <a:pt x="0" y="2233412"/>
                </a:cubicBezTo>
                <a:lnTo>
                  <a:pt x="0" y="178165"/>
                </a:lnTo>
                <a:close/>
              </a:path>
            </a:pathLst>
          </a:custGeom>
          <a:gradFill rotWithShape="1">
            <a:gsLst>
              <a:gs pos="0">
                <a:srgbClr val="4472C4">
                  <a:hueOff val="-1470669"/>
                  <a:satOff val="-2046"/>
                  <a:lumOff val="-784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-1470669"/>
                  <a:satOff val="-2046"/>
                  <a:lumOff val="-784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-1470669"/>
                  <a:satOff val="-2046"/>
                  <a:lumOff val="-784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0471" tIns="120763" rIns="70471" bIns="12076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  <a:latin typeface="Futura"/>
              </a:rPr>
              <a:t>Identify and measure a person-driven outcome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1010" y="0"/>
            <a:ext cx="866299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81780" y="2380585"/>
            <a:ext cx="1455453" cy="1890511"/>
          </a:xfrm>
          <a:custGeom>
            <a:avLst/>
            <a:gdLst>
              <a:gd name="connsiteX0" fmla="*/ 0 w 1215839"/>
              <a:gd name="connsiteY0" fmla="*/ 202644 h 2411577"/>
              <a:gd name="connsiteX1" fmla="*/ 202644 w 1215839"/>
              <a:gd name="connsiteY1" fmla="*/ 0 h 2411577"/>
              <a:gd name="connsiteX2" fmla="*/ 1013195 w 1215839"/>
              <a:gd name="connsiteY2" fmla="*/ 0 h 2411577"/>
              <a:gd name="connsiteX3" fmla="*/ 1215839 w 1215839"/>
              <a:gd name="connsiteY3" fmla="*/ 202644 h 2411577"/>
              <a:gd name="connsiteX4" fmla="*/ 1215839 w 1215839"/>
              <a:gd name="connsiteY4" fmla="*/ 2208933 h 2411577"/>
              <a:gd name="connsiteX5" fmla="*/ 1013195 w 1215839"/>
              <a:gd name="connsiteY5" fmla="*/ 2411577 h 2411577"/>
              <a:gd name="connsiteX6" fmla="*/ 202644 w 1215839"/>
              <a:gd name="connsiteY6" fmla="*/ 2411577 h 2411577"/>
              <a:gd name="connsiteX7" fmla="*/ 0 w 1215839"/>
              <a:gd name="connsiteY7" fmla="*/ 2208933 h 2411577"/>
              <a:gd name="connsiteX8" fmla="*/ 0 w 1215839"/>
              <a:gd name="connsiteY8" fmla="*/ 202644 h 241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839" h="2411577">
                <a:moveTo>
                  <a:pt x="0" y="202644"/>
                </a:moveTo>
                <a:cubicBezTo>
                  <a:pt x="0" y="90727"/>
                  <a:pt x="90727" y="0"/>
                  <a:pt x="202644" y="0"/>
                </a:cubicBezTo>
                <a:lnTo>
                  <a:pt x="1013195" y="0"/>
                </a:lnTo>
                <a:cubicBezTo>
                  <a:pt x="1125112" y="0"/>
                  <a:pt x="1215839" y="90727"/>
                  <a:pt x="1215839" y="202644"/>
                </a:cubicBezTo>
                <a:lnTo>
                  <a:pt x="1215839" y="2208933"/>
                </a:lnTo>
                <a:cubicBezTo>
                  <a:pt x="1215839" y="2320850"/>
                  <a:pt x="1125112" y="2411577"/>
                  <a:pt x="1013195" y="2411577"/>
                </a:cubicBezTo>
                <a:lnTo>
                  <a:pt x="202644" y="2411577"/>
                </a:lnTo>
                <a:cubicBezTo>
                  <a:pt x="90727" y="2411577"/>
                  <a:pt x="0" y="2320850"/>
                  <a:pt x="0" y="2208933"/>
                </a:cubicBezTo>
                <a:lnTo>
                  <a:pt x="0" y="202644"/>
                </a:lnTo>
                <a:close/>
              </a:path>
            </a:pathLst>
          </a:custGeom>
          <a:gradFill rotWithShape="1">
            <a:gsLst>
              <a:gs pos="0">
                <a:srgbClr val="4472C4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77640" tIns="127932" rIns="77640" bIns="127932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  <a:latin typeface="Futura"/>
              </a:rPr>
              <a:t>Elicit what is important</a:t>
            </a:r>
            <a:endParaRPr lang="en-US" sz="1600" kern="0" dirty="0">
              <a:solidFill>
                <a:prstClr val="black"/>
              </a:solidFill>
              <a:latin typeface="Futur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445" y="4993337"/>
            <a:ext cx="2133600" cy="400110"/>
          </a:xfrm>
          <a:prstGeom prst="rect">
            <a:avLst/>
          </a:prstGeom>
          <a:solidFill>
            <a:srgbClr val="44546A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prstClr val="black"/>
                </a:solidFill>
                <a:latin typeface="Futura"/>
              </a:rPr>
              <a:t>Goal Inventory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44761" y="2536093"/>
            <a:ext cx="2746945" cy="707886"/>
          </a:xfrm>
          <a:prstGeom prst="rect">
            <a:avLst/>
          </a:prstGeom>
          <a:solidFill>
            <a:srgbClr val="44546A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prstClr val="black"/>
                </a:solidFill>
                <a:latin typeface="Futura"/>
              </a:rPr>
              <a:t>Goal Attainment Scaling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69865" y="3282968"/>
            <a:ext cx="2746944" cy="1015663"/>
          </a:xfrm>
          <a:prstGeom prst="rect">
            <a:avLst/>
          </a:prstGeom>
          <a:solidFill>
            <a:srgbClr val="44546A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prstClr val="black"/>
                </a:solidFill>
                <a:latin typeface="Futura"/>
              </a:rPr>
              <a:t>Prioritized Person Reported Outcome Measure</a:t>
            </a:r>
          </a:p>
        </p:txBody>
      </p:sp>
      <p:sp>
        <p:nvSpPr>
          <p:cNvPr id="32" name="Down Arrow 31"/>
          <p:cNvSpPr/>
          <p:nvPr/>
        </p:nvSpPr>
        <p:spPr>
          <a:xfrm rot="10800000">
            <a:off x="1036599" y="4296983"/>
            <a:ext cx="281193" cy="639568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Futura"/>
            </a:endParaRPr>
          </a:p>
        </p:txBody>
      </p:sp>
      <p:sp>
        <p:nvSpPr>
          <p:cNvPr id="33" name="Down Arrow 32"/>
          <p:cNvSpPr/>
          <p:nvPr/>
        </p:nvSpPr>
        <p:spPr>
          <a:xfrm rot="14900224">
            <a:off x="3848502" y="2616419"/>
            <a:ext cx="281193" cy="639568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Futura"/>
            </a:endParaRPr>
          </a:p>
        </p:txBody>
      </p:sp>
      <p:sp>
        <p:nvSpPr>
          <p:cNvPr id="34" name="Down Arrow 33"/>
          <p:cNvSpPr/>
          <p:nvPr/>
        </p:nvSpPr>
        <p:spPr>
          <a:xfrm rot="17731177">
            <a:off x="3840712" y="3298183"/>
            <a:ext cx="281193" cy="639568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latin typeface="Futur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F1A617-8B4D-7E4F-A6CA-974B543C7814}" type="slidenum">
              <a:rPr lang="en-US" smtClean="0">
                <a:solidFill>
                  <a:srgbClr val="2E5A7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solidFill>
                <a:srgbClr val="2E5A7C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Piloting Person Driven Outcome Approaches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Two approaches to identifying and measuring a person-driven outcome</a:t>
            </a:r>
          </a:p>
        </p:txBody>
      </p:sp>
    </p:spTree>
    <p:extLst>
      <p:ext uri="{BB962C8B-B14F-4D97-AF65-F5344CB8AC3E}">
        <p14:creationId xmlns:p14="http://schemas.microsoft.com/office/powerpoint/2010/main" val="277719163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447800"/>
          <a:ext cx="8686801" cy="4755120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6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261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/>
                        </a:rPr>
                        <a:t> 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691" marR="65691" marT="65679" marB="656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/>
                        </a:rPr>
                        <a:t>-2</a:t>
                      </a:r>
                      <a:b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/>
                        </a:rPr>
                      </a:b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/>
                        </a:rPr>
                        <a:t>Much less than expected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"/>
                        <a:ea typeface="MS Mincho" pitchFamily="49" charset="-128"/>
                      </a:endParaRPr>
                    </a:p>
                  </a:txBody>
                  <a:tcPr marL="65691" marR="65691" marT="65679" marB="656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/>
                        </a:rPr>
                        <a:t>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utura"/>
                        </a:rPr>
                        <a:t>Current State (Less than expected)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utura"/>
                        <a:ea typeface="MS Mincho" pitchFamily="49" charset="-128"/>
                      </a:endParaRPr>
                    </a:p>
                  </a:txBody>
                  <a:tcPr marL="65691" marR="65691" marT="65679" marB="656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/>
                        </a:rPr>
                        <a:t>Expected level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"/>
                        <a:ea typeface="MS Mincho" pitchFamily="49" charset="-128"/>
                      </a:endParaRPr>
                    </a:p>
                  </a:txBody>
                  <a:tcPr marL="65691" marR="65691" marT="65679" marB="656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/>
                        </a:rPr>
                        <a:t>+1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/>
                        </a:rPr>
                        <a:t>Somewhat better than expected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"/>
                        <a:ea typeface="MS Mincho" pitchFamily="49" charset="-128"/>
                      </a:endParaRPr>
                    </a:p>
                  </a:txBody>
                  <a:tcPr marL="65691" marR="65691" marT="65679" marB="656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200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200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200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200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200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200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200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200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200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00400" algn="l"/>
                        </a:tabLst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/>
                        </a:rPr>
                        <a:t>+2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00400" algn="l"/>
                        </a:tabLst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/>
                        </a:rPr>
                        <a:t>Much better than expected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"/>
                        <a:ea typeface="MS Mincho" pitchFamily="49" charset="-128"/>
                      </a:endParaRPr>
                    </a:p>
                  </a:txBody>
                  <a:tcPr marL="65691" marR="65691" marT="65679" marB="656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32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/>
                        </a:rPr>
                        <a:t>GOAL: </a:t>
                      </a:r>
                      <a:r>
                        <a:rPr lang="en-US" sz="1600" b="0" u="none" strike="noStrike" dirty="0">
                          <a:effectLst/>
                          <a:latin typeface="Futura"/>
                        </a:rPr>
                        <a:t>To be strong and healthy enough to fly to California to visit family (daughter and her fiancé and son’s family) by winter 2016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utura"/>
                      </a:endParaRPr>
                    </a:p>
                  </a:txBody>
                  <a:tcPr marL="65691" marR="65691" marT="41121" marB="411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Futura"/>
                        </a:rPr>
                        <a:t>To not be able to resume driving and not be able to fly to California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utura"/>
                      </a:endParaRPr>
                    </a:p>
                  </a:txBody>
                  <a:tcPr marL="73025" marR="73025" marT="73010" marB="730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Futura"/>
                        </a:rPr>
                        <a:t>To have complications from surgery and not drive for at least 3 months and not make it to California for the holidays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utur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/>
                        </a:rPr>
                        <a:t> </a:t>
                      </a:r>
                    </a:p>
                  </a:txBody>
                  <a:tcPr marL="73025" marR="73025" marT="73010" marB="730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Futura"/>
                        </a:rPr>
                        <a:t>To resume driving in 6 weeks and fly to California to visit family for the holidays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utura"/>
                      </a:endParaRPr>
                    </a:p>
                  </a:txBody>
                  <a:tcPr marL="73025" marR="73025" marT="73010" marB="730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Futura"/>
                        </a:rPr>
                        <a:t>To resume driving in 4 weeks and fly to California in time for Thanksgiving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utura"/>
                      </a:endParaRPr>
                    </a:p>
                  </a:txBody>
                  <a:tcPr marL="73025" marR="73025" marT="73010" marB="730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Futura"/>
                        </a:rPr>
                        <a:t>To resume driving in 4 weeks and return with daughter to California in October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utura"/>
                      </a:endParaRPr>
                    </a:p>
                  </a:txBody>
                  <a:tcPr marL="73025" marR="73025" marT="73010" marB="730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1A617-8B4D-7E4F-A6CA-974B543C7814}" type="slidenum">
              <a:rPr lang="en-US" smtClean="0">
                <a:solidFill>
                  <a:srgbClr val="565A5C">
                    <a:lumMod val="60000"/>
                    <a:lumOff val="40000"/>
                  </a:srgbClr>
                </a:solidFill>
              </a:rPr>
              <a:pPr/>
              <a:t>9</a:t>
            </a:fld>
            <a:endParaRPr lang="en-US" dirty="0">
              <a:solidFill>
                <a:srgbClr val="565A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Attainment Scaling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4967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Fullscreen">
  <a:themeElements>
    <a:clrScheme name="NCQA">
      <a:dk1>
        <a:srgbClr val="565A5C"/>
      </a:dk1>
      <a:lt1>
        <a:srgbClr val="FFFFFF"/>
      </a:lt1>
      <a:dk2>
        <a:srgbClr val="4F758B"/>
      </a:dk2>
      <a:lt2>
        <a:srgbClr val="CECFCB"/>
      </a:lt2>
      <a:accent1>
        <a:srgbClr val="4F758B"/>
      </a:accent1>
      <a:accent2>
        <a:srgbClr val="C8102E"/>
      </a:accent2>
      <a:accent3>
        <a:srgbClr val="67823A"/>
      </a:accent3>
      <a:accent4>
        <a:srgbClr val="5F2167"/>
      </a:accent4>
      <a:accent5>
        <a:srgbClr val="00A9E0"/>
      </a:accent5>
      <a:accent6>
        <a:srgbClr val="EEAF30"/>
      </a:accent6>
      <a:hlink>
        <a:srgbClr val="4F758B"/>
      </a:hlink>
      <a:folHlink>
        <a:srgbClr val="4F758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CQA_Template_Std_FINAL" id="{62EA8F8A-77D0-DC47-9EB7-FBC033C76F4A}" vid="{AB3A0C9F-DCB4-F14B-A58D-B933BCBDF7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BD2DF3BCB647A34D6BC4D005C711" ma:contentTypeVersion="8" ma:contentTypeDescription="Create a new document." ma:contentTypeScope="" ma:versionID="745852c6ad5100a2aeb0014baaaed55b">
  <xsd:schema xmlns:xsd="http://www.w3.org/2001/XMLSchema" xmlns:xs="http://www.w3.org/2001/XMLSchema" xmlns:p="http://schemas.microsoft.com/office/2006/metadata/properties" xmlns:ns2="1b727941-394d-4513-b3bc-97067cb7c627" xmlns:ns3="c3e29556-2f31-44c7-80ea-8119775ba3be" xmlns:ns4="a63db285-239f-4209-a1e0-ef16567eea9b" targetNamespace="http://schemas.microsoft.com/office/2006/metadata/properties" ma:root="true" ma:fieldsID="7061fbe19084dad133fb01e12145e472" ns2:_="" ns3:_="" ns4:_="">
    <xsd:import namespace="1b727941-394d-4513-b3bc-97067cb7c627"/>
    <xsd:import namespace="c3e29556-2f31-44c7-80ea-8119775ba3be"/>
    <xsd:import namespace="a63db285-239f-4209-a1e0-ef16567eea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27941-394d-4513-b3bc-97067cb7c6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29556-2f31-44c7-80ea-8119775ba3b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db285-239f-4209-a1e0-ef16567eea9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4317C9-39CA-41F3-B7C8-F0F461165B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44CD0A-D4F1-4B81-8F5F-0B115E2A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727941-394d-4513-b3bc-97067cb7c627"/>
    <ds:schemaRef ds:uri="c3e29556-2f31-44c7-80ea-8119775ba3be"/>
    <ds:schemaRef ds:uri="a63db285-239f-4209-a1e0-ef16567eea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09DA68-2B2E-42F5-8466-DB2243B54D5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22613</TotalTime>
  <Words>1587</Words>
  <Application>Microsoft Office PowerPoint</Application>
  <PresentationFormat>On-screen Show (4:3)</PresentationFormat>
  <Paragraphs>258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Fullscreen</vt:lpstr>
      <vt:lpstr>Developing Person-Driven Outcome Measures</vt:lpstr>
      <vt:lpstr>Quality Measurement: One Size Does Not Fit All</vt:lpstr>
      <vt:lpstr>What Matters Most?</vt:lpstr>
      <vt:lpstr>Our Vision: A balancing act </vt:lpstr>
      <vt:lpstr>Person-Driven Outcome Approach and Quality Measures</vt:lpstr>
      <vt:lpstr>Person Driven Learning Collaborative Partners</vt:lpstr>
      <vt:lpstr>PowerPoint Presentation</vt:lpstr>
      <vt:lpstr>Piloting Person Driven Outcome Approaches</vt:lpstr>
      <vt:lpstr>Goal Attainment Scaling</vt:lpstr>
      <vt:lpstr>Sample goals collected in pilot</vt:lpstr>
      <vt:lpstr>Pilot Goal Attainment Scaling Feedback</vt:lpstr>
      <vt:lpstr>Piloting Person Driven Outcome Approaches</vt:lpstr>
      <vt:lpstr>Prioritized Person Reported Outcome Measures</vt:lpstr>
      <vt:lpstr>What PROMs are people choosing?</vt:lpstr>
      <vt:lpstr>Pilot PROM Feedback</vt:lpstr>
      <vt:lpstr>Where Next?</vt:lpstr>
      <vt:lpstr>Potential Quality Measures</vt:lpstr>
      <vt:lpstr>Building on the pilot</vt:lpstr>
      <vt:lpstr>Goal Attainment Scaling  - A deeper dive</vt:lpstr>
      <vt:lpstr>Setting SMART Goals</vt:lpstr>
      <vt:lpstr>GAS Process: Goal Scaling </vt:lpstr>
      <vt:lpstr>GAS Process </vt:lpstr>
      <vt:lpstr>PowerPoint Presentation</vt:lpstr>
      <vt:lpstr>PowerPoint Presentation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Goals</dc:title>
  <dc:creator>Your User Name</dc:creator>
  <cp:lastModifiedBy>Roopa Mahadevan</cp:lastModifiedBy>
  <cp:revision>376</cp:revision>
  <cp:lastPrinted>2017-06-19T23:28:40Z</cp:lastPrinted>
  <dcterms:created xsi:type="dcterms:W3CDTF">2014-10-06T17:10:33Z</dcterms:created>
  <dcterms:modified xsi:type="dcterms:W3CDTF">2020-04-06T17:20:38Z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0x0101004194BD2DF3BCB647A34D6BC4D005C711</vt:lpwstr>
  </property>
  <property fmtid="{D5CDD505-2E9C-101B-9397-08002B2CF9AE}" pid="3" name="Order">
    <vt:r8>100</vt:r8>
  </property>
</Properties>
</file>