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7.xml" ContentType="application/vnd.openxmlformats-officedocument.drawingml.chart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9" r:id="rId4"/>
  </p:sldMasterIdLst>
  <p:notesMasterIdLst>
    <p:notesMasterId r:id="rId49"/>
  </p:notesMasterIdLst>
  <p:handoutMasterIdLst>
    <p:handoutMasterId r:id="rId50"/>
  </p:handoutMasterIdLst>
  <p:sldIdLst>
    <p:sldId id="256" r:id="rId5"/>
    <p:sldId id="345" r:id="rId6"/>
    <p:sldId id="287" r:id="rId7"/>
    <p:sldId id="348" r:id="rId8"/>
    <p:sldId id="327" r:id="rId9"/>
    <p:sldId id="347" r:id="rId10"/>
    <p:sldId id="301" r:id="rId11"/>
    <p:sldId id="302" r:id="rId12"/>
    <p:sldId id="321" r:id="rId13"/>
    <p:sldId id="322" r:id="rId14"/>
    <p:sldId id="323" r:id="rId15"/>
    <p:sldId id="324" r:id="rId16"/>
    <p:sldId id="303" r:id="rId17"/>
    <p:sldId id="312" r:id="rId18"/>
    <p:sldId id="310" r:id="rId19"/>
    <p:sldId id="316" r:id="rId20"/>
    <p:sldId id="317" r:id="rId21"/>
    <p:sldId id="318" r:id="rId22"/>
    <p:sldId id="305" r:id="rId23"/>
    <p:sldId id="335" r:id="rId24"/>
    <p:sldId id="336" r:id="rId25"/>
    <p:sldId id="342" r:id="rId26"/>
    <p:sldId id="338" r:id="rId27"/>
    <p:sldId id="339" r:id="rId28"/>
    <p:sldId id="334" r:id="rId29"/>
    <p:sldId id="349" r:id="rId30"/>
    <p:sldId id="296" r:id="rId31"/>
    <p:sldId id="308" r:id="rId32"/>
    <p:sldId id="297" r:id="rId33"/>
    <p:sldId id="306" r:id="rId34"/>
    <p:sldId id="328" r:id="rId35"/>
    <p:sldId id="355" r:id="rId36"/>
    <p:sldId id="332" r:id="rId37"/>
    <p:sldId id="340" r:id="rId38"/>
    <p:sldId id="330" r:id="rId39"/>
    <p:sldId id="343" r:id="rId40"/>
    <p:sldId id="333" r:id="rId41"/>
    <p:sldId id="350" r:id="rId42"/>
    <p:sldId id="351" r:id="rId43"/>
    <p:sldId id="352" r:id="rId44"/>
    <p:sldId id="353" r:id="rId45"/>
    <p:sldId id="354" r:id="rId46"/>
    <p:sldId id="331" r:id="rId47"/>
    <p:sldId id="344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9BD5"/>
    <a:srgbClr val="ED562E"/>
    <a:srgbClr val="36A2EB"/>
    <a:srgbClr val="69CE4B"/>
    <a:srgbClr val="EE7612"/>
    <a:srgbClr val="E4801C"/>
    <a:srgbClr val="2C6EAA"/>
    <a:srgbClr val="DE84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102" y="11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Ben's%20Mac:Users:NicoleStegenga:Documents:Hip%20Quartiles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Ben's%20Mac:Users:NicoleStegenga:Documents:Hip%20Quartiles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Ben's%20Mac:Users:NicoleStegenga:Documents:Hip%20Quartiles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2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Ben's%20Mac:Users:NicoleStegenga:Desktop:Research:PROMIS:PROMIS%20TKA%20Data.xlsx" TargetMode="External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0207053597137909E-2"/>
          <c:y val="4.9469878598291037E-2"/>
          <c:w val="0.90595272431997043"/>
          <c:h val="0.6624581710311783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5/26/2016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Sheet1!$B$1:$D$1</c:f>
              <c:strCache>
                <c:ptCount val="3"/>
                <c:pt idx="0">
                  <c:v>PTs</c:v>
                </c:pt>
                <c:pt idx="1">
                  <c:v>Eval</c:v>
                </c:pt>
                <c:pt idx="2">
                  <c:v>Scores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>
                  <c:v>75229</c:v>
                </c:pt>
                <c:pt idx="1">
                  <c:v>209974</c:v>
                </c:pt>
                <c:pt idx="2">
                  <c:v>530849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A3F-424A-9F6F-EA6AD85B277A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8/23/2016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Sheet1!$B$1:$D$1</c:f>
              <c:strCache>
                <c:ptCount val="3"/>
                <c:pt idx="0">
                  <c:v>PTs</c:v>
                </c:pt>
                <c:pt idx="1">
                  <c:v>Eval</c:v>
                </c:pt>
                <c:pt idx="2">
                  <c:v>Scores</c:v>
                </c:pt>
              </c:strCache>
            </c:strRef>
          </c:cat>
          <c:val>
            <c:numRef>
              <c:f>Sheet1!$B$3:$D$3</c:f>
              <c:numCache>
                <c:formatCode>General</c:formatCode>
                <c:ptCount val="3"/>
                <c:pt idx="0">
                  <c:v>90216</c:v>
                </c:pt>
                <c:pt idx="1">
                  <c:v>262527</c:v>
                </c:pt>
                <c:pt idx="2">
                  <c:v>654548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A3F-424A-9F6F-EA6AD85B277A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30-Sep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Sheet1!$B$1:$D$1</c:f>
              <c:strCache>
                <c:ptCount val="3"/>
                <c:pt idx="0">
                  <c:v>PTs</c:v>
                </c:pt>
                <c:pt idx="1">
                  <c:v>Eval</c:v>
                </c:pt>
                <c:pt idx="2">
                  <c:v>Scores</c:v>
                </c:pt>
              </c:strCache>
            </c:strRef>
          </c:cat>
          <c:val>
            <c:numRef>
              <c:f>Sheet1!$B$4:$D$4</c:f>
              <c:numCache>
                <c:formatCode>#,##0</c:formatCode>
                <c:ptCount val="3"/>
                <c:pt idx="0">
                  <c:v>95434</c:v>
                </c:pt>
                <c:pt idx="1">
                  <c:v>281871</c:v>
                </c:pt>
                <c:pt idx="2">
                  <c:v>703731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A3F-424A-9F6F-EA6AD85B277A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Oct-16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Sheet1!$B$1:$D$1</c:f>
              <c:strCache>
                <c:ptCount val="3"/>
                <c:pt idx="0">
                  <c:v>PTs</c:v>
                </c:pt>
                <c:pt idx="1">
                  <c:v>Eval</c:v>
                </c:pt>
                <c:pt idx="2">
                  <c:v>Scores</c:v>
                </c:pt>
              </c:strCache>
            </c:strRef>
          </c:cat>
          <c:val>
            <c:numRef>
              <c:f>Sheet1!$B$5:$D$5</c:f>
              <c:numCache>
                <c:formatCode>General</c:formatCode>
                <c:ptCount val="3"/>
                <c:pt idx="0" formatCode="#,##0">
                  <c:v>96850</c:v>
                </c:pt>
                <c:pt idx="1">
                  <c:v>287145</c:v>
                </c:pt>
                <c:pt idx="2">
                  <c:v>717391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A3F-424A-9F6F-EA6AD85B27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736189552"/>
        <c:axId val="-736189008"/>
      </c:barChart>
      <c:catAx>
        <c:axId val="-736189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736189008"/>
        <c:crosses val="autoZero"/>
        <c:auto val="1"/>
        <c:lblAlgn val="ctr"/>
        <c:lblOffset val="100"/>
        <c:noMultiLvlLbl val="0"/>
      </c:catAx>
      <c:valAx>
        <c:axId val="-736189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7361895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0809127092037281"/>
          <c:y val="0.9358116714608582"/>
          <c:w val="0.51098664445173125"/>
          <c:h val="4.735213257377490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Function</a:t>
            </a:r>
            <a:r>
              <a:rPr lang="en-US" baseline="0"/>
              <a:t> 95% CI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3391598214863202E-2"/>
          <c:y val="9.0442687325484161E-2"/>
          <c:w val="0.92020826201072692"/>
          <c:h val="0.7832624357644572"/>
        </c:manualLayout>
      </c:layout>
      <c:scatterChart>
        <c:scatterStyle val="smoothMarker"/>
        <c:varyColors val="0"/>
        <c:ser>
          <c:idx val="2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76B6F2">
                  <a:lumMod val="75000"/>
                </a:srgbClr>
              </a:solidFill>
              <a:ln w="9525">
                <a:noFill/>
              </a:ln>
              <a:effectLst/>
            </c:spPr>
          </c:marker>
          <c:xVal>
            <c:numRef>
              <c:f>'cross long'!$Y$2:$Y$9</c:f>
              <c:numCache>
                <c:formatCode>General</c:formatCode>
                <c:ptCount val="8"/>
                <c:pt idx="0">
                  <c:v>-258.78947368421052</c:v>
                </c:pt>
                <c:pt idx="1">
                  <c:v>-68.167155425219946</c:v>
                </c:pt>
                <c:pt idx="2">
                  <c:v>-16.304545454545455</c:v>
                </c:pt>
                <c:pt idx="3">
                  <c:v>5.6785714285714288</c:v>
                </c:pt>
                <c:pt idx="4">
                  <c:v>18.282828282828284</c:v>
                </c:pt>
                <c:pt idx="5">
                  <c:v>70.40997229916897</c:v>
                </c:pt>
                <c:pt idx="6">
                  <c:v>147.60576923076923</c:v>
                </c:pt>
                <c:pt idx="7">
                  <c:v>253.42686567164179</c:v>
                </c:pt>
              </c:numCache>
            </c:numRef>
          </c:xVal>
          <c:yVal>
            <c:numRef>
              <c:f>'cross long'!$AG$2:$AG$9</c:f>
              <c:numCache>
                <c:formatCode>General</c:formatCode>
                <c:ptCount val="8"/>
                <c:pt idx="0">
                  <c:v>47.901388086512192</c:v>
                </c:pt>
                <c:pt idx="1">
                  <c:v>42.921301057297605</c:v>
                </c:pt>
                <c:pt idx="2">
                  <c:v>41.685262989801693</c:v>
                </c:pt>
                <c:pt idx="3">
                  <c:v>29.244089810038201</c:v>
                </c:pt>
                <c:pt idx="4">
                  <c:v>33.439720153386027</c:v>
                </c:pt>
                <c:pt idx="5">
                  <c:v>42.823293795348746</c:v>
                </c:pt>
                <c:pt idx="6">
                  <c:v>47.619884017849905</c:v>
                </c:pt>
                <c:pt idx="7">
                  <c:v>49.453075370513481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BEE1-40DB-A5F5-4439FA3EB134}"/>
            </c:ext>
          </c:extLst>
        </c:ser>
        <c:ser>
          <c:idx val="0"/>
          <c:order val="1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'cross long'!$Y$2:$Y$9</c:f>
              <c:numCache>
                <c:formatCode>General</c:formatCode>
                <c:ptCount val="8"/>
                <c:pt idx="0">
                  <c:v>-258.78947368421052</c:v>
                </c:pt>
                <c:pt idx="1">
                  <c:v>-68.167155425219946</c:v>
                </c:pt>
                <c:pt idx="2">
                  <c:v>-16.304545454545455</c:v>
                </c:pt>
                <c:pt idx="3">
                  <c:v>5.6785714285714288</c:v>
                </c:pt>
                <c:pt idx="4">
                  <c:v>18.282828282828284</c:v>
                </c:pt>
                <c:pt idx="5">
                  <c:v>70.40997229916897</c:v>
                </c:pt>
                <c:pt idx="6">
                  <c:v>147.60576923076923</c:v>
                </c:pt>
                <c:pt idx="7">
                  <c:v>253.42686567164179</c:v>
                </c:pt>
              </c:numCache>
            </c:numRef>
          </c:xVal>
          <c:yVal>
            <c:numRef>
              <c:f>'cross long'!$AK$2:$AK$9</c:f>
              <c:numCache>
                <c:formatCode>General</c:formatCode>
                <c:ptCount val="8"/>
                <c:pt idx="0">
                  <c:v>41.381899162142012</c:v>
                </c:pt>
                <c:pt idx="1">
                  <c:v>40.784302032760515</c:v>
                </c:pt>
                <c:pt idx="2">
                  <c:v>39.69222662653528</c:v>
                </c:pt>
                <c:pt idx="3">
                  <c:v>26.516555660900163</c:v>
                </c:pt>
                <c:pt idx="4">
                  <c:v>32.111991034419411</c:v>
                </c:pt>
                <c:pt idx="5">
                  <c:v>41.814339417033622</c:v>
                </c:pt>
                <c:pt idx="6">
                  <c:v>46.037192816941875</c:v>
                </c:pt>
                <c:pt idx="7">
                  <c:v>47.439566216362969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BEE1-40DB-A5F5-4439FA3EB1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734471024"/>
        <c:axId val="-734473744"/>
      </c:scatterChart>
      <c:valAx>
        <c:axId val="-734471024"/>
        <c:scaling>
          <c:orientation val="minMax"/>
          <c:min val="-7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Days from Surgery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734473744"/>
        <c:crosses val="autoZero"/>
        <c:crossBetween val="midCat"/>
      </c:valAx>
      <c:valAx>
        <c:axId val="-734473744"/>
        <c:scaling>
          <c:orientation val="minMax"/>
          <c:max val="55"/>
          <c:min val="2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aseline="0" dirty="0"/>
                  <a:t>T-Score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73447102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v>75th Percentile</c:v>
          </c:tx>
          <c:xVal>
            <c:numRef>
              <c:f>Hip!$A$290:$A$294</c:f>
              <c:numCache>
                <c:formatCode>0.0</c:formatCode>
                <c:ptCount val="5"/>
                <c:pt idx="0">
                  <c:v>0</c:v>
                </c:pt>
                <c:pt idx="1">
                  <c:v>0.5</c:v>
                </c:pt>
                <c:pt idx="2">
                  <c:v>1.5</c:v>
                </c:pt>
                <c:pt idx="3">
                  <c:v>3</c:v>
                </c:pt>
                <c:pt idx="4">
                  <c:v>5</c:v>
                </c:pt>
              </c:numCache>
            </c:numRef>
          </c:xVal>
          <c:yVal>
            <c:numRef>
              <c:f>Hip!$B$290:$B$294</c:f>
              <c:numCache>
                <c:formatCode>0.0</c:formatCode>
                <c:ptCount val="5"/>
                <c:pt idx="0">
                  <c:v>41.41</c:v>
                </c:pt>
                <c:pt idx="1">
                  <c:v>34.450000000000003</c:v>
                </c:pt>
                <c:pt idx="2">
                  <c:v>44.38</c:v>
                </c:pt>
                <c:pt idx="3">
                  <c:v>46.49</c:v>
                </c:pt>
                <c:pt idx="4">
                  <c:v>51.35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D482-4499-B167-4B61AC537CB3}"/>
            </c:ext>
          </c:extLst>
        </c:ser>
        <c:ser>
          <c:idx val="1"/>
          <c:order val="1"/>
          <c:tx>
            <c:v>50th Percentile</c:v>
          </c:tx>
          <c:xVal>
            <c:numRef>
              <c:f>Hip!$A$290:$A$294</c:f>
              <c:numCache>
                <c:formatCode>0.0</c:formatCode>
                <c:ptCount val="5"/>
                <c:pt idx="0">
                  <c:v>0</c:v>
                </c:pt>
                <c:pt idx="1">
                  <c:v>0.5</c:v>
                </c:pt>
                <c:pt idx="2">
                  <c:v>1.5</c:v>
                </c:pt>
                <c:pt idx="3">
                  <c:v>3</c:v>
                </c:pt>
                <c:pt idx="4">
                  <c:v>5</c:v>
                </c:pt>
              </c:numCache>
            </c:numRef>
          </c:xVal>
          <c:yVal>
            <c:numRef>
              <c:f>Hip!$C$290:$C$294</c:f>
              <c:numCache>
                <c:formatCode>General</c:formatCode>
                <c:ptCount val="5"/>
                <c:pt idx="0">
                  <c:v>37.14</c:v>
                </c:pt>
                <c:pt idx="1">
                  <c:v>29.78</c:v>
                </c:pt>
                <c:pt idx="2">
                  <c:v>40.25</c:v>
                </c:pt>
                <c:pt idx="3">
                  <c:v>41.35</c:v>
                </c:pt>
                <c:pt idx="4">
                  <c:v>46.52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D482-4499-B167-4B61AC537CB3}"/>
            </c:ext>
          </c:extLst>
        </c:ser>
        <c:ser>
          <c:idx val="2"/>
          <c:order val="2"/>
          <c:tx>
            <c:v>25th Percentile</c:v>
          </c:tx>
          <c:spPr>
            <a:ln>
              <a:solidFill>
                <a:schemeClr val="tx2">
                  <a:lumMod val="60000"/>
                  <a:lumOff val="40000"/>
                </a:schemeClr>
              </a:solidFill>
            </a:ln>
          </c:spPr>
          <c:marker>
            <c:spPr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c:spPr>
          </c:marker>
          <c:xVal>
            <c:numRef>
              <c:f>Hip!$A$290:$A$294</c:f>
              <c:numCache>
                <c:formatCode>0.0</c:formatCode>
                <c:ptCount val="5"/>
                <c:pt idx="0">
                  <c:v>0</c:v>
                </c:pt>
                <c:pt idx="1">
                  <c:v>0.5</c:v>
                </c:pt>
                <c:pt idx="2">
                  <c:v>1.5</c:v>
                </c:pt>
                <c:pt idx="3">
                  <c:v>3</c:v>
                </c:pt>
                <c:pt idx="4">
                  <c:v>5</c:v>
                </c:pt>
              </c:numCache>
            </c:numRef>
          </c:xVal>
          <c:yVal>
            <c:numRef>
              <c:f>Hip!$D$290:$D$294</c:f>
              <c:numCache>
                <c:formatCode>General</c:formatCode>
                <c:ptCount val="5"/>
                <c:pt idx="0">
                  <c:v>32.21</c:v>
                </c:pt>
                <c:pt idx="1">
                  <c:v>26.84</c:v>
                </c:pt>
                <c:pt idx="2">
                  <c:v>36.01</c:v>
                </c:pt>
                <c:pt idx="3">
                  <c:v>36.92</c:v>
                </c:pt>
                <c:pt idx="4">
                  <c:v>40.1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D482-4499-B167-4B61AC537C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736185200"/>
        <c:axId val="-736179216"/>
      </c:scatterChart>
      <c:valAx>
        <c:axId val="-736185200"/>
        <c:scaling>
          <c:orientation val="minMax"/>
          <c:max val="6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Follow Up</a:t>
                </a:r>
                <a:r>
                  <a:rPr lang="en-US" baseline="0"/>
                  <a:t> (Months)</a:t>
                </a:r>
                <a:endParaRPr lang="en-US"/>
              </a:p>
            </c:rich>
          </c:tx>
          <c:overlay val="0"/>
        </c:title>
        <c:numFmt formatCode="0.0" sourceLinked="0"/>
        <c:majorTickMark val="out"/>
        <c:minorTickMark val="none"/>
        <c:tickLblPos val="nextTo"/>
        <c:crossAx val="-736179216"/>
        <c:crosses val="autoZero"/>
        <c:crossBetween val="midCat"/>
        <c:majorUnit val="2"/>
      </c:valAx>
      <c:valAx>
        <c:axId val="-736179216"/>
        <c:scaling>
          <c:orientation val="minMax"/>
          <c:max val="60"/>
          <c:min val="2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PROMIS PF Score</a:t>
                </a:r>
                <a:endParaRPr lang="en-US" baseline="0"/>
              </a:p>
            </c:rich>
          </c:tx>
          <c:overlay val="0"/>
        </c:title>
        <c:numFmt formatCode="0.0" sourceLinked="1"/>
        <c:majorTickMark val="out"/>
        <c:minorTickMark val="none"/>
        <c:tickLblPos val="nextTo"/>
        <c:crossAx val="-736185200"/>
        <c:crosses val="autoZero"/>
        <c:crossBetween val="midCat"/>
        <c:minorUnit val="2.5"/>
      </c:valAx>
    </c:plotArea>
    <c:legend>
      <c:legendPos val="r"/>
      <c:overlay val="0"/>
    </c:legend>
    <c:plotVisOnly val="1"/>
    <c:dispBlanksAs val="span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v>75th Percentile</c:v>
          </c:tx>
          <c:xVal>
            <c:numRef>
              <c:f>Hip!$A$290:$A$294</c:f>
              <c:numCache>
                <c:formatCode>0.0</c:formatCode>
                <c:ptCount val="5"/>
                <c:pt idx="0">
                  <c:v>0</c:v>
                </c:pt>
                <c:pt idx="1">
                  <c:v>0.5</c:v>
                </c:pt>
                <c:pt idx="2">
                  <c:v>1.5</c:v>
                </c:pt>
                <c:pt idx="3">
                  <c:v>3</c:v>
                </c:pt>
                <c:pt idx="4">
                  <c:v>5</c:v>
                </c:pt>
              </c:numCache>
            </c:numRef>
          </c:xVal>
          <c:yVal>
            <c:numRef>
              <c:f>Hip!$E$290:$E$294</c:f>
              <c:numCache>
                <c:formatCode>General</c:formatCode>
                <c:ptCount val="5"/>
                <c:pt idx="0">
                  <c:v>66.87</c:v>
                </c:pt>
                <c:pt idx="1">
                  <c:v>68.169999999999973</c:v>
                </c:pt>
                <c:pt idx="2">
                  <c:v>61.42</c:v>
                </c:pt>
                <c:pt idx="3">
                  <c:v>60.1</c:v>
                </c:pt>
                <c:pt idx="4">
                  <c:v>58.67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6961-4436-8030-8133C6EBB5D1}"/>
            </c:ext>
          </c:extLst>
        </c:ser>
        <c:ser>
          <c:idx val="1"/>
          <c:order val="1"/>
          <c:tx>
            <c:v>50th Percentile</c:v>
          </c:tx>
          <c:xVal>
            <c:numRef>
              <c:f>Hip!$A$290:$A$294</c:f>
              <c:numCache>
                <c:formatCode>0.0</c:formatCode>
                <c:ptCount val="5"/>
                <c:pt idx="0">
                  <c:v>0</c:v>
                </c:pt>
                <c:pt idx="1">
                  <c:v>0.5</c:v>
                </c:pt>
                <c:pt idx="2">
                  <c:v>1.5</c:v>
                </c:pt>
                <c:pt idx="3">
                  <c:v>3</c:v>
                </c:pt>
                <c:pt idx="4">
                  <c:v>5</c:v>
                </c:pt>
              </c:numCache>
            </c:numRef>
          </c:xVal>
          <c:yVal>
            <c:numRef>
              <c:f>Hip!$F$290:$F$294</c:f>
              <c:numCache>
                <c:formatCode>General</c:formatCode>
                <c:ptCount val="5"/>
                <c:pt idx="0">
                  <c:v>62.66</c:v>
                </c:pt>
                <c:pt idx="1">
                  <c:v>64.180000000000007</c:v>
                </c:pt>
                <c:pt idx="2">
                  <c:v>55.98</c:v>
                </c:pt>
                <c:pt idx="3">
                  <c:v>55.67</c:v>
                </c:pt>
                <c:pt idx="4">
                  <c:v>53.57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6961-4436-8030-8133C6EBB5D1}"/>
            </c:ext>
          </c:extLst>
        </c:ser>
        <c:ser>
          <c:idx val="2"/>
          <c:order val="2"/>
          <c:tx>
            <c:v>25th Percentile</c:v>
          </c:tx>
          <c:spPr>
            <a:ln>
              <a:solidFill>
                <a:schemeClr val="tx2">
                  <a:lumMod val="60000"/>
                  <a:lumOff val="40000"/>
                </a:schemeClr>
              </a:solidFill>
            </a:ln>
          </c:spPr>
          <c:marker>
            <c:spPr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c:spPr>
          </c:marker>
          <c:xVal>
            <c:numRef>
              <c:f>Hip!$A$290:$A$294</c:f>
              <c:numCache>
                <c:formatCode>0.0</c:formatCode>
                <c:ptCount val="5"/>
                <c:pt idx="0">
                  <c:v>0</c:v>
                </c:pt>
                <c:pt idx="1">
                  <c:v>0.5</c:v>
                </c:pt>
                <c:pt idx="2">
                  <c:v>1.5</c:v>
                </c:pt>
                <c:pt idx="3">
                  <c:v>3</c:v>
                </c:pt>
                <c:pt idx="4">
                  <c:v>5</c:v>
                </c:pt>
              </c:numCache>
            </c:numRef>
          </c:xVal>
          <c:yVal>
            <c:numRef>
              <c:f>Hip!$G$290:$G$294</c:f>
              <c:numCache>
                <c:formatCode>General</c:formatCode>
                <c:ptCount val="5"/>
                <c:pt idx="0">
                  <c:v>57.32</c:v>
                </c:pt>
                <c:pt idx="1">
                  <c:v>60.32</c:v>
                </c:pt>
                <c:pt idx="2">
                  <c:v>52.57</c:v>
                </c:pt>
                <c:pt idx="3">
                  <c:v>52.57</c:v>
                </c:pt>
                <c:pt idx="4">
                  <c:v>46.64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6961-4436-8030-8133C6EBB5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736178128"/>
        <c:axId val="-736181392"/>
      </c:scatterChart>
      <c:valAx>
        <c:axId val="-736178128"/>
        <c:scaling>
          <c:orientation val="minMax"/>
          <c:max val="6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Follow</a:t>
                </a:r>
                <a:r>
                  <a:rPr lang="en-US" baseline="0"/>
                  <a:t> Up (Months)</a:t>
                </a:r>
              </a:p>
            </c:rich>
          </c:tx>
          <c:overlay val="0"/>
        </c:title>
        <c:numFmt formatCode="0.0" sourceLinked="1"/>
        <c:majorTickMark val="out"/>
        <c:minorTickMark val="none"/>
        <c:tickLblPos val="nextTo"/>
        <c:crossAx val="-736181392"/>
        <c:crosses val="autoZero"/>
        <c:crossBetween val="midCat"/>
        <c:majorUnit val="2"/>
      </c:valAx>
      <c:valAx>
        <c:axId val="-736181392"/>
        <c:scaling>
          <c:orientation val="minMax"/>
          <c:max val="80"/>
          <c:min val="4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PROMIS Pain Score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-736178128"/>
        <c:crosses val="autoZero"/>
        <c:crossBetween val="midCat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v>75th Percentile</c:v>
          </c:tx>
          <c:xVal>
            <c:numRef>
              <c:f>Hip!$A$290:$A$294</c:f>
              <c:numCache>
                <c:formatCode>0.0</c:formatCode>
                <c:ptCount val="5"/>
                <c:pt idx="0">
                  <c:v>0</c:v>
                </c:pt>
                <c:pt idx="1">
                  <c:v>0.5</c:v>
                </c:pt>
                <c:pt idx="2">
                  <c:v>1.5</c:v>
                </c:pt>
                <c:pt idx="3">
                  <c:v>3</c:v>
                </c:pt>
                <c:pt idx="4">
                  <c:v>5</c:v>
                </c:pt>
              </c:numCache>
            </c:numRef>
          </c:xVal>
          <c:yVal>
            <c:numRef>
              <c:f>Hip!$H$290:$H$294</c:f>
              <c:numCache>
                <c:formatCode>General</c:formatCode>
                <c:ptCount val="5"/>
                <c:pt idx="0">
                  <c:v>55</c:v>
                </c:pt>
                <c:pt idx="1">
                  <c:v>55.09</c:v>
                </c:pt>
                <c:pt idx="2">
                  <c:v>51.77</c:v>
                </c:pt>
                <c:pt idx="3">
                  <c:v>52.73</c:v>
                </c:pt>
                <c:pt idx="4">
                  <c:v>52.61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F9B0-4819-B3FA-C230E33DBE02}"/>
            </c:ext>
          </c:extLst>
        </c:ser>
        <c:ser>
          <c:idx val="1"/>
          <c:order val="1"/>
          <c:tx>
            <c:v>50th Percentile</c:v>
          </c:tx>
          <c:xVal>
            <c:numRef>
              <c:f>Hip!$A$290:$A$294</c:f>
              <c:numCache>
                <c:formatCode>0.0</c:formatCode>
                <c:ptCount val="5"/>
                <c:pt idx="0">
                  <c:v>0</c:v>
                </c:pt>
                <c:pt idx="1">
                  <c:v>0.5</c:v>
                </c:pt>
                <c:pt idx="2">
                  <c:v>1.5</c:v>
                </c:pt>
                <c:pt idx="3">
                  <c:v>3</c:v>
                </c:pt>
                <c:pt idx="4">
                  <c:v>5</c:v>
                </c:pt>
              </c:numCache>
            </c:numRef>
          </c:xVal>
          <c:yVal>
            <c:numRef>
              <c:f>Hip!$I$290:$I$294</c:f>
              <c:numCache>
                <c:formatCode>General</c:formatCode>
                <c:ptCount val="5"/>
                <c:pt idx="0">
                  <c:v>48.18</c:v>
                </c:pt>
                <c:pt idx="1">
                  <c:v>48.18</c:v>
                </c:pt>
                <c:pt idx="2">
                  <c:v>45.69</c:v>
                </c:pt>
                <c:pt idx="3">
                  <c:v>45.62</c:v>
                </c:pt>
                <c:pt idx="4">
                  <c:v>45.83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F9B0-4819-B3FA-C230E33DBE02}"/>
            </c:ext>
          </c:extLst>
        </c:ser>
        <c:ser>
          <c:idx val="2"/>
          <c:order val="2"/>
          <c:tx>
            <c:v>25th Percentile</c:v>
          </c:tx>
          <c:spPr>
            <a:ln>
              <a:solidFill>
                <a:schemeClr val="tx2">
                  <a:lumMod val="60000"/>
                  <a:lumOff val="40000"/>
                </a:schemeClr>
              </a:solidFill>
            </a:ln>
          </c:spPr>
          <c:marker>
            <c:spPr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c:spPr>
          </c:marker>
          <c:xVal>
            <c:numRef>
              <c:f>Hip!$A$290:$A$294</c:f>
              <c:numCache>
                <c:formatCode>0.0</c:formatCode>
                <c:ptCount val="5"/>
                <c:pt idx="0">
                  <c:v>0</c:v>
                </c:pt>
                <c:pt idx="1">
                  <c:v>0.5</c:v>
                </c:pt>
                <c:pt idx="2">
                  <c:v>1.5</c:v>
                </c:pt>
                <c:pt idx="3">
                  <c:v>3</c:v>
                </c:pt>
                <c:pt idx="4">
                  <c:v>5</c:v>
                </c:pt>
              </c:numCache>
            </c:numRef>
          </c:xVal>
          <c:yVal>
            <c:numRef>
              <c:f>Hip!$J$290:$J$294</c:f>
              <c:numCache>
                <c:formatCode>General</c:formatCode>
                <c:ptCount val="5"/>
                <c:pt idx="0">
                  <c:v>42.34</c:v>
                </c:pt>
                <c:pt idx="1">
                  <c:v>40.78</c:v>
                </c:pt>
                <c:pt idx="2">
                  <c:v>35.9</c:v>
                </c:pt>
                <c:pt idx="3">
                  <c:v>38.9</c:v>
                </c:pt>
                <c:pt idx="4">
                  <c:v>34.17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F9B0-4819-B3FA-C230E33DBE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736180304"/>
        <c:axId val="-736191184"/>
      </c:scatterChart>
      <c:valAx>
        <c:axId val="-736180304"/>
        <c:scaling>
          <c:orientation val="minMax"/>
          <c:max val="6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Follow Up (Months)</a:t>
                </a:r>
              </a:p>
            </c:rich>
          </c:tx>
          <c:overlay val="0"/>
        </c:title>
        <c:numFmt formatCode="0.0" sourceLinked="1"/>
        <c:majorTickMark val="out"/>
        <c:minorTickMark val="none"/>
        <c:tickLblPos val="nextTo"/>
        <c:crossAx val="-736191184"/>
        <c:crosses val="autoZero"/>
        <c:crossBetween val="midCat"/>
        <c:majorUnit val="2"/>
      </c:valAx>
      <c:valAx>
        <c:axId val="-736191184"/>
        <c:scaling>
          <c:orientation val="minMax"/>
          <c:min val="3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PROMIS Mood Score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-736180304"/>
        <c:crosses val="autoZero"/>
        <c:crossBetween val="midCat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Function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5995297275146409E-2"/>
          <c:y val="0.1835866882820868"/>
          <c:w val="0.89273476566627341"/>
          <c:h val="0.68228739933772331"/>
        </c:manualLayout>
      </c:layout>
      <c:scatterChart>
        <c:scatterStyle val="smoothMarker"/>
        <c:varyColors val="0"/>
        <c:ser>
          <c:idx val="1"/>
          <c:order val="0"/>
          <c:tx>
            <c:strRef>
              <c:f>Graphs!$L$26</c:f>
              <c:strCache>
                <c:ptCount val="1"/>
                <c:pt idx="0">
                  <c:v>Rouse, Lucien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Rouse!$AB$2:$AB$8</c:f>
                <c:numCache>
                  <c:formatCode>General</c:formatCode>
                  <c:ptCount val="7"/>
                  <c:pt idx="0">
                    <c:v>5.584548625706204</c:v>
                  </c:pt>
                  <c:pt idx="1">
                    <c:v>2.5221248948924142</c:v>
                  </c:pt>
                  <c:pt idx="2">
                    <c:v>1.9688498727585995</c:v>
                  </c:pt>
                  <c:pt idx="3">
                    <c:v>1.4871044823792336</c:v>
                  </c:pt>
                  <c:pt idx="4">
                    <c:v>1.1114564773615718</c:v>
                  </c:pt>
                  <c:pt idx="5">
                    <c:v>1.8247224319271382</c:v>
                  </c:pt>
                  <c:pt idx="6">
                    <c:v>2.1263208354247771</c:v>
                  </c:pt>
                </c:numCache>
              </c:numRef>
            </c:plus>
            <c:minus>
              <c:numRef>
                <c:f>Rouse!$AB$2:$AB$8</c:f>
                <c:numCache>
                  <c:formatCode>General</c:formatCode>
                  <c:ptCount val="7"/>
                  <c:pt idx="0">
                    <c:v>5.584548625706204</c:v>
                  </c:pt>
                  <c:pt idx="1">
                    <c:v>2.5221248948924142</c:v>
                  </c:pt>
                  <c:pt idx="2">
                    <c:v>1.9688498727585995</c:v>
                  </c:pt>
                  <c:pt idx="3">
                    <c:v>1.4871044823792336</c:v>
                  </c:pt>
                  <c:pt idx="4">
                    <c:v>1.1114564773615718</c:v>
                  </c:pt>
                  <c:pt idx="5">
                    <c:v>1.8247224319271382</c:v>
                  </c:pt>
                  <c:pt idx="6">
                    <c:v>2.1263208354247771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x"/>
            <c:errBarType val="both"/>
            <c:errValType val="fixedVal"/>
            <c:noEndCap val="0"/>
            <c:val val="1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Rouse!$N$2:$N$8</c:f>
              <c:numCache>
                <c:formatCode>General</c:formatCode>
                <c:ptCount val="7"/>
                <c:pt idx="0">
                  <c:v>-221.5</c:v>
                </c:pt>
                <c:pt idx="1">
                  <c:v>-77.948275862068968</c:v>
                </c:pt>
                <c:pt idx="2">
                  <c:v>-16.776315789473685</c:v>
                </c:pt>
                <c:pt idx="3">
                  <c:v>10.425742574257425</c:v>
                </c:pt>
                <c:pt idx="4">
                  <c:v>66.773049645390074</c:v>
                </c:pt>
                <c:pt idx="5">
                  <c:v>148.8780487804878</c:v>
                </c:pt>
                <c:pt idx="6">
                  <c:v>259.75</c:v>
                </c:pt>
              </c:numCache>
            </c:numRef>
          </c:xVal>
          <c:yVal>
            <c:numRef>
              <c:f>Rouse!$O$2:$O$8</c:f>
              <c:numCache>
                <c:formatCode>General</c:formatCode>
                <c:ptCount val="7"/>
                <c:pt idx="0">
                  <c:v>41.752520537094099</c:v>
                </c:pt>
                <c:pt idx="1">
                  <c:v>41.103809825030687</c:v>
                </c:pt>
                <c:pt idx="2">
                  <c:v>40.331942813972994</c:v>
                </c:pt>
                <c:pt idx="3">
                  <c:v>29.75347171413495</c:v>
                </c:pt>
                <c:pt idx="4">
                  <c:v>41.561417072424554</c:v>
                </c:pt>
                <c:pt idx="5">
                  <c:v>44.947081973472685</c:v>
                </c:pt>
                <c:pt idx="6">
                  <c:v>48.594347836433712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2602-46D1-BEC6-690016646F24}"/>
            </c:ext>
          </c:extLst>
        </c:ser>
        <c:ser>
          <c:idx val="2"/>
          <c:order val="1"/>
          <c:tx>
            <c:strRef>
              <c:f>Graphs!$L$27</c:f>
              <c:strCache>
                <c:ptCount val="1"/>
                <c:pt idx="0">
                  <c:v>Bronstein, Robert</c:v>
                </c:pt>
              </c:strCache>
            </c:strRef>
          </c:tx>
          <c:spPr>
            <a:ln w="19050" cap="rnd">
              <a:solidFill>
                <a:srgbClr val="00206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2060"/>
              </a:solidFill>
              <a:ln w="9525">
                <a:solidFill>
                  <a:srgbClr val="00206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Bronstein!$AB$2:$AB$8</c:f>
                <c:numCache>
                  <c:formatCode>General</c:formatCode>
                  <c:ptCount val="7"/>
                  <c:pt idx="0">
                    <c:v>6.2495694036168503</c:v>
                  </c:pt>
                  <c:pt idx="1">
                    <c:v>3.0349125829834178</c:v>
                  </c:pt>
                  <c:pt idx="2">
                    <c:v>2.023883655554275</c:v>
                  </c:pt>
                  <c:pt idx="3">
                    <c:v>1.2693140943060814</c:v>
                  </c:pt>
                  <c:pt idx="4">
                    <c:v>1.0221685410623089</c:v>
                  </c:pt>
                  <c:pt idx="5">
                    <c:v>1.7112705179273506</c:v>
                  </c:pt>
                  <c:pt idx="6">
                    <c:v>2.4702488392892383</c:v>
                  </c:pt>
                </c:numCache>
              </c:numRef>
            </c:plus>
            <c:minus>
              <c:numRef>
                <c:f>Bronstein!$AB$2:$AB$8</c:f>
                <c:numCache>
                  <c:formatCode>General</c:formatCode>
                  <c:ptCount val="7"/>
                  <c:pt idx="0">
                    <c:v>6.2495694036168503</c:v>
                  </c:pt>
                  <c:pt idx="1">
                    <c:v>3.0349125829834178</c:v>
                  </c:pt>
                  <c:pt idx="2">
                    <c:v>2.023883655554275</c:v>
                  </c:pt>
                  <c:pt idx="3">
                    <c:v>1.2693140943060814</c:v>
                  </c:pt>
                  <c:pt idx="4">
                    <c:v>1.0221685410623089</c:v>
                  </c:pt>
                  <c:pt idx="5">
                    <c:v>1.7112705179273506</c:v>
                  </c:pt>
                  <c:pt idx="6">
                    <c:v>2.4702488392892383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x"/>
            <c:errBarType val="both"/>
            <c:errValType val="fixedVal"/>
            <c:noEndCap val="0"/>
            <c:val val="1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Bronstein!$N$2:$N$8</c:f>
              <c:numCache>
                <c:formatCode>General</c:formatCode>
                <c:ptCount val="7"/>
                <c:pt idx="0">
                  <c:v>-243.57142857142858</c:v>
                </c:pt>
                <c:pt idx="1">
                  <c:v>-62.852459016393439</c:v>
                </c:pt>
                <c:pt idx="2">
                  <c:v>-16.655462184873951</c:v>
                </c:pt>
                <c:pt idx="3">
                  <c:v>18.923076923076923</c:v>
                </c:pt>
                <c:pt idx="4">
                  <c:v>71.473404255319153</c:v>
                </c:pt>
                <c:pt idx="5">
                  <c:v>149.5287356321839</c:v>
                </c:pt>
                <c:pt idx="6">
                  <c:v>223.09677419354838</c:v>
                </c:pt>
              </c:numCache>
            </c:numRef>
          </c:xVal>
          <c:yVal>
            <c:numRef>
              <c:f>Bronstein!$O$2:$O$8</c:f>
              <c:numCache>
                <c:formatCode>General</c:formatCode>
                <c:ptCount val="7"/>
                <c:pt idx="0">
                  <c:v>47.14393473556904</c:v>
                </c:pt>
                <c:pt idx="1">
                  <c:v>41.378762779844884</c:v>
                </c:pt>
                <c:pt idx="2">
                  <c:v>39.337414538440605</c:v>
                </c:pt>
                <c:pt idx="3">
                  <c:v>32.44145328322324</c:v>
                </c:pt>
                <c:pt idx="4">
                  <c:v>42.369997984866487</c:v>
                </c:pt>
                <c:pt idx="5">
                  <c:v>47.890392466286514</c:v>
                </c:pt>
                <c:pt idx="6">
                  <c:v>51.621828756895098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2602-46D1-BEC6-690016646F24}"/>
            </c:ext>
          </c:extLst>
        </c:ser>
        <c:ser>
          <c:idx val="3"/>
          <c:order val="2"/>
          <c:tx>
            <c:strRef>
              <c:f>Graphs!$L$28</c:f>
              <c:strCache>
                <c:ptCount val="1"/>
                <c:pt idx="0">
                  <c:v>Goldblatt, John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Goldblatt!$AB$2:$AB$8</c:f>
                <c:numCache>
                  <c:formatCode>General</c:formatCode>
                  <c:ptCount val="7"/>
                  <c:pt idx="0">
                    <c:v>6.1133620376507158</c:v>
                  </c:pt>
                  <c:pt idx="1">
                    <c:v>2.2454305832228578</c:v>
                  </c:pt>
                  <c:pt idx="2">
                    <c:v>3.6155374684182529</c:v>
                  </c:pt>
                  <c:pt idx="3">
                    <c:v>1.5856449490101718</c:v>
                  </c:pt>
                  <c:pt idx="4">
                    <c:v>1.1852155287476631</c:v>
                  </c:pt>
                  <c:pt idx="5">
                    <c:v>1.7267247676545907</c:v>
                  </c:pt>
                  <c:pt idx="6">
                    <c:v>3.3789501673479241</c:v>
                  </c:pt>
                </c:numCache>
              </c:numRef>
            </c:plus>
            <c:minus>
              <c:numRef>
                <c:f>Goldblatt!$AB$2:$AB$8</c:f>
                <c:numCache>
                  <c:formatCode>General</c:formatCode>
                  <c:ptCount val="7"/>
                  <c:pt idx="0">
                    <c:v>6.1133620376507158</c:v>
                  </c:pt>
                  <c:pt idx="1">
                    <c:v>2.2454305832228578</c:v>
                  </c:pt>
                  <c:pt idx="2">
                    <c:v>3.6155374684182529</c:v>
                  </c:pt>
                  <c:pt idx="3">
                    <c:v>1.5856449490101718</c:v>
                  </c:pt>
                  <c:pt idx="4">
                    <c:v>1.1852155287476631</c:v>
                  </c:pt>
                  <c:pt idx="5">
                    <c:v>1.7267247676545907</c:v>
                  </c:pt>
                  <c:pt idx="6">
                    <c:v>3.3789501673479241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x"/>
            <c:errBarType val="both"/>
            <c:errValType val="fixedVal"/>
            <c:noEndCap val="0"/>
            <c:val val="1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Goldblatt!$N$2:$N$8</c:f>
              <c:numCache>
                <c:formatCode>General</c:formatCode>
                <c:ptCount val="7"/>
                <c:pt idx="0">
                  <c:v>-244.14285714285714</c:v>
                </c:pt>
                <c:pt idx="1">
                  <c:v>-65.830188679245282</c:v>
                </c:pt>
                <c:pt idx="2">
                  <c:v>-18.5</c:v>
                </c:pt>
                <c:pt idx="3">
                  <c:v>14.047058823529412</c:v>
                </c:pt>
                <c:pt idx="4">
                  <c:v>65.131313131313135</c:v>
                </c:pt>
                <c:pt idx="5">
                  <c:v>145</c:v>
                </c:pt>
                <c:pt idx="6">
                  <c:v>259.96774193548384</c:v>
                </c:pt>
              </c:numCache>
            </c:numRef>
          </c:xVal>
          <c:yVal>
            <c:numRef>
              <c:f>Goldblatt!$O$2:$O$8</c:f>
              <c:numCache>
                <c:formatCode>General</c:formatCode>
                <c:ptCount val="7"/>
                <c:pt idx="0">
                  <c:v>46.531608963883819</c:v>
                </c:pt>
                <c:pt idx="1">
                  <c:v>41.96982815851203</c:v>
                </c:pt>
                <c:pt idx="2">
                  <c:v>40.837801250193635</c:v>
                </c:pt>
                <c:pt idx="3">
                  <c:v>30.542169982652688</c:v>
                </c:pt>
                <c:pt idx="4">
                  <c:v>41.925571945809644</c:v>
                </c:pt>
                <c:pt idx="5">
                  <c:v>47.128778598093824</c:v>
                </c:pt>
                <c:pt idx="6">
                  <c:v>48.509307905276216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2602-46D1-BEC6-690016646F24}"/>
            </c:ext>
          </c:extLst>
        </c:ser>
        <c:ser>
          <c:idx val="4"/>
          <c:order val="3"/>
          <c:tx>
            <c:strRef>
              <c:f>Graphs!$L$29</c:f>
              <c:strCache>
                <c:ptCount val="1"/>
                <c:pt idx="0">
                  <c:v>Nicandri, Gregg</c:v>
                </c:pt>
              </c:strCache>
            </c:strRef>
          </c:tx>
          <c:spPr>
            <a:ln w="19050" cap="rnd">
              <a:solidFill>
                <a:srgbClr val="7030A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7030A0"/>
              </a:solidFill>
              <a:ln w="9525">
                <a:solidFill>
                  <a:srgbClr val="7030A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Nicandri!$AB$2:$AB$8</c:f>
                <c:numCache>
                  <c:formatCode>General</c:formatCode>
                  <c:ptCount val="7"/>
                  <c:pt idx="0">
                    <c:v>23.70134559041098</c:v>
                  </c:pt>
                  <c:pt idx="1">
                    <c:v>4.2294070005251054</c:v>
                  </c:pt>
                  <c:pt idx="2">
                    <c:v>4.2471779637003735</c:v>
                  </c:pt>
                  <c:pt idx="3">
                    <c:v>1.6136066933627105</c:v>
                  </c:pt>
                  <c:pt idx="4">
                    <c:v>1.8141812973419855</c:v>
                  </c:pt>
                  <c:pt idx="5">
                    <c:v>3.8057612354846153</c:v>
                  </c:pt>
                  <c:pt idx="6">
                    <c:v>2.9338688660259722</c:v>
                  </c:pt>
                </c:numCache>
              </c:numRef>
            </c:plus>
            <c:minus>
              <c:numRef>
                <c:f>Nicandri!$AB$2:$AB$8</c:f>
                <c:numCache>
                  <c:formatCode>General</c:formatCode>
                  <c:ptCount val="7"/>
                  <c:pt idx="0">
                    <c:v>23.70134559041098</c:v>
                  </c:pt>
                  <c:pt idx="1">
                    <c:v>4.2294070005251054</c:v>
                  </c:pt>
                  <c:pt idx="2">
                    <c:v>4.2471779637003735</c:v>
                  </c:pt>
                  <c:pt idx="3">
                    <c:v>1.6136066933627105</c:v>
                  </c:pt>
                  <c:pt idx="4">
                    <c:v>1.8141812973419855</c:v>
                  </c:pt>
                  <c:pt idx="5">
                    <c:v>3.8057612354846153</c:v>
                  </c:pt>
                  <c:pt idx="6">
                    <c:v>2.9338688660259722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x"/>
            <c:errBarType val="both"/>
            <c:errValType val="fixedVal"/>
            <c:noEndCap val="0"/>
            <c:val val="1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Nicandri!$N$2:$N$8</c:f>
              <c:numCache>
                <c:formatCode>General</c:formatCode>
                <c:ptCount val="7"/>
                <c:pt idx="0">
                  <c:v>-239</c:v>
                </c:pt>
                <c:pt idx="1">
                  <c:v>-63.583333333333336</c:v>
                </c:pt>
                <c:pt idx="2">
                  <c:v>-15.857142857142858</c:v>
                </c:pt>
                <c:pt idx="3">
                  <c:v>11.351351351351351</c:v>
                </c:pt>
                <c:pt idx="4">
                  <c:v>72.205882352941174</c:v>
                </c:pt>
                <c:pt idx="5">
                  <c:v>153.13333333333333</c:v>
                </c:pt>
                <c:pt idx="6">
                  <c:v>261.28846153846155</c:v>
                </c:pt>
              </c:numCache>
            </c:numRef>
          </c:xVal>
          <c:yVal>
            <c:numRef>
              <c:f>Nicandri!$O$2:$O$8</c:f>
              <c:numCache>
                <c:formatCode>General</c:formatCode>
                <c:ptCount val="7"/>
                <c:pt idx="0">
                  <c:v>42.446119295254803</c:v>
                </c:pt>
                <c:pt idx="1">
                  <c:v>38.210333153883539</c:v>
                </c:pt>
                <c:pt idx="2">
                  <c:v>40.526936424274595</c:v>
                </c:pt>
                <c:pt idx="3">
                  <c:v>28.419750923479089</c:v>
                </c:pt>
                <c:pt idx="4">
                  <c:v>40.774917211639796</c:v>
                </c:pt>
                <c:pt idx="5">
                  <c:v>53.163768621230219</c:v>
                </c:pt>
                <c:pt idx="6">
                  <c:v>48.297500322833216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2602-46D1-BEC6-690016646F24}"/>
            </c:ext>
          </c:extLst>
        </c:ser>
        <c:ser>
          <c:idx val="5"/>
          <c:order val="4"/>
          <c:tx>
            <c:strRef>
              <c:f>Graphs!$L$30</c:f>
              <c:strCache>
                <c:ptCount val="1"/>
                <c:pt idx="0">
                  <c:v>Voloshin, Ilya</c:v>
                </c:pt>
              </c:strCache>
            </c:strRef>
          </c:tx>
          <c:spPr>
            <a:ln w="19050" cap="rnd">
              <a:solidFill>
                <a:srgbClr val="92D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Voloshin!$AB$2:$AB$8</c:f>
                <c:numCache>
                  <c:formatCode>General</c:formatCode>
                  <c:ptCount val="7"/>
                  <c:pt idx="0">
                    <c:v>8.2878662124781695</c:v>
                  </c:pt>
                  <c:pt idx="1">
                    <c:v>3.569864295099642</c:v>
                  </c:pt>
                  <c:pt idx="2">
                    <c:v>5.5633118028358259</c:v>
                  </c:pt>
                  <c:pt idx="3">
                    <c:v>2.5082764964338846</c:v>
                  </c:pt>
                  <c:pt idx="4">
                    <c:v>1.9283014832704251</c:v>
                  </c:pt>
                  <c:pt idx="5">
                    <c:v>4.6987540155289222</c:v>
                  </c:pt>
                  <c:pt idx="6">
                    <c:v>4.5998221855863708</c:v>
                  </c:pt>
                </c:numCache>
              </c:numRef>
            </c:plus>
            <c:minus>
              <c:numRef>
                <c:f>Voloshin!$AB$2:$AB$8</c:f>
                <c:numCache>
                  <c:formatCode>General</c:formatCode>
                  <c:ptCount val="7"/>
                  <c:pt idx="0">
                    <c:v>8.2878662124781695</c:v>
                  </c:pt>
                  <c:pt idx="1">
                    <c:v>3.569864295099642</c:v>
                  </c:pt>
                  <c:pt idx="2">
                    <c:v>5.5633118028358259</c:v>
                  </c:pt>
                  <c:pt idx="3">
                    <c:v>2.5082764964338846</c:v>
                  </c:pt>
                  <c:pt idx="4">
                    <c:v>1.9283014832704251</c:v>
                  </c:pt>
                  <c:pt idx="5">
                    <c:v>4.6987540155289222</c:v>
                  </c:pt>
                  <c:pt idx="6">
                    <c:v>4.5998221855863708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x"/>
            <c:errBarType val="both"/>
            <c:errValType val="fixedVal"/>
            <c:noEndCap val="0"/>
            <c:val val="1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Voloshin!$N$2:$N$8</c:f>
              <c:numCache>
                <c:formatCode>General</c:formatCode>
                <c:ptCount val="7"/>
                <c:pt idx="0">
                  <c:v>-264.2</c:v>
                </c:pt>
                <c:pt idx="1">
                  <c:v>-69.285714285714292</c:v>
                </c:pt>
                <c:pt idx="2">
                  <c:v>-16.61904761904762</c:v>
                </c:pt>
                <c:pt idx="3">
                  <c:v>12.129032258064516</c:v>
                </c:pt>
                <c:pt idx="4">
                  <c:v>65.860465116279073</c:v>
                </c:pt>
                <c:pt idx="5">
                  <c:v>156.5</c:v>
                </c:pt>
                <c:pt idx="6">
                  <c:v>246.5</c:v>
                </c:pt>
              </c:numCache>
            </c:numRef>
          </c:xVal>
          <c:yVal>
            <c:numRef>
              <c:f>Voloshin!$O$2:$O$8</c:f>
              <c:numCache>
                <c:formatCode>General</c:formatCode>
                <c:ptCount val="7"/>
                <c:pt idx="0">
                  <c:v>41.287877210109578</c:v>
                </c:pt>
                <c:pt idx="1">
                  <c:v>45.239859995352127</c:v>
                </c:pt>
                <c:pt idx="2">
                  <c:v>42.187507471372271</c:v>
                </c:pt>
                <c:pt idx="3">
                  <c:v>30.908051953502799</c:v>
                </c:pt>
                <c:pt idx="4">
                  <c:v>43.85400758270648</c:v>
                </c:pt>
                <c:pt idx="5">
                  <c:v>52.859176699472684</c:v>
                </c:pt>
                <c:pt idx="6">
                  <c:v>51.439627710577966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2602-46D1-BEC6-690016646F24}"/>
            </c:ext>
          </c:extLst>
        </c:ser>
        <c:ser>
          <c:idx val="0"/>
          <c:order val="5"/>
          <c:tx>
            <c:strRef>
              <c:f>Graphs!$L$31</c:f>
              <c:strCache>
                <c:ptCount val="1"/>
                <c:pt idx="0">
                  <c:v>Maloney, Mike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Maloney!$AB$2:$AB$8</c:f>
                <c:numCache>
                  <c:formatCode>General</c:formatCode>
                  <c:ptCount val="7"/>
                  <c:pt idx="0">
                    <c:v>6.3848324948170205</c:v>
                  </c:pt>
                  <c:pt idx="1">
                    <c:v>1.8365225481685057</c:v>
                  </c:pt>
                  <c:pt idx="2">
                    <c:v>1.6457549920624026</c:v>
                  </c:pt>
                  <c:pt idx="3">
                    <c:v>1.0317691481059406</c:v>
                  </c:pt>
                  <c:pt idx="4">
                    <c:v>1.0090952326568419</c:v>
                  </c:pt>
                  <c:pt idx="5">
                    <c:v>1.1285298928314951</c:v>
                  </c:pt>
                  <c:pt idx="6">
                    <c:v>1.553118778060927</c:v>
                  </c:pt>
                </c:numCache>
              </c:numRef>
            </c:plus>
            <c:minus>
              <c:numRef>
                <c:f>Maloney!$AB$2:$AB$8</c:f>
                <c:numCache>
                  <c:formatCode>General</c:formatCode>
                  <c:ptCount val="7"/>
                  <c:pt idx="0">
                    <c:v>6.3848324948170205</c:v>
                  </c:pt>
                  <c:pt idx="1">
                    <c:v>1.8365225481685057</c:v>
                  </c:pt>
                  <c:pt idx="2">
                    <c:v>1.6457549920624026</c:v>
                  </c:pt>
                  <c:pt idx="3">
                    <c:v>1.0317691481059406</c:v>
                  </c:pt>
                  <c:pt idx="4">
                    <c:v>1.0090952326568419</c:v>
                  </c:pt>
                  <c:pt idx="5">
                    <c:v>1.1285298928314951</c:v>
                  </c:pt>
                  <c:pt idx="6">
                    <c:v>1.553118778060927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x"/>
            <c:errBarType val="both"/>
            <c:errValType val="fixedVal"/>
            <c:noEndCap val="0"/>
            <c:val val="1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Maloney!$N$2:$N$8</c:f>
              <c:numCache>
                <c:formatCode>General</c:formatCode>
                <c:ptCount val="7"/>
                <c:pt idx="0">
                  <c:v>-278.53333333333336</c:v>
                </c:pt>
                <c:pt idx="1">
                  <c:v>-66.15306122448979</c:v>
                </c:pt>
                <c:pt idx="2">
                  <c:v>-15.38961038961039</c:v>
                </c:pt>
                <c:pt idx="3">
                  <c:v>20.758241758241759</c:v>
                </c:pt>
                <c:pt idx="4">
                  <c:v>75.377049180327873</c:v>
                </c:pt>
                <c:pt idx="5">
                  <c:v>145.19999999999999</c:v>
                </c:pt>
                <c:pt idx="6">
                  <c:v>262.84070796460179</c:v>
                </c:pt>
              </c:numCache>
            </c:numRef>
          </c:xVal>
          <c:yVal>
            <c:numRef>
              <c:f>Maloney!$O$2:$O$8</c:f>
              <c:numCache>
                <c:formatCode>General</c:formatCode>
                <c:ptCount val="7"/>
                <c:pt idx="0">
                  <c:v>44.387853566085745</c:v>
                </c:pt>
                <c:pt idx="1">
                  <c:v>42.965595515428262</c:v>
                </c:pt>
                <c:pt idx="2">
                  <c:v>41.9276939096872</c:v>
                </c:pt>
                <c:pt idx="3">
                  <c:v>34.703309466373234</c:v>
                </c:pt>
                <c:pt idx="4">
                  <c:v>43.275507334536606</c:v>
                </c:pt>
                <c:pt idx="5">
                  <c:v>45.230390661903684</c:v>
                </c:pt>
                <c:pt idx="6">
                  <c:v>46.296510632287735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2602-46D1-BEC6-690016646F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734462864"/>
        <c:axId val="-734470480"/>
      </c:scatterChart>
      <c:valAx>
        <c:axId val="-734462864"/>
        <c:scaling>
          <c:orientation val="minMax"/>
          <c:min val="-7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Days From Surgery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734470480"/>
        <c:crosses val="autoZero"/>
        <c:crossBetween val="midCat"/>
      </c:valAx>
      <c:valAx>
        <c:axId val="-734470480"/>
        <c:scaling>
          <c:orientation val="minMax"/>
          <c:max val="60"/>
          <c:min val="2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T-Score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285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734462864"/>
        <c:crosses val="autoZero"/>
        <c:crossBetween val="midCat"/>
        <c:majorUnit val="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v>Physical Function</c:v>
          </c:tx>
          <c:spPr>
            <a:ln w="47625">
              <a:noFill/>
            </a:ln>
          </c:spPr>
          <c:xVal>
            <c:numRef>
              <c:f>Sheet1!$I$2:$I$119</c:f>
              <c:numCache>
                <c:formatCode>General</c:formatCode>
                <c:ptCount val="118"/>
                <c:pt idx="0">
                  <c:v>34.657299999999999</c:v>
                </c:pt>
                <c:pt idx="1">
                  <c:v>24.066299999999998</c:v>
                </c:pt>
                <c:pt idx="2">
                  <c:v>37.340699999999998</c:v>
                </c:pt>
                <c:pt idx="3">
                  <c:v>41.455599999999997</c:v>
                </c:pt>
                <c:pt idx="4">
                  <c:v>28.845600000000001</c:v>
                </c:pt>
                <c:pt idx="5">
                  <c:v>37.124899999999997</c:v>
                </c:pt>
                <c:pt idx="6">
                  <c:v>23.468499999999999</c:v>
                </c:pt>
                <c:pt idx="7">
                  <c:v>40.114800000000002</c:v>
                </c:pt>
                <c:pt idx="8">
                  <c:v>35.875599999999999</c:v>
                </c:pt>
                <c:pt idx="9">
                  <c:v>34.657299999999999</c:v>
                </c:pt>
                <c:pt idx="10">
                  <c:v>26.817799999999998</c:v>
                </c:pt>
                <c:pt idx="11">
                  <c:v>30.873200000000001</c:v>
                </c:pt>
                <c:pt idx="12">
                  <c:v>30.516400000000001</c:v>
                </c:pt>
                <c:pt idx="13">
                  <c:v>49.7423</c:v>
                </c:pt>
                <c:pt idx="14">
                  <c:v>38.078600000000002</c:v>
                </c:pt>
                <c:pt idx="15">
                  <c:v>38.555100000000003</c:v>
                </c:pt>
                <c:pt idx="16">
                  <c:v>33.273499999999999</c:v>
                </c:pt>
                <c:pt idx="17">
                  <c:v>24.672799999999999</c:v>
                </c:pt>
                <c:pt idx="18">
                  <c:v>36.497199999999999</c:v>
                </c:pt>
                <c:pt idx="19">
                  <c:v>40.915399999999998</c:v>
                </c:pt>
                <c:pt idx="20">
                  <c:v>43.595100000000002</c:v>
                </c:pt>
                <c:pt idx="21">
                  <c:v>41.479399999999998</c:v>
                </c:pt>
                <c:pt idx="22">
                  <c:v>33.083100000000002</c:v>
                </c:pt>
                <c:pt idx="23">
                  <c:v>35.329300000000003</c:v>
                </c:pt>
                <c:pt idx="24">
                  <c:v>40.464399999999998</c:v>
                </c:pt>
                <c:pt idx="25">
                  <c:v>30.873200000000001</c:v>
                </c:pt>
                <c:pt idx="26">
                  <c:v>30.873200000000001</c:v>
                </c:pt>
                <c:pt idx="27">
                  <c:v>24.672799999999999</c:v>
                </c:pt>
                <c:pt idx="28">
                  <c:v>32.546799999999998</c:v>
                </c:pt>
                <c:pt idx="29">
                  <c:v>32.937600000000003</c:v>
                </c:pt>
                <c:pt idx="30">
                  <c:v>29.582699999999999</c:v>
                </c:pt>
                <c:pt idx="31">
                  <c:v>33.234400000000001</c:v>
                </c:pt>
                <c:pt idx="32">
                  <c:v>40.255800000000001</c:v>
                </c:pt>
                <c:pt idx="33">
                  <c:v>24.672799999999999</c:v>
                </c:pt>
                <c:pt idx="34">
                  <c:v>43.475900000000003</c:v>
                </c:pt>
                <c:pt idx="35">
                  <c:v>39.504399999999997</c:v>
                </c:pt>
                <c:pt idx="36">
                  <c:v>33.847799999999999</c:v>
                </c:pt>
                <c:pt idx="37">
                  <c:v>48.9161</c:v>
                </c:pt>
                <c:pt idx="38">
                  <c:v>45.127000000000002</c:v>
                </c:pt>
                <c:pt idx="39">
                  <c:v>39.610599999999998</c:v>
                </c:pt>
                <c:pt idx="40">
                  <c:v>38.078600000000002</c:v>
                </c:pt>
                <c:pt idx="41">
                  <c:v>48.292200000000001</c:v>
                </c:pt>
                <c:pt idx="42">
                  <c:v>36.010899999999999</c:v>
                </c:pt>
                <c:pt idx="43">
                  <c:v>32.058199999999999</c:v>
                </c:pt>
                <c:pt idx="44">
                  <c:v>30.516400000000001</c:v>
                </c:pt>
                <c:pt idx="45">
                  <c:v>26.8432</c:v>
                </c:pt>
                <c:pt idx="46">
                  <c:v>24.066299999999998</c:v>
                </c:pt>
                <c:pt idx="47">
                  <c:v>35.396099999999997</c:v>
                </c:pt>
                <c:pt idx="48">
                  <c:v>39.359699999999997</c:v>
                </c:pt>
                <c:pt idx="49">
                  <c:v>38.9602</c:v>
                </c:pt>
                <c:pt idx="50">
                  <c:v>35.875599999999999</c:v>
                </c:pt>
                <c:pt idx="51">
                  <c:v>43.668999999999997</c:v>
                </c:pt>
                <c:pt idx="52">
                  <c:v>35.390700000000002</c:v>
                </c:pt>
                <c:pt idx="53">
                  <c:v>24.066299999999998</c:v>
                </c:pt>
                <c:pt idx="54">
                  <c:v>55.825000000000003</c:v>
                </c:pt>
                <c:pt idx="55">
                  <c:v>46.6402</c:v>
                </c:pt>
                <c:pt idx="56">
                  <c:v>44.191299999999998</c:v>
                </c:pt>
                <c:pt idx="57">
                  <c:v>41.415300000000002</c:v>
                </c:pt>
                <c:pt idx="58">
                  <c:v>40.464399999999998</c:v>
                </c:pt>
                <c:pt idx="59">
                  <c:v>40.104399999999998</c:v>
                </c:pt>
                <c:pt idx="60">
                  <c:v>38.205399999999997</c:v>
                </c:pt>
                <c:pt idx="61">
                  <c:v>36.920999999999999</c:v>
                </c:pt>
                <c:pt idx="62">
                  <c:v>35.659700000000001</c:v>
                </c:pt>
                <c:pt idx="63">
                  <c:v>33.273499999999999</c:v>
                </c:pt>
                <c:pt idx="64">
                  <c:v>30.873200000000001</c:v>
                </c:pt>
                <c:pt idx="65">
                  <c:v>26.8432</c:v>
                </c:pt>
                <c:pt idx="66">
                  <c:v>23.468499999999999</c:v>
                </c:pt>
                <c:pt idx="67">
                  <c:v>43.668999999999997</c:v>
                </c:pt>
                <c:pt idx="68">
                  <c:v>43.042000000000002</c:v>
                </c:pt>
                <c:pt idx="69">
                  <c:v>38.9602</c:v>
                </c:pt>
                <c:pt idx="70">
                  <c:v>33.162199999999999</c:v>
                </c:pt>
                <c:pt idx="71">
                  <c:v>32.546799999999998</c:v>
                </c:pt>
                <c:pt idx="72">
                  <c:v>29.058900000000001</c:v>
                </c:pt>
                <c:pt idx="73">
                  <c:v>42.142200000000003</c:v>
                </c:pt>
                <c:pt idx="74">
                  <c:v>43.042000000000002</c:v>
                </c:pt>
                <c:pt idx="75">
                  <c:v>36.497199999999999</c:v>
                </c:pt>
                <c:pt idx="76">
                  <c:v>43.595100000000002</c:v>
                </c:pt>
                <c:pt idx="77">
                  <c:v>24.672799999999999</c:v>
                </c:pt>
                <c:pt idx="78">
                  <c:v>36.315199999999997</c:v>
                </c:pt>
                <c:pt idx="79">
                  <c:v>54.080100000000002</c:v>
                </c:pt>
                <c:pt idx="80">
                  <c:v>50.9694</c:v>
                </c:pt>
                <c:pt idx="81">
                  <c:v>23.468499999999999</c:v>
                </c:pt>
                <c:pt idx="82">
                  <c:v>42.632399999999997</c:v>
                </c:pt>
                <c:pt idx="83">
                  <c:v>28.043399999999998</c:v>
                </c:pt>
                <c:pt idx="84">
                  <c:v>38.9602</c:v>
                </c:pt>
                <c:pt idx="85">
                  <c:v>49.696199999999997</c:v>
                </c:pt>
                <c:pt idx="86">
                  <c:v>44.980499999999999</c:v>
                </c:pt>
                <c:pt idx="87">
                  <c:v>39.189799999999998</c:v>
                </c:pt>
                <c:pt idx="88">
                  <c:v>32.546799999999998</c:v>
                </c:pt>
                <c:pt idx="89">
                  <c:v>37.124899999999997</c:v>
                </c:pt>
                <c:pt idx="90">
                  <c:v>36.317599999999999</c:v>
                </c:pt>
                <c:pt idx="91">
                  <c:v>39.268799999999999</c:v>
                </c:pt>
                <c:pt idx="92">
                  <c:v>35.717100000000002</c:v>
                </c:pt>
                <c:pt idx="93">
                  <c:v>45.970700000000001</c:v>
                </c:pt>
                <c:pt idx="94">
                  <c:v>24.066299999999998</c:v>
                </c:pt>
                <c:pt idx="95">
                  <c:v>43.595100000000002</c:v>
                </c:pt>
                <c:pt idx="96">
                  <c:v>41.479399999999998</c:v>
                </c:pt>
                <c:pt idx="97">
                  <c:v>53.107399999999998</c:v>
                </c:pt>
                <c:pt idx="98">
                  <c:v>46.600499999999997</c:v>
                </c:pt>
                <c:pt idx="99">
                  <c:v>44.980499999999999</c:v>
                </c:pt>
                <c:pt idx="100">
                  <c:v>34.8842</c:v>
                </c:pt>
                <c:pt idx="101">
                  <c:v>42.071100000000001</c:v>
                </c:pt>
                <c:pt idx="102">
                  <c:v>54.656700000000001</c:v>
                </c:pt>
                <c:pt idx="103">
                  <c:v>53.107399999999998</c:v>
                </c:pt>
                <c:pt idx="104">
                  <c:v>53.107399999999998</c:v>
                </c:pt>
                <c:pt idx="105">
                  <c:v>51.829599999999999</c:v>
                </c:pt>
                <c:pt idx="106">
                  <c:v>50.576300000000003</c:v>
                </c:pt>
                <c:pt idx="107">
                  <c:v>48.9161</c:v>
                </c:pt>
                <c:pt idx="108">
                  <c:v>47.658999999999999</c:v>
                </c:pt>
                <c:pt idx="109">
                  <c:v>44.980499999999999</c:v>
                </c:pt>
                <c:pt idx="110">
                  <c:v>44.752699999999997</c:v>
                </c:pt>
                <c:pt idx="111">
                  <c:v>43.394300000000001</c:v>
                </c:pt>
                <c:pt idx="112">
                  <c:v>39.383000000000003</c:v>
                </c:pt>
                <c:pt idx="113">
                  <c:v>39.282499999999999</c:v>
                </c:pt>
                <c:pt idx="114">
                  <c:v>38.328699999999998</c:v>
                </c:pt>
                <c:pt idx="115">
                  <c:v>32.546799999999998</c:v>
                </c:pt>
                <c:pt idx="116">
                  <c:v>31.932200000000002</c:v>
                </c:pt>
                <c:pt idx="117">
                  <c:v>28.330400000000001</c:v>
                </c:pt>
              </c:numCache>
            </c:numRef>
          </c:xVal>
          <c:yVal>
            <c:numRef>
              <c:f>Sheet1!$L$2:$L$119</c:f>
              <c:numCache>
                <c:formatCode>General</c:formatCode>
                <c:ptCount val="118"/>
                <c:pt idx="0">
                  <c:v>3.2441</c:v>
                </c:pt>
                <c:pt idx="1">
                  <c:v>21.904399999999999</c:v>
                </c:pt>
                <c:pt idx="2">
                  <c:v>12.415800000000001</c:v>
                </c:pt>
                <c:pt idx="3">
                  <c:v>2.3729</c:v>
                </c:pt>
                <c:pt idx="4">
                  <c:v>6.5505000000000004</c:v>
                </c:pt>
                <c:pt idx="5">
                  <c:v>10.8733</c:v>
                </c:pt>
                <c:pt idx="6">
                  <c:v>21.247499999999999</c:v>
                </c:pt>
                <c:pt idx="7">
                  <c:v>-1.04E-2</c:v>
                </c:pt>
                <c:pt idx="8">
                  <c:v>4.2287999999999997</c:v>
                </c:pt>
                <c:pt idx="9">
                  <c:v>-2.4489000000000001</c:v>
                </c:pt>
                <c:pt idx="10">
                  <c:v>16.687100000000001</c:v>
                </c:pt>
                <c:pt idx="11">
                  <c:v>8.0869999999999997</c:v>
                </c:pt>
                <c:pt idx="12">
                  <c:v>1.0415000000000001</c:v>
                </c:pt>
                <c:pt idx="13">
                  <c:v>0.2928</c:v>
                </c:pt>
                <c:pt idx="14">
                  <c:v>3.6183999999999998</c:v>
                </c:pt>
                <c:pt idx="15">
                  <c:v>7.3420999999999976</c:v>
                </c:pt>
                <c:pt idx="16">
                  <c:v>-1.0650999999999999</c:v>
                </c:pt>
                <c:pt idx="17">
                  <c:v>7.5354999999999999</c:v>
                </c:pt>
                <c:pt idx="18">
                  <c:v>7.1718000000000002</c:v>
                </c:pt>
                <c:pt idx="19">
                  <c:v>6.2885</c:v>
                </c:pt>
                <c:pt idx="20">
                  <c:v>-7.5842000000000001</c:v>
                </c:pt>
                <c:pt idx="21">
                  <c:v>6.6080999999999976</c:v>
                </c:pt>
                <c:pt idx="22">
                  <c:v>10.357200000000001</c:v>
                </c:pt>
                <c:pt idx="23">
                  <c:v>3.5983000000000001</c:v>
                </c:pt>
                <c:pt idx="24">
                  <c:v>1.2325999999999999</c:v>
                </c:pt>
                <c:pt idx="25">
                  <c:v>-2.0276999999999998</c:v>
                </c:pt>
                <c:pt idx="26">
                  <c:v>9.2311999999999976</c:v>
                </c:pt>
                <c:pt idx="27">
                  <c:v>9.9845000000000006</c:v>
                </c:pt>
                <c:pt idx="28">
                  <c:v>-0.61450000000000005</c:v>
                </c:pt>
                <c:pt idx="29">
                  <c:v>32.259099999999997</c:v>
                </c:pt>
                <c:pt idx="30">
                  <c:v>16.918099999999999</c:v>
                </c:pt>
                <c:pt idx="31">
                  <c:v>11.4815</c:v>
                </c:pt>
                <c:pt idx="32">
                  <c:v>-3.3349000000000002</c:v>
                </c:pt>
                <c:pt idx="33">
                  <c:v>10.8843</c:v>
                </c:pt>
                <c:pt idx="34">
                  <c:v>12.521800000000001</c:v>
                </c:pt>
                <c:pt idx="35">
                  <c:v>0.6</c:v>
                </c:pt>
                <c:pt idx="36">
                  <c:v>13.811199999999999</c:v>
                </c:pt>
                <c:pt idx="37">
                  <c:v>-1.278</c:v>
                </c:pt>
                <c:pt idx="38">
                  <c:v>-2.5562</c:v>
                </c:pt>
                <c:pt idx="39">
                  <c:v>8.0484000000000009</c:v>
                </c:pt>
                <c:pt idx="40">
                  <c:v>5.4263000000000003</c:v>
                </c:pt>
                <c:pt idx="41">
                  <c:v>5.2646999999999986</c:v>
                </c:pt>
                <c:pt idx="42">
                  <c:v>7.5842000000000001</c:v>
                </c:pt>
                <c:pt idx="43">
                  <c:v>10.1167</c:v>
                </c:pt>
                <c:pt idx="44">
                  <c:v>19.617899999999999</c:v>
                </c:pt>
                <c:pt idx="45">
                  <c:v>23.1477</c:v>
                </c:pt>
                <c:pt idx="46">
                  <c:v>9.1097000000000001</c:v>
                </c:pt>
                <c:pt idx="47">
                  <c:v>1.5273000000000001</c:v>
                </c:pt>
                <c:pt idx="48">
                  <c:v>3.0903999999999998</c:v>
                </c:pt>
                <c:pt idx="49">
                  <c:v>-1.0588</c:v>
                </c:pt>
                <c:pt idx="50">
                  <c:v>6.5744999999999996</c:v>
                </c:pt>
                <c:pt idx="51">
                  <c:v>-15.5809</c:v>
                </c:pt>
                <c:pt idx="52">
                  <c:v>-4.1525999999999996</c:v>
                </c:pt>
                <c:pt idx="53">
                  <c:v>10.015700000000001</c:v>
                </c:pt>
                <c:pt idx="54">
                  <c:v>-19.3279</c:v>
                </c:pt>
                <c:pt idx="55">
                  <c:v>-3.1353</c:v>
                </c:pt>
                <c:pt idx="56">
                  <c:v>4.2310999999999996</c:v>
                </c:pt>
                <c:pt idx="57">
                  <c:v>-5.4043999999999999</c:v>
                </c:pt>
                <c:pt idx="58">
                  <c:v>-1.1047</c:v>
                </c:pt>
                <c:pt idx="59">
                  <c:v>3.4906999999999999</c:v>
                </c:pt>
                <c:pt idx="60">
                  <c:v>5.6628999999999889</c:v>
                </c:pt>
                <c:pt idx="61">
                  <c:v>3.1833999999999998</c:v>
                </c:pt>
                <c:pt idx="62">
                  <c:v>-2.0537000000000001</c:v>
                </c:pt>
                <c:pt idx="63">
                  <c:v>13.2273</c:v>
                </c:pt>
                <c:pt idx="64">
                  <c:v>7.6818999999999997</c:v>
                </c:pt>
                <c:pt idx="65">
                  <c:v>13.6212</c:v>
                </c:pt>
                <c:pt idx="66">
                  <c:v>4.5749000000000004</c:v>
                </c:pt>
                <c:pt idx="67">
                  <c:v>-0.22869999999999999</c:v>
                </c:pt>
                <c:pt idx="68">
                  <c:v>2.085</c:v>
                </c:pt>
                <c:pt idx="69">
                  <c:v>6.0202999999999998</c:v>
                </c:pt>
                <c:pt idx="70">
                  <c:v>6.9421999999999997</c:v>
                </c:pt>
                <c:pt idx="71">
                  <c:v>0</c:v>
                </c:pt>
                <c:pt idx="72">
                  <c:v>18.5792</c:v>
                </c:pt>
                <c:pt idx="73">
                  <c:v>-12.5595</c:v>
                </c:pt>
                <c:pt idx="74">
                  <c:v>6.7144999999999966</c:v>
                </c:pt>
                <c:pt idx="75">
                  <c:v>9.25</c:v>
                </c:pt>
                <c:pt idx="76">
                  <c:v>-5.6936999999999998</c:v>
                </c:pt>
                <c:pt idx="77">
                  <c:v>18.832100000000001</c:v>
                </c:pt>
                <c:pt idx="78">
                  <c:v>3.7892000000000001</c:v>
                </c:pt>
                <c:pt idx="79">
                  <c:v>-3.1107</c:v>
                </c:pt>
                <c:pt idx="80">
                  <c:v>-2.0533000000000001</c:v>
                </c:pt>
                <c:pt idx="81">
                  <c:v>13.0863</c:v>
                </c:pt>
                <c:pt idx="82">
                  <c:v>6.2835999999999999</c:v>
                </c:pt>
                <c:pt idx="83">
                  <c:v>10.9168</c:v>
                </c:pt>
                <c:pt idx="84">
                  <c:v>11.1105</c:v>
                </c:pt>
                <c:pt idx="85">
                  <c:v>1.4857</c:v>
                </c:pt>
                <c:pt idx="86">
                  <c:v>5.133</c:v>
                </c:pt>
                <c:pt idx="87">
                  <c:v>6.9314</c:v>
                </c:pt>
                <c:pt idx="88">
                  <c:v>2.3875999999999999</c:v>
                </c:pt>
                <c:pt idx="89">
                  <c:v>5.3251999999999997</c:v>
                </c:pt>
                <c:pt idx="90">
                  <c:v>9.4296000000000006</c:v>
                </c:pt>
                <c:pt idx="91">
                  <c:v>-5.4210000000000003</c:v>
                </c:pt>
                <c:pt idx="92">
                  <c:v>0.95309999999999995</c:v>
                </c:pt>
                <c:pt idx="93">
                  <c:v>2.9453999999999998</c:v>
                </c:pt>
                <c:pt idx="94">
                  <c:v>6.5292000000000003</c:v>
                </c:pt>
                <c:pt idx="95">
                  <c:v>6.4344999999999999</c:v>
                </c:pt>
                <c:pt idx="96">
                  <c:v>-0.1298</c:v>
                </c:pt>
                <c:pt idx="97">
                  <c:v>1.0200000000000001E-2</c:v>
                </c:pt>
                <c:pt idx="98">
                  <c:v>3.1417999999999999</c:v>
                </c:pt>
                <c:pt idx="99">
                  <c:v>2.6869000000000001</c:v>
                </c:pt>
                <c:pt idx="100">
                  <c:v>11.7182</c:v>
                </c:pt>
                <c:pt idx="101">
                  <c:v>9.7712000000000003</c:v>
                </c:pt>
                <c:pt idx="102">
                  <c:v>0</c:v>
                </c:pt>
                <c:pt idx="103">
                  <c:v>0</c:v>
                </c:pt>
                <c:pt idx="104">
                  <c:v>-4.3633999999999986</c:v>
                </c:pt>
                <c:pt idx="105">
                  <c:v>0</c:v>
                </c:pt>
                <c:pt idx="106">
                  <c:v>4.0804</c:v>
                </c:pt>
                <c:pt idx="107">
                  <c:v>4.9399999999999999E-2</c:v>
                </c:pt>
                <c:pt idx="108">
                  <c:v>8.3999999999999995E-3</c:v>
                </c:pt>
                <c:pt idx="109">
                  <c:v>6.3007</c:v>
                </c:pt>
                <c:pt idx="110">
                  <c:v>5.8502000000000001</c:v>
                </c:pt>
                <c:pt idx="111">
                  <c:v>-0.94420000000000004</c:v>
                </c:pt>
                <c:pt idx="112">
                  <c:v>11.8278</c:v>
                </c:pt>
                <c:pt idx="113">
                  <c:v>13.8249</c:v>
                </c:pt>
                <c:pt idx="114">
                  <c:v>-4.7225999999999999</c:v>
                </c:pt>
                <c:pt idx="115">
                  <c:v>9.9032999999999998</c:v>
                </c:pt>
                <c:pt idx="116">
                  <c:v>-0.69410000000000005</c:v>
                </c:pt>
                <c:pt idx="117">
                  <c:v>8.7944999999999993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C60-4022-99D5-34E29E77C6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736182480"/>
        <c:axId val="-736177040"/>
      </c:scatterChart>
      <c:valAx>
        <c:axId val="-736182480"/>
        <c:scaling>
          <c:orientation val="minMax"/>
          <c:max val="70"/>
          <c:min val="10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/>
                  <a:t>Preoperative Physical Function (T Score)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ln w="25400">
            <a:solidFill>
              <a:schemeClr val="tx1"/>
            </a:solidFill>
          </a:ln>
        </c:spPr>
        <c:txPr>
          <a:bodyPr/>
          <a:lstStyle/>
          <a:p>
            <a:pPr>
              <a:defRPr sz="1800"/>
            </a:pPr>
            <a:endParaRPr lang="en-US"/>
          </a:p>
        </c:txPr>
        <c:crossAx val="-736177040"/>
        <c:crosses val="autoZero"/>
        <c:crossBetween val="midCat"/>
        <c:majorUnit val="10"/>
        <c:minorUnit val="2"/>
      </c:valAx>
      <c:valAx>
        <c:axId val="-736177040"/>
        <c:scaling>
          <c:orientation val="minMax"/>
          <c:max val="40"/>
          <c:min val="-25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/>
                  <a:t>Change in Physical Function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736182480"/>
        <c:crosses val="autoZero"/>
        <c:crossBetween val="midCat"/>
        <c:majorUnit val="5"/>
        <c:minorUnit val="1"/>
      </c:valAx>
    </c:plotArea>
    <c:plotVisOnly val="1"/>
    <c:dispBlanksAs val="gap"/>
    <c:showDLblsOverMax val="0"/>
  </c:chart>
  <c:spPr>
    <a:solidFill>
      <a:sysClr val="window" lastClr="FFFFFF"/>
    </a:solidFill>
  </c:sp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BE005A8-C7C5-4C72-867D-8F5D43F36D2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8487F3E3-12A2-4EEB-BFD9-944350A2AD12}">
      <dgm:prSet phldrT="[Text]"/>
      <dgm:spPr/>
      <dgm:t>
        <a:bodyPr/>
        <a:lstStyle/>
        <a:p>
          <a:r>
            <a:rPr lang="en-US" dirty="0"/>
            <a:t>CMS</a:t>
          </a:r>
        </a:p>
      </dgm:t>
    </dgm:pt>
    <dgm:pt modelId="{F39ADA08-9419-43B8-AD28-662DC4218483}" type="parTrans" cxnId="{F541964C-79C1-49C2-ADD5-36C18FAA9832}">
      <dgm:prSet/>
      <dgm:spPr/>
      <dgm:t>
        <a:bodyPr/>
        <a:lstStyle/>
        <a:p>
          <a:endParaRPr lang="en-US"/>
        </a:p>
      </dgm:t>
    </dgm:pt>
    <dgm:pt modelId="{2EEBB94E-E857-4F62-9D72-9D9A7F773047}" type="sibTrans" cxnId="{F541964C-79C1-49C2-ADD5-36C18FAA9832}">
      <dgm:prSet/>
      <dgm:spPr/>
      <dgm:t>
        <a:bodyPr/>
        <a:lstStyle/>
        <a:p>
          <a:endParaRPr lang="en-US"/>
        </a:p>
      </dgm:t>
    </dgm:pt>
    <dgm:pt modelId="{42759B25-6A63-4D94-8455-FDC7603BADCB}">
      <dgm:prSet phldrT="[Text]"/>
      <dgm:spPr/>
      <dgm:t>
        <a:bodyPr/>
        <a:lstStyle/>
        <a:p>
          <a:r>
            <a:rPr lang="en-US" dirty="0"/>
            <a:t>MACRA</a:t>
          </a:r>
        </a:p>
      </dgm:t>
    </dgm:pt>
    <dgm:pt modelId="{C80BBB67-477D-4457-ACDD-1639C296BA3E}" type="parTrans" cxnId="{68F411AC-0D28-4B75-9147-DA9AE6B3F6B1}">
      <dgm:prSet/>
      <dgm:spPr/>
      <dgm:t>
        <a:bodyPr/>
        <a:lstStyle/>
        <a:p>
          <a:endParaRPr lang="en-US"/>
        </a:p>
      </dgm:t>
    </dgm:pt>
    <dgm:pt modelId="{92728DF6-1108-4AFF-B6CB-1745D4F7C942}" type="sibTrans" cxnId="{68F411AC-0D28-4B75-9147-DA9AE6B3F6B1}">
      <dgm:prSet/>
      <dgm:spPr/>
      <dgm:t>
        <a:bodyPr/>
        <a:lstStyle/>
        <a:p>
          <a:endParaRPr lang="en-US"/>
        </a:p>
      </dgm:t>
    </dgm:pt>
    <dgm:pt modelId="{5220B8AA-8F78-418C-8504-8409C8672454}">
      <dgm:prSet phldrT="[Text]"/>
      <dgm:spPr/>
      <dgm:t>
        <a:bodyPr/>
        <a:lstStyle/>
        <a:p>
          <a:r>
            <a:rPr lang="en-US" dirty="0"/>
            <a:t>QPP</a:t>
          </a:r>
        </a:p>
      </dgm:t>
    </dgm:pt>
    <dgm:pt modelId="{2DF529F1-ADAB-4082-A75D-90E2B15655B4}" type="parTrans" cxnId="{8653A71F-0C03-44D5-9BEC-89B59DA872E9}">
      <dgm:prSet/>
      <dgm:spPr/>
      <dgm:t>
        <a:bodyPr/>
        <a:lstStyle/>
        <a:p>
          <a:endParaRPr lang="en-US"/>
        </a:p>
      </dgm:t>
    </dgm:pt>
    <dgm:pt modelId="{DC56B957-257C-4BB4-80B0-E62B02A0F2B5}" type="sibTrans" cxnId="{8653A71F-0C03-44D5-9BEC-89B59DA872E9}">
      <dgm:prSet/>
      <dgm:spPr/>
      <dgm:t>
        <a:bodyPr/>
        <a:lstStyle/>
        <a:p>
          <a:endParaRPr lang="en-US"/>
        </a:p>
      </dgm:t>
    </dgm:pt>
    <dgm:pt modelId="{7098227C-7B96-407A-A001-B4B0BB5EADD3}">
      <dgm:prSet phldrT="[Text]"/>
      <dgm:spPr>
        <a:solidFill>
          <a:schemeClr val="accent2"/>
        </a:solidFill>
      </dgm:spPr>
      <dgm:t>
        <a:bodyPr/>
        <a:lstStyle/>
        <a:p>
          <a:r>
            <a:rPr lang="en-US" b="1" i="0" dirty="0"/>
            <a:t>Alternative Payment Models</a:t>
          </a:r>
          <a:endParaRPr lang="en-US" dirty="0"/>
        </a:p>
      </dgm:t>
    </dgm:pt>
    <dgm:pt modelId="{45E339ED-133D-472D-A062-4EC3E379B74C}" type="parTrans" cxnId="{1D4D18B9-80FC-4391-AD89-78BC0CFBF4D7}">
      <dgm:prSet/>
      <dgm:spPr/>
      <dgm:t>
        <a:bodyPr/>
        <a:lstStyle/>
        <a:p>
          <a:endParaRPr lang="en-US"/>
        </a:p>
      </dgm:t>
    </dgm:pt>
    <dgm:pt modelId="{C286ECB3-F462-4270-85D4-3C0C239E04B4}" type="sibTrans" cxnId="{1D4D18B9-80FC-4391-AD89-78BC0CFBF4D7}">
      <dgm:prSet/>
      <dgm:spPr/>
      <dgm:t>
        <a:bodyPr/>
        <a:lstStyle/>
        <a:p>
          <a:endParaRPr lang="en-US"/>
        </a:p>
      </dgm:t>
    </dgm:pt>
    <dgm:pt modelId="{BEDF7C1C-2A71-4ECB-94F5-8C52DB995A6F}" type="pres">
      <dgm:prSet presAssocID="{0BE005A8-C7C5-4C72-867D-8F5D43F36D22}" presName="Name0" presStyleCnt="0">
        <dgm:presLayoutVars>
          <dgm:dir/>
          <dgm:resizeHandles val="exact"/>
        </dgm:presLayoutVars>
      </dgm:prSet>
      <dgm:spPr/>
    </dgm:pt>
    <dgm:pt modelId="{F86A84C9-1ACD-43D1-BD41-C2A50ABE2F24}" type="pres">
      <dgm:prSet presAssocID="{8487F3E3-12A2-4EEB-BFD9-944350A2AD12}" presName="node" presStyleLbl="node1" presStyleIdx="0" presStyleCnt="4" custScaleX="42474" custScaleY="33687">
        <dgm:presLayoutVars>
          <dgm:bulletEnabled val="1"/>
        </dgm:presLayoutVars>
      </dgm:prSet>
      <dgm:spPr/>
    </dgm:pt>
    <dgm:pt modelId="{91A30060-B31B-4EB7-BAAB-675CA91EA579}" type="pres">
      <dgm:prSet presAssocID="{2EEBB94E-E857-4F62-9D72-9D9A7F773047}" presName="sibTrans" presStyleLbl="sibTrans2D1" presStyleIdx="0" presStyleCnt="3"/>
      <dgm:spPr/>
    </dgm:pt>
    <dgm:pt modelId="{D8450A5D-A6F1-4897-A832-2BEACF26998D}" type="pres">
      <dgm:prSet presAssocID="{2EEBB94E-E857-4F62-9D72-9D9A7F773047}" presName="connectorText" presStyleLbl="sibTrans2D1" presStyleIdx="0" presStyleCnt="3"/>
      <dgm:spPr/>
    </dgm:pt>
    <dgm:pt modelId="{7480C2C1-421F-4316-8DD0-2D4F8C675BDB}" type="pres">
      <dgm:prSet presAssocID="{42759B25-6A63-4D94-8455-FDC7603BADCB}" presName="node" presStyleLbl="node1" presStyleIdx="1" presStyleCnt="4" custScaleX="42474" custScaleY="33687">
        <dgm:presLayoutVars>
          <dgm:bulletEnabled val="1"/>
        </dgm:presLayoutVars>
      </dgm:prSet>
      <dgm:spPr/>
    </dgm:pt>
    <dgm:pt modelId="{B8999FFF-9BF4-4E18-A2D4-8F73CD7EDCB2}" type="pres">
      <dgm:prSet presAssocID="{92728DF6-1108-4AFF-B6CB-1745D4F7C942}" presName="sibTrans" presStyleLbl="sibTrans2D1" presStyleIdx="1" presStyleCnt="3"/>
      <dgm:spPr/>
    </dgm:pt>
    <dgm:pt modelId="{675B5721-86D2-4149-BFCF-012F801DE465}" type="pres">
      <dgm:prSet presAssocID="{92728DF6-1108-4AFF-B6CB-1745D4F7C942}" presName="connectorText" presStyleLbl="sibTrans2D1" presStyleIdx="1" presStyleCnt="3"/>
      <dgm:spPr/>
    </dgm:pt>
    <dgm:pt modelId="{223CF50F-1D88-4C58-8192-84B1AFB3FB58}" type="pres">
      <dgm:prSet presAssocID="{5220B8AA-8F78-418C-8504-8409C8672454}" presName="node" presStyleLbl="node1" presStyleIdx="2" presStyleCnt="4" custScaleX="42474" custScaleY="33687" custLinFactNeighborX="3917">
        <dgm:presLayoutVars>
          <dgm:bulletEnabled val="1"/>
        </dgm:presLayoutVars>
      </dgm:prSet>
      <dgm:spPr/>
    </dgm:pt>
    <dgm:pt modelId="{080DD4E9-8042-408C-944F-1D73E83FFEBE}" type="pres">
      <dgm:prSet presAssocID="{DC56B957-257C-4BB4-80B0-E62B02A0F2B5}" presName="sibTrans" presStyleLbl="sibTrans2D1" presStyleIdx="2" presStyleCnt="3"/>
      <dgm:spPr/>
    </dgm:pt>
    <dgm:pt modelId="{07D12541-3185-462D-8A1E-7DD371B30E89}" type="pres">
      <dgm:prSet presAssocID="{DC56B957-257C-4BB4-80B0-E62B02A0F2B5}" presName="connectorText" presStyleLbl="sibTrans2D1" presStyleIdx="2" presStyleCnt="3"/>
      <dgm:spPr/>
    </dgm:pt>
    <dgm:pt modelId="{F453AA61-97E0-47EE-9469-6FADD2C5FE4B}" type="pres">
      <dgm:prSet presAssocID="{7098227C-7B96-407A-A001-B4B0BB5EADD3}" presName="node" presStyleLbl="node1" presStyleIdx="3" presStyleCnt="4" custScaleX="46771" custScaleY="31397">
        <dgm:presLayoutVars>
          <dgm:bulletEnabled val="1"/>
        </dgm:presLayoutVars>
      </dgm:prSet>
      <dgm:spPr/>
    </dgm:pt>
  </dgm:ptLst>
  <dgm:cxnLst>
    <dgm:cxn modelId="{8653A71F-0C03-44D5-9BEC-89B59DA872E9}" srcId="{0BE005A8-C7C5-4C72-867D-8F5D43F36D22}" destId="{5220B8AA-8F78-418C-8504-8409C8672454}" srcOrd="2" destOrd="0" parTransId="{2DF529F1-ADAB-4082-A75D-90E2B15655B4}" sibTransId="{DC56B957-257C-4BB4-80B0-E62B02A0F2B5}"/>
    <dgm:cxn modelId="{93084861-BEF8-4D8F-94DE-8C45D41CB2F5}" type="presOf" srcId="{8487F3E3-12A2-4EEB-BFD9-944350A2AD12}" destId="{F86A84C9-1ACD-43D1-BD41-C2A50ABE2F24}" srcOrd="0" destOrd="0" presId="urn:microsoft.com/office/officeart/2005/8/layout/process1"/>
    <dgm:cxn modelId="{F541964C-79C1-49C2-ADD5-36C18FAA9832}" srcId="{0BE005A8-C7C5-4C72-867D-8F5D43F36D22}" destId="{8487F3E3-12A2-4EEB-BFD9-944350A2AD12}" srcOrd="0" destOrd="0" parTransId="{F39ADA08-9419-43B8-AD28-662DC4218483}" sibTransId="{2EEBB94E-E857-4F62-9D72-9D9A7F773047}"/>
    <dgm:cxn modelId="{B07C9E4E-7538-4C2C-8422-81C2E2D86914}" type="presOf" srcId="{2EEBB94E-E857-4F62-9D72-9D9A7F773047}" destId="{D8450A5D-A6F1-4897-A832-2BEACF26998D}" srcOrd="1" destOrd="0" presId="urn:microsoft.com/office/officeart/2005/8/layout/process1"/>
    <dgm:cxn modelId="{50FE3751-2D69-4BB7-9370-C4E74D687752}" type="presOf" srcId="{42759B25-6A63-4D94-8455-FDC7603BADCB}" destId="{7480C2C1-421F-4316-8DD0-2D4F8C675BDB}" srcOrd="0" destOrd="0" presId="urn:microsoft.com/office/officeart/2005/8/layout/process1"/>
    <dgm:cxn modelId="{1258B074-81DB-4F53-ABD5-9DF581ABE2B1}" type="presOf" srcId="{DC56B957-257C-4BB4-80B0-E62B02A0F2B5}" destId="{07D12541-3185-462D-8A1E-7DD371B30E89}" srcOrd="1" destOrd="0" presId="urn:microsoft.com/office/officeart/2005/8/layout/process1"/>
    <dgm:cxn modelId="{29C54D77-EA7C-42E2-ADCE-E0A0A8F02B6A}" type="presOf" srcId="{92728DF6-1108-4AFF-B6CB-1745D4F7C942}" destId="{B8999FFF-9BF4-4E18-A2D4-8F73CD7EDCB2}" srcOrd="0" destOrd="0" presId="urn:microsoft.com/office/officeart/2005/8/layout/process1"/>
    <dgm:cxn modelId="{F201D092-38AF-42E7-9AFD-8B75A74E8CE0}" type="presOf" srcId="{DC56B957-257C-4BB4-80B0-E62B02A0F2B5}" destId="{080DD4E9-8042-408C-944F-1D73E83FFEBE}" srcOrd="0" destOrd="0" presId="urn:microsoft.com/office/officeart/2005/8/layout/process1"/>
    <dgm:cxn modelId="{D69371A9-7B80-4533-8EC0-723E07779175}" type="presOf" srcId="{0BE005A8-C7C5-4C72-867D-8F5D43F36D22}" destId="{BEDF7C1C-2A71-4ECB-94F5-8C52DB995A6F}" srcOrd="0" destOrd="0" presId="urn:microsoft.com/office/officeart/2005/8/layout/process1"/>
    <dgm:cxn modelId="{68F411AC-0D28-4B75-9147-DA9AE6B3F6B1}" srcId="{0BE005A8-C7C5-4C72-867D-8F5D43F36D22}" destId="{42759B25-6A63-4D94-8455-FDC7603BADCB}" srcOrd="1" destOrd="0" parTransId="{C80BBB67-477D-4457-ACDD-1639C296BA3E}" sibTransId="{92728DF6-1108-4AFF-B6CB-1745D4F7C942}"/>
    <dgm:cxn modelId="{1D4D18B9-80FC-4391-AD89-78BC0CFBF4D7}" srcId="{0BE005A8-C7C5-4C72-867D-8F5D43F36D22}" destId="{7098227C-7B96-407A-A001-B4B0BB5EADD3}" srcOrd="3" destOrd="0" parTransId="{45E339ED-133D-472D-A062-4EC3E379B74C}" sibTransId="{C286ECB3-F462-4270-85D4-3C0C239E04B4}"/>
    <dgm:cxn modelId="{D2E1C4BD-0B38-4DD8-982D-2B2E45C714FB}" type="presOf" srcId="{5220B8AA-8F78-418C-8504-8409C8672454}" destId="{223CF50F-1D88-4C58-8192-84B1AFB3FB58}" srcOrd="0" destOrd="0" presId="urn:microsoft.com/office/officeart/2005/8/layout/process1"/>
    <dgm:cxn modelId="{A3AB97C0-AD08-4A10-9808-EEC47DF357FD}" type="presOf" srcId="{2EEBB94E-E857-4F62-9D72-9D9A7F773047}" destId="{91A30060-B31B-4EB7-BAAB-675CA91EA579}" srcOrd="0" destOrd="0" presId="urn:microsoft.com/office/officeart/2005/8/layout/process1"/>
    <dgm:cxn modelId="{A3C144C1-7BB5-46A5-8458-CCC12BF335C7}" type="presOf" srcId="{92728DF6-1108-4AFF-B6CB-1745D4F7C942}" destId="{675B5721-86D2-4149-BFCF-012F801DE465}" srcOrd="1" destOrd="0" presId="urn:microsoft.com/office/officeart/2005/8/layout/process1"/>
    <dgm:cxn modelId="{80F543F3-521E-4F8E-85F8-BD8E98390EDC}" type="presOf" srcId="{7098227C-7B96-407A-A001-B4B0BB5EADD3}" destId="{F453AA61-97E0-47EE-9469-6FADD2C5FE4B}" srcOrd="0" destOrd="0" presId="urn:microsoft.com/office/officeart/2005/8/layout/process1"/>
    <dgm:cxn modelId="{9324294C-0FDF-451A-AA3D-887D2F99D795}" type="presParOf" srcId="{BEDF7C1C-2A71-4ECB-94F5-8C52DB995A6F}" destId="{F86A84C9-1ACD-43D1-BD41-C2A50ABE2F24}" srcOrd="0" destOrd="0" presId="urn:microsoft.com/office/officeart/2005/8/layout/process1"/>
    <dgm:cxn modelId="{9B4DB80A-A330-4024-A6A8-131D62FA82F6}" type="presParOf" srcId="{BEDF7C1C-2A71-4ECB-94F5-8C52DB995A6F}" destId="{91A30060-B31B-4EB7-BAAB-675CA91EA579}" srcOrd="1" destOrd="0" presId="urn:microsoft.com/office/officeart/2005/8/layout/process1"/>
    <dgm:cxn modelId="{4F72DB8C-43BA-45D7-A87E-7E8F0B6AA20D}" type="presParOf" srcId="{91A30060-B31B-4EB7-BAAB-675CA91EA579}" destId="{D8450A5D-A6F1-4897-A832-2BEACF26998D}" srcOrd="0" destOrd="0" presId="urn:microsoft.com/office/officeart/2005/8/layout/process1"/>
    <dgm:cxn modelId="{91EB48A4-12C9-41AC-B7F4-4BA99D8FCA1B}" type="presParOf" srcId="{BEDF7C1C-2A71-4ECB-94F5-8C52DB995A6F}" destId="{7480C2C1-421F-4316-8DD0-2D4F8C675BDB}" srcOrd="2" destOrd="0" presId="urn:microsoft.com/office/officeart/2005/8/layout/process1"/>
    <dgm:cxn modelId="{AA4B34AB-F9DF-488E-8B21-40BA7B084301}" type="presParOf" srcId="{BEDF7C1C-2A71-4ECB-94F5-8C52DB995A6F}" destId="{B8999FFF-9BF4-4E18-A2D4-8F73CD7EDCB2}" srcOrd="3" destOrd="0" presId="urn:microsoft.com/office/officeart/2005/8/layout/process1"/>
    <dgm:cxn modelId="{6AD6E454-89AA-49B5-B141-4CADFF295115}" type="presParOf" srcId="{B8999FFF-9BF4-4E18-A2D4-8F73CD7EDCB2}" destId="{675B5721-86D2-4149-BFCF-012F801DE465}" srcOrd="0" destOrd="0" presId="urn:microsoft.com/office/officeart/2005/8/layout/process1"/>
    <dgm:cxn modelId="{5DF6733F-500A-49CF-BBF0-340E4F11584F}" type="presParOf" srcId="{BEDF7C1C-2A71-4ECB-94F5-8C52DB995A6F}" destId="{223CF50F-1D88-4C58-8192-84B1AFB3FB58}" srcOrd="4" destOrd="0" presId="urn:microsoft.com/office/officeart/2005/8/layout/process1"/>
    <dgm:cxn modelId="{ACA5DA6B-920B-4EE4-A584-F250552B81A0}" type="presParOf" srcId="{BEDF7C1C-2A71-4ECB-94F5-8C52DB995A6F}" destId="{080DD4E9-8042-408C-944F-1D73E83FFEBE}" srcOrd="5" destOrd="0" presId="urn:microsoft.com/office/officeart/2005/8/layout/process1"/>
    <dgm:cxn modelId="{FBE15789-63E0-48DB-B0DF-1D060CA895DD}" type="presParOf" srcId="{080DD4E9-8042-408C-944F-1D73E83FFEBE}" destId="{07D12541-3185-462D-8A1E-7DD371B30E89}" srcOrd="0" destOrd="0" presId="urn:microsoft.com/office/officeart/2005/8/layout/process1"/>
    <dgm:cxn modelId="{F941CA5E-B183-4199-B22A-826EF7C8606A}" type="presParOf" srcId="{BEDF7C1C-2A71-4ECB-94F5-8C52DB995A6F}" destId="{F453AA61-97E0-47EE-9469-6FADD2C5FE4B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6A84C9-1ACD-43D1-BD41-C2A50ABE2F24}">
      <dsp:nvSpPr>
        <dsp:cNvPr id="0" name=""/>
        <dsp:cNvSpPr/>
      </dsp:nvSpPr>
      <dsp:spPr>
        <a:xfrm>
          <a:off x="961" y="660231"/>
          <a:ext cx="1364604" cy="6493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CMS</a:t>
          </a:r>
        </a:p>
      </dsp:txBody>
      <dsp:txXfrm>
        <a:off x="19981" y="679251"/>
        <a:ext cx="1326564" cy="611337"/>
      </dsp:txXfrm>
    </dsp:sp>
    <dsp:sp modelId="{91A30060-B31B-4EB7-BAAB-675CA91EA579}">
      <dsp:nvSpPr>
        <dsp:cNvPr id="0" name=""/>
        <dsp:cNvSpPr/>
      </dsp:nvSpPr>
      <dsp:spPr>
        <a:xfrm>
          <a:off x="1686846" y="586532"/>
          <a:ext cx="681113" cy="79677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1686846" y="745887"/>
        <a:ext cx="476779" cy="478064"/>
      </dsp:txXfrm>
    </dsp:sp>
    <dsp:sp modelId="{7480C2C1-421F-4316-8DD0-2D4F8C675BDB}">
      <dsp:nvSpPr>
        <dsp:cNvPr id="0" name=""/>
        <dsp:cNvSpPr/>
      </dsp:nvSpPr>
      <dsp:spPr>
        <a:xfrm>
          <a:off x="2650686" y="660231"/>
          <a:ext cx="1364604" cy="6493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MACRA</a:t>
          </a:r>
        </a:p>
      </dsp:txBody>
      <dsp:txXfrm>
        <a:off x="2669706" y="679251"/>
        <a:ext cx="1326564" cy="611337"/>
      </dsp:txXfrm>
    </dsp:sp>
    <dsp:sp modelId="{B8999FFF-9BF4-4E18-A2D4-8F73CD7EDCB2}">
      <dsp:nvSpPr>
        <dsp:cNvPr id="0" name=""/>
        <dsp:cNvSpPr/>
      </dsp:nvSpPr>
      <dsp:spPr>
        <a:xfrm>
          <a:off x="4349155" y="586532"/>
          <a:ext cx="707792" cy="79677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4349155" y="745887"/>
        <a:ext cx="495454" cy="478064"/>
      </dsp:txXfrm>
    </dsp:sp>
    <dsp:sp modelId="{223CF50F-1D88-4C58-8192-84B1AFB3FB58}">
      <dsp:nvSpPr>
        <dsp:cNvPr id="0" name=""/>
        <dsp:cNvSpPr/>
      </dsp:nvSpPr>
      <dsp:spPr>
        <a:xfrm>
          <a:off x="5350748" y="660231"/>
          <a:ext cx="1364604" cy="6493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QPP</a:t>
          </a:r>
        </a:p>
      </dsp:txBody>
      <dsp:txXfrm>
        <a:off x="5369768" y="679251"/>
        <a:ext cx="1326564" cy="611337"/>
      </dsp:txXfrm>
    </dsp:sp>
    <dsp:sp modelId="{080DD4E9-8042-408C-944F-1D73E83FFEBE}">
      <dsp:nvSpPr>
        <dsp:cNvPr id="0" name=""/>
        <dsp:cNvSpPr/>
      </dsp:nvSpPr>
      <dsp:spPr>
        <a:xfrm>
          <a:off x="7024048" y="586532"/>
          <a:ext cx="654434" cy="79677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7024048" y="745887"/>
        <a:ext cx="458104" cy="478064"/>
      </dsp:txXfrm>
    </dsp:sp>
    <dsp:sp modelId="{F453AA61-97E0-47EE-9469-6FADD2C5FE4B}">
      <dsp:nvSpPr>
        <dsp:cNvPr id="0" name=""/>
        <dsp:cNvSpPr/>
      </dsp:nvSpPr>
      <dsp:spPr>
        <a:xfrm>
          <a:off x="7950134" y="682303"/>
          <a:ext cx="1502658" cy="605233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i="0" kern="1200" dirty="0"/>
            <a:t>Alternative Payment Models</a:t>
          </a:r>
          <a:endParaRPr lang="en-US" sz="1500" kern="1200" dirty="0"/>
        </a:p>
      </dsp:txBody>
      <dsp:txXfrm>
        <a:off x="7967861" y="700030"/>
        <a:ext cx="1467204" cy="5697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0.04831</cdr:x>
      <cdr:y>0.23918</cdr:y>
    </cdr:from>
    <cdr:to>
      <cdr:x>0.90338</cdr:x>
      <cdr:y>0.84397</cdr:y>
    </cdr:to>
    <cdr:sp macro="" textlink="">
      <cdr:nvSpPr>
        <cdr:cNvPr id="2" name="Freeform 1"/>
        <cdr:cNvSpPr/>
      </cdr:nvSpPr>
      <cdr:spPr>
        <a:xfrm xmlns:a="http://schemas.openxmlformats.org/drawingml/2006/main">
          <a:off x="298764" y="1054035"/>
          <a:ext cx="5288110" cy="2665209"/>
        </a:xfrm>
        <a:custGeom xmlns:a="http://schemas.openxmlformats.org/drawingml/2006/main">
          <a:avLst/>
          <a:gdLst>
            <a:gd name="connsiteX0" fmla="*/ 9427 w 4864231"/>
            <a:gd name="connsiteY0" fmla="*/ 565608 h 1989056"/>
            <a:gd name="connsiteX1" fmla="*/ 612742 w 4864231"/>
            <a:gd name="connsiteY1" fmla="*/ 593889 h 1989056"/>
            <a:gd name="connsiteX2" fmla="*/ 801278 w 4864231"/>
            <a:gd name="connsiteY2" fmla="*/ 669303 h 1989056"/>
            <a:gd name="connsiteX3" fmla="*/ 1131216 w 4864231"/>
            <a:gd name="connsiteY3" fmla="*/ 1734532 h 1989056"/>
            <a:gd name="connsiteX4" fmla="*/ 1310325 w 4864231"/>
            <a:gd name="connsiteY4" fmla="*/ 1385740 h 1989056"/>
            <a:gd name="connsiteX5" fmla="*/ 1809946 w 4864231"/>
            <a:gd name="connsiteY5" fmla="*/ 801278 h 1989056"/>
            <a:gd name="connsiteX6" fmla="*/ 2111604 w 4864231"/>
            <a:gd name="connsiteY6" fmla="*/ 546755 h 1989056"/>
            <a:gd name="connsiteX7" fmla="*/ 2705493 w 4864231"/>
            <a:gd name="connsiteY7" fmla="*/ 292231 h 1989056"/>
            <a:gd name="connsiteX8" fmla="*/ 3280528 w 4864231"/>
            <a:gd name="connsiteY8" fmla="*/ 150829 h 1989056"/>
            <a:gd name="connsiteX9" fmla="*/ 3827282 w 4864231"/>
            <a:gd name="connsiteY9" fmla="*/ 75415 h 1989056"/>
            <a:gd name="connsiteX10" fmla="*/ 4864231 w 4864231"/>
            <a:gd name="connsiteY10" fmla="*/ 0 h 1989056"/>
            <a:gd name="connsiteX11" fmla="*/ 4864231 w 4864231"/>
            <a:gd name="connsiteY11" fmla="*/ 169683 h 1989056"/>
            <a:gd name="connsiteX12" fmla="*/ 4091233 w 4864231"/>
            <a:gd name="connsiteY12" fmla="*/ 207390 h 1989056"/>
            <a:gd name="connsiteX13" fmla="*/ 3582185 w 4864231"/>
            <a:gd name="connsiteY13" fmla="*/ 254524 h 1989056"/>
            <a:gd name="connsiteX14" fmla="*/ 3271101 w 4864231"/>
            <a:gd name="connsiteY14" fmla="*/ 292231 h 1989056"/>
            <a:gd name="connsiteX15" fmla="*/ 2667785 w 4864231"/>
            <a:gd name="connsiteY15" fmla="*/ 414780 h 1989056"/>
            <a:gd name="connsiteX16" fmla="*/ 2196445 w 4864231"/>
            <a:gd name="connsiteY16" fmla="*/ 603316 h 1989056"/>
            <a:gd name="connsiteX17" fmla="*/ 2111604 w 4864231"/>
            <a:gd name="connsiteY17" fmla="*/ 650450 h 1989056"/>
            <a:gd name="connsiteX18" fmla="*/ 1800519 w 4864231"/>
            <a:gd name="connsiteY18" fmla="*/ 904973 h 1989056"/>
            <a:gd name="connsiteX19" fmla="*/ 1310325 w 4864231"/>
            <a:gd name="connsiteY19" fmla="*/ 1508289 h 1989056"/>
            <a:gd name="connsiteX20" fmla="*/ 1216057 w 4864231"/>
            <a:gd name="connsiteY20" fmla="*/ 1743959 h 1989056"/>
            <a:gd name="connsiteX21" fmla="*/ 1150070 w 4864231"/>
            <a:gd name="connsiteY21" fmla="*/ 1989056 h 1989056"/>
            <a:gd name="connsiteX22" fmla="*/ 1074655 w 4864231"/>
            <a:gd name="connsiteY22" fmla="*/ 1838227 h 1989056"/>
            <a:gd name="connsiteX23" fmla="*/ 1018095 w 4864231"/>
            <a:gd name="connsiteY23" fmla="*/ 1489435 h 1989056"/>
            <a:gd name="connsiteX24" fmla="*/ 867266 w 4864231"/>
            <a:gd name="connsiteY24" fmla="*/ 952107 h 1989056"/>
            <a:gd name="connsiteX25" fmla="*/ 791851 w 4864231"/>
            <a:gd name="connsiteY25" fmla="*/ 848413 h 1989056"/>
            <a:gd name="connsiteX26" fmla="*/ 593888 w 4864231"/>
            <a:gd name="connsiteY26" fmla="*/ 763571 h 1989056"/>
            <a:gd name="connsiteX27" fmla="*/ 263950 w 4864231"/>
            <a:gd name="connsiteY27" fmla="*/ 763571 h 1989056"/>
            <a:gd name="connsiteX28" fmla="*/ 0 w 4864231"/>
            <a:gd name="connsiteY28" fmla="*/ 754144 h 1989056"/>
            <a:gd name="connsiteX0" fmla="*/ 9427 w 4864231"/>
            <a:gd name="connsiteY0" fmla="*/ 565608 h 1989056"/>
            <a:gd name="connsiteX1" fmla="*/ 612742 w 4864231"/>
            <a:gd name="connsiteY1" fmla="*/ 593889 h 1989056"/>
            <a:gd name="connsiteX2" fmla="*/ 801278 w 4864231"/>
            <a:gd name="connsiteY2" fmla="*/ 669303 h 1989056"/>
            <a:gd name="connsiteX3" fmla="*/ 1131216 w 4864231"/>
            <a:gd name="connsiteY3" fmla="*/ 1734532 h 1989056"/>
            <a:gd name="connsiteX4" fmla="*/ 1310325 w 4864231"/>
            <a:gd name="connsiteY4" fmla="*/ 1385740 h 1989056"/>
            <a:gd name="connsiteX5" fmla="*/ 1809946 w 4864231"/>
            <a:gd name="connsiteY5" fmla="*/ 801278 h 1989056"/>
            <a:gd name="connsiteX6" fmla="*/ 2111604 w 4864231"/>
            <a:gd name="connsiteY6" fmla="*/ 546755 h 1989056"/>
            <a:gd name="connsiteX7" fmla="*/ 2705493 w 4864231"/>
            <a:gd name="connsiteY7" fmla="*/ 292231 h 1989056"/>
            <a:gd name="connsiteX8" fmla="*/ 3280528 w 4864231"/>
            <a:gd name="connsiteY8" fmla="*/ 150829 h 1989056"/>
            <a:gd name="connsiteX9" fmla="*/ 3827282 w 4864231"/>
            <a:gd name="connsiteY9" fmla="*/ 75415 h 1989056"/>
            <a:gd name="connsiteX10" fmla="*/ 4864231 w 4864231"/>
            <a:gd name="connsiteY10" fmla="*/ 0 h 1989056"/>
            <a:gd name="connsiteX11" fmla="*/ 4864231 w 4864231"/>
            <a:gd name="connsiteY11" fmla="*/ 169683 h 1989056"/>
            <a:gd name="connsiteX12" fmla="*/ 4091233 w 4864231"/>
            <a:gd name="connsiteY12" fmla="*/ 207390 h 1989056"/>
            <a:gd name="connsiteX13" fmla="*/ 3582185 w 4864231"/>
            <a:gd name="connsiteY13" fmla="*/ 254524 h 1989056"/>
            <a:gd name="connsiteX14" fmla="*/ 3271101 w 4864231"/>
            <a:gd name="connsiteY14" fmla="*/ 292231 h 1989056"/>
            <a:gd name="connsiteX15" fmla="*/ 2667785 w 4864231"/>
            <a:gd name="connsiteY15" fmla="*/ 414780 h 1989056"/>
            <a:gd name="connsiteX16" fmla="*/ 2196445 w 4864231"/>
            <a:gd name="connsiteY16" fmla="*/ 603316 h 1989056"/>
            <a:gd name="connsiteX17" fmla="*/ 2111604 w 4864231"/>
            <a:gd name="connsiteY17" fmla="*/ 650450 h 1989056"/>
            <a:gd name="connsiteX18" fmla="*/ 1800519 w 4864231"/>
            <a:gd name="connsiteY18" fmla="*/ 904973 h 1989056"/>
            <a:gd name="connsiteX19" fmla="*/ 1310325 w 4864231"/>
            <a:gd name="connsiteY19" fmla="*/ 1508289 h 1989056"/>
            <a:gd name="connsiteX20" fmla="*/ 1216057 w 4864231"/>
            <a:gd name="connsiteY20" fmla="*/ 1743959 h 1989056"/>
            <a:gd name="connsiteX21" fmla="*/ 1150070 w 4864231"/>
            <a:gd name="connsiteY21" fmla="*/ 1989056 h 1989056"/>
            <a:gd name="connsiteX22" fmla="*/ 1074655 w 4864231"/>
            <a:gd name="connsiteY22" fmla="*/ 1838227 h 1989056"/>
            <a:gd name="connsiteX23" fmla="*/ 1018095 w 4864231"/>
            <a:gd name="connsiteY23" fmla="*/ 1489435 h 1989056"/>
            <a:gd name="connsiteX24" fmla="*/ 867266 w 4864231"/>
            <a:gd name="connsiteY24" fmla="*/ 952107 h 1989056"/>
            <a:gd name="connsiteX25" fmla="*/ 791851 w 4864231"/>
            <a:gd name="connsiteY25" fmla="*/ 848413 h 1989056"/>
            <a:gd name="connsiteX26" fmla="*/ 593888 w 4864231"/>
            <a:gd name="connsiteY26" fmla="*/ 763571 h 1989056"/>
            <a:gd name="connsiteX27" fmla="*/ 263950 w 4864231"/>
            <a:gd name="connsiteY27" fmla="*/ 763571 h 1989056"/>
            <a:gd name="connsiteX28" fmla="*/ 0 w 4864231"/>
            <a:gd name="connsiteY28" fmla="*/ 754144 h 1989056"/>
            <a:gd name="connsiteX29" fmla="*/ 9427 w 4864231"/>
            <a:gd name="connsiteY29" fmla="*/ 565608 h 1989056"/>
            <a:gd name="connsiteX0" fmla="*/ 9427 w 4864231"/>
            <a:gd name="connsiteY0" fmla="*/ 565608 h 1989056"/>
            <a:gd name="connsiteX1" fmla="*/ 612742 w 4864231"/>
            <a:gd name="connsiteY1" fmla="*/ 593889 h 1989056"/>
            <a:gd name="connsiteX2" fmla="*/ 801278 w 4864231"/>
            <a:gd name="connsiteY2" fmla="*/ 669303 h 1989056"/>
            <a:gd name="connsiteX3" fmla="*/ 1131216 w 4864231"/>
            <a:gd name="connsiteY3" fmla="*/ 1734532 h 1989056"/>
            <a:gd name="connsiteX4" fmla="*/ 1310325 w 4864231"/>
            <a:gd name="connsiteY4" fmla="*/ 1385740 h 1989056"/>
            <a:gd name="connsiteX5" fmla="*/ 1809946 w 4864231"/>
            <a:gd name="connsiteY5" fmla="*/ 801278 h 1989056"/>
            <a:gd name="connsiteX6" fmla="*/ 2111604 w 4864231"/>
            <a:gd name="connsiteY6" fmla="*/ 546755 h 1989056"/>
            <a:gd name="connsiteX7" fmla="*/ 2573517 w 4864231"/>
            <a:gd name="connsiteY7" fmla="*/ 348792 h 1989056"/>
            <a:gd name="connsiteX8" fmla="*/ 3280528 w 4864231"/>
            <a:gd name="connsiteY8" fmla="*/ 150829 h 1989056"/>
            <a:gd name="connsiteX9" fmla="*/ 3827282 w 4864231"/>
            <a:gd name="connsiteY9" fmla="*/ 75415 h 1989056"/>
            <a:gd name="connsiteX10" fmla="*/ 4864231 w 4864231"/>
            <a:gd name="connsiteY10" fmla="*/ 0 h 1989056"/>
            <a:gd name="connsiteX11" fmla="*/ 4864231 w 4864231"/>
            <a:gd name="connsiteY11" fmla="*/ 169683 h 1989056"/>
            <a:gd name="connsiteX12" fmla="*/ 4091233 w 4864231"/>
            <a:gd name="connsiteY12" fmla="*/ 207390 h 1989056"/>
            <a:gd name="connsiteX13" fmla="*/ 3582185 w 4864231"/>
            <a:gd name="connsiteY13" fmla="*/ 254524 h 1989056"/>
            <a:gd name="connsiteX14" fmla="*/ 3271101 w 4864231"/>
            <a:gd name="connsiteY14" fmla="*/ 292231 h 1989056"/>
            <a:gd name="connsiteX15" fmla="*/ 2667785 w 4864231"/>
            <a:gd name="connsiteY15" fmla="*/ 414780 h 1989056"/>
            <a:gd name="connsiteX16" fmla="*/ 2196445 w 4864231"/>
            <a:gd name="connsiteY16" fmla="*/ 603316 h 1989056"/>
            <a:gd name="connsiteX17" fmla="*/ 2111604 w 4864231"/>
            <a:gd name="connsiteY17" fmla="*/ 650450 h 1989056"/>
            <a:gd name="connsiteX18" fmla="*/ 1800519 w 4864231"/>
            <a:gd name="connsiteY18" fmla="*/ 904973 h 1989056"/>
            <a:gd name="connsiteX19" fmla="*/ 1310325 w 4864231"/>
            <a:gd name="connsiteY19" fmla="*/ 1508289 h 1989056"/>
            <a:gd name="connsiteX20" fmla="*/ 1216057 w 4864231"/>
            <a:gd name="connsiteY20" fmla="*/ 1743959 h 1989056"/>
            <a:gd name="connsiteX21" fmla="*/ 1150070 w 4864231"/>
            <a:gd name="connsiteY21" fmla="*/ 1989056 h 1989056"/>
            <a:gd name="connsiteX22" fmla="*/ 1074655 w 4864231"/>
            <a:gd name="connsiteY22" fmla="*/ 1838227 h 1989056"/>
            <a:gd name="connsiteX23" fmla="*/ 1018095 w 4864231"/>
            <a:gd name="connsiteY23" fmla="*/ 1489435 h 1989056"/>
            <a:gd name="connsiteX24" fmla="*/ 867266 w 4864231"/>
            <a:gd name="connsiteY24" fmla="*/ 952107 h 1989056"/>
            <a:gd name="connsiteX25" fmla="*/ 791851 w 4864231"/>
            <a:gd name="connsiteY25" fmla="*/ 848413 h 1989056"/>
            <a:gd name="connsiteX26" fmla="*/ 593888 w 4864231"/>
            <a:gd name="connsiteY26" fmla="*/ 763571 h 1989056"/>
            <a:gd name="connsiteX27" fmla="*/ 263950 w 4864231"/>
            <a:gd name="connsiteY27" fmla="*/ 763571 h 1989056"/>
            <a:gd name="connsiteX28" fmla="*/ 0 w 4864231"/>
            <a:gd name="connsiteY28" fmla="*/ 754144 h 1989056"/>
            <a:gd name="connsiteX29" fmla="*/ 9427 w 4864231"/>
            <a:gd name="connsiteY29" fmla="*/ 565608 h 1989056"/>
            <a:gd name="connsiteX0" fmla="*/ 9427 w 4864231"/>
            <a:gd name="connsiteY0" fmla="*/ 565608 h 1989056"/>
            <a:gd name="connsiteX1" fmla="*/ 612742 w 4864231"/>
            <a:gd name="connsiteY1" fmla="*/ 593889 h 1989056"/>
            <a:gd name="connsiteX2" fmla="*/ 801278 w 4864231"/>
            <a:gd name="connsiteY2" fmla="*/ 669303 h 1989056"/>
            <a:gd name="connsiteX3" fmla="*/ 1131216 w 4864231"/>
            <a:gd name="connsiteY3" fmla="*/ 1734532 h 1989056"/>
            <a:gd name="connsiteX4" fmla="*/ 1310325 w 4864231"/>
            <a:gd name="connsiteY4" fmla="*/ 1385740 h 1989056"/>
            <a:gd name="connsiteX5" fmla="*/ 1809946 w 4864231"/>
            <a:gd name="connsiteY5" fmla="*/ 801278 h 1989056"/>
            <a:gd name="connsiteX6" fmla="*/ 2111604 w 4864231"/>
            <a:gd name="connsiteY6" fmla="*/ 546755 h 1989056"/>
            <a:gd name="connsiteX7" fmla="*/ 2573517 w 4864231"/>
            <a:gd name="connsiteY7" fmla="*/ 329938 h 1989056"/>
            <a:gd name="connsiteX8" fmla="*/ 3280528 w 4864231"/>
            <a:gd name="connsiteY8" fmla="*/ 150829 h 1989056"/>
            <a:gd name="connsiteX9" fmla="*/ 3827282 w 4864231"/>
            <a:gd name="connsiteY9" fmla="*/ 75415 h 1989056"/>
            <a:gd name="connsiteX10" fmla="*/ 4864231 w 4864231"/>
            <a:gd name="connsiteY10" fmla="*/ 0 h 1989056"/>
            <a:gd name="connsiteX11" fmla="*/ 4864231 w 4864231"/>
            <a:gd name="connsiteY11" fmla="*/ 169683 h 1989056"/>
            <a:gd name="connsiteX12" fmla="*/ 4091233 w 4864231"/>
            <a:gd name="connsiteY12" fmla="*/ 207390 h 1989056"/>
            <a:gd name="connsiteX13" fmla="*/ 3582185 w 4864231"/>
            <a:gd name="connsiteY13" fmla="*/ 254524 h 1989056"/>
            <a:gd name="connsiteX14" fmla="*/ 3271101 w 4864231"/>
            <a:gd name="connsiteY14" fmla="*/ 292231 h 1989056"/>
            <a:gd name="connsiteX15" fmla="*/ 2667785 w 4864231"/>
            <a:gd name="connsiteY15" fmla="*/ 414780 h 1989056"/>
            <a:gd name="connsiteX16" fmla="*/ 2196445 w 4864231"/>
            <a:gd name="connsiteY16" fmla="*/ 603316 h 1989056"/>
            <a:gd name="connsiteX17" fmla="*/ 2111604 w 4864231"/>
            <a:gd name="connsiteY17" fmla="*/ 650450 h 1989056"/>
            <a:gd name="connsiteX18" fmla="*/ 1800519 w 4864231"/>
            <a:gd name="connsiteY18" fmla="*/ 904973 h 1989056"/>
            <a:gd name="connsiteX19" fmla="*/ 1310325 w 4864231"/>
            <a:gd name="connsiteY19" fmla="*/ 1508289 h 1989056"/>
            <a:gd name="connsiteX20" fmla="*/ 1216057 w 4864231"/>
            <a:gd name="connsiteY20" fmla="*/ 1743959 h 1989056"/>
            <a:gd name="connsiteX21" fmla="*/ 1150070 w 4864231"/>
            <a:gd name="connsiteY21" fmla="*/ 1989056 h 1989056"/>
            <a:gd name="connsiteX22" fmla="*/ 1074655 w 4864231"/>
            <a:gd name="connsiteY22" fmla="*/ 1838227 h 1989056"/>
            <a:gd name="connsiteX23" fmla="*/ 1018095 w 4864231"/>
            <a:gd name="connsiteY23" fmla="*/ 1489435 h 1989056"/>
            <a:gd name="connsiteX24" fmla="*/ 867266 w 4864231"/>
            <a:gd name="connsiteY24" fmla="*/ 952107 h 1989056"/>
            <a:gd name="connsiteX25" fmla="*/ 791851 w 4864231"/>
            <a:gd name="connsiteY25" fmla="*/ 848413 h 1989056"/>
            <a:gd name="connsiteX26" fmla="*/ 593888 w 4864231"/>
            <a:gd name="connsiteY26" fmla="*/ 763571 h 1989056"/>
            <a:gd name="connsiteX27" fmla="*/ 263950 w 4864231"/>
            <a:gd name="connsiteY27" fmla="*/ 763571 h 1989056"/>
            <a:gd name="connsiteX28" fmla="*/ 0 w 4864231"/>
            <a:gd name="connsiteY28" fmla="*/ 754144 h 1989056"/>
            <a:gd name="connsiteX29" fmla="*/ 9427 w 4864231"/>
            <a:gd name="connsiteY29" fmla="*/ 565608 h 1989056"/>
            <a:gd name="connsiteX0" fmla="*/ 9427 w 4864231"/>
            <a:gd name="connsiteY0" fmla="*/ 565608 h 1989056"/>
            <a:gd name="connsiteX1" fmla="*/ 612742 w 4864231"/>
            <a:gd name="connsiteY1" fmla="*/ 593889 h 1989056"/>
            <a:gd name="connsiteX2" fmla="*/ 801278 w 4864231"/>
            <a:gd name="connsiteY2" fmla="*/ 669303 h 1989056"/>
            <a:gd name="connsiteX3" fmla="*/ 1131216 w 4864231"/>
            <a:gd name="connsiteY3" fmla="*/ 1734532 h 1989056"/>
            <a:gd name="connsiteX4" fmla="*/ 1310325 w 4864231"/>
            <a:gd name="connsiteY4" fmla="*/ 1385740 h 1989056"/>
            <a:gd name="connsiteX5" fmla="*/ 1809946 w 4864231"/>
            <a:gd name="connsiteY5" fmla="*/ 801278 h 1989056"/>
            <a:gd name="connsiteX6" fmla="*/ 2111604 w 4864231"/>
            <a:gd name="connsiteY6" fmla="*/ 546755 h 1989056"/>
            <a:gd name="connsiteX7" fmla="*/ 2573517 w 4864231"/>
            <a:gd name="connsiteY7" fmla="*/ 329938 h 1989056"/>
            <a:gd name="connsiteX8" fmla="*/ 3280528 w 4864231"/>
            <a:gd name="connsiteY8" fmla="*/ 150829 h 1989056"/>
            <a:gd name="connsiteX9" fmla="*/ 3827282 w 4864231"/>
            <a:gd name="connsiteY9" fmla="*/ 75415 h 1989056"/>
            <a:gd name="connsiteX10" fmla="*/ 4864231 w 4864231"/>
            <a:gd name="connsiteY10" fmla="*/ 0 h 1989056"/>
            <a:gd name="connsiteX11" fmla="*/ 4864231 w 4864231"/>
            <a:gd name="connsiteY11" fmla="*/ 169683 h 1989056"/>
            <a:gd name="connsiteX12" fmla="*/ 4091233 w 4864231"/>
            <a:gd name="connsiteY12" fmla="*/ 207390 h 1989056"/>
            <a:gd name="connsiteX13" fmla="*/ 3582185 w 4864231"/>
            <a:gd name="connsiteY13" fmla="*/ 254524 h 1989056"/>
            <a:gd name="connsiteX14" fmla="*/ 3271101 w 4864231"/>
            <a:gd name="connsiteY14" fmla="*/ 292231 h 1989056"/>
            <a:gd name="connsiteX15" fmla="*/ 2667785 w 4864231"/>
            <a:gd name="connsiteY15" fmla="*/ 414780 h 1989056"/>
            <a:gd name="connsiteX16" fmla="*/ 2196445 w 4864231"/>
            <a:gd name="connsiteY16" fmla="*/ 603316 h 1989056"/>
            <a:gd name="connsiteX17" fmla="*/ 2111604 w 4864231"/>
            <a:gd name="connsiteY17" fmla="*/ 650450 h 1989056"/>
            <a:gd name="connsiteX18" fmla="*/ 1800519 w 4864231"/>
            <a:gd name="connsiteY18" fmla="*/ 904973 h 1989056"/>
            <a:gd name="connsiteX19" fmla="*/ 1310325 w 4864231"/>
            <a:gd name="connsiteY19" fmla="*/ 1508289 h 1989056"/>
            <a:gd name="connsiteX20" fmla="*/ 1216057 w 4864231"/>
            <a:gd name="connsiteY20" fmla="*/ 1743959 h 1989056"/>
            <a:gd name="connsiteX21" fmla="*/ 1121789 w 4864231"/>
            <a:gd name="connsiteY21" fmla="*/ 1989056 h 1989056"/>
            <a:gd name="connsiteX22" fmla="*/ 1074655 w 4864231"/>
            <a:gd name="connsiteY22" fmla="*/ 1838227 h 1989056"/>
            <a:gd name="connsiteX23" fmla="*/ 1018095 w 4864231"/>
            <a:gd name="connsiteY23" fmla="*/ 1489435 h 1989056"/>
            <a:gd name="connsiteX24" fmla="*/ 867266 w 4864231"/>
            <a:gd name="connsiteY24" fmla="*/ 952107 h 1989056"/>
            <a:gd name="connsiteX25" fmla="*/ 791851 w 4864231"/>
            <a:gd name="connsiteY25" fmla="*/ 848413 h 1989056"/>
            <a:gd name="connsiteX26" fmla="*/ 593888 w 4864231"/>
            <a:gd name="connsiteY26" fmla="*/ 763571 h 1989056"/>
            <a:gd name="connsiteX27" fmla="*/ 263950 w 4864231"/>
            <a:gd name="connsiteY27" fmla="*/ 763571 h 1989056"/>
            <a:gd name="connsiteX28" fmla="*/ 0 w 4864231"/>
            <a:gd name="connsiteY28" fmla="*/ 754144 h 1989056"/>
            <a:gd name="connsiteX29" fmla="*/ 9427 w 4864231"/>
            <a:gd name="connsiteY29" fmla="*/ 565608 h 1989056"/>
            <a:gd name="connsiteX0" fmla="*/ 9427 w 4864231"/>
            <a:gd name="connsiteY0" fmla="*/ 565608 h 1989056"/>
            <a:gd name="connsiteX1" fmla="*/ 612742 w 4864231"/>
            <a:gd name="connsiteY1" fmla="*/ 593889 h 1989056"/>
            <a:gd name="connsiteX2" fmla="*/ 801278 w 4864231"/>
            <a:gd name="connsiteY2" fmla="*/ 669303 h 1989056"/>
            <a:gd name="connsiteX3" fmla="*/ 1131216 w 4864231"/>
            <a:gd name="connsiteY3" fmla="*/ 1734532 h 1989056"/>
            <a:gd name="connsiteX4" fmla="*/ 1310325 w 4864231"/>
            <a:gd name="connsiteY4" fmla="*/ 1385740 h 1989056"/>
            <a:gd name="connsiteX5" fmla="*/ 1809946 w 4864231"/>
            <a:gd name="connsiteY5" fmla="*/ 801278 h 1989056"/>
            <a:gd name="connsiteX6" fmla="*/ 2111604 w 4864231"/>
            <a:gd name="connsiteY6" fmla="*/ 546755 h 1989056"/>
            <a:gd name="connsiteX7" fmla="*/ 2573517 w 4864231"/>
            <a:gd name="connsiteY7" fmla="*/ 329938 h 1989056"/>
            <a:gd name="connsiteX8" fmla="*/ 3280528 w 4864231"/>
            <a:gd name="connsiteY8" fmla="*/ 150829 h 1989056"/>
            <a:gd name="connsiteX9" fmla="*/ 3827282 w 4864231"/>
            <a:gd name="connsiteY9" fmla="*/ 75415 h 1989056"/>
            <a:gd name="connsiteX10" fmla="*/ 4864231 w 4864231"/>
            <a:gd name="connsiteY10" fmla="*/ 0 h 1989056"/>
            <a:gd name="connsiteX11" fmla="*/ 4864231 w 4864231"/>
            <a:gd name="connsiteY11" fmla="*/ 169683 h 1989056"/>
            <a:gd name="connsiteX12" fmla="*/ 4091233 w 4864231"/>
            <a:gd name="connsiteY12" fmla="*/ 207390 h 1989056"/>
            <a:gd name="connsiteX13" fmla="*/ 3582185 w 4864231"/>
            <a:gd name="connsiteY13" fmla="*/ 254524 h 1989056"/>
            <a:gd name="connsiteX14" fmla="*/ 3271101 w 4864231"/>
            <a:gd name="connsiteY14" fmla="*/ 292231 h 1989056"/>
            <a:gd name="connsiteX15" fmla="*/ 2667785 w 4864231"/>
            <a:gd name="connsiteY15" fmla="*/ 414780 h 1989056"/>
            <a:gd name="connsiteX16" fmla="*/ 2196445 w 4864231"/>
            <a:gd name="connsiteY16" fmla="*/ 603316 h 1989056"/>
            <a:gd name="connsiteX17" fmla="*/ 2111604 w 4864231"/>
            <a:gd name="connsiteY17" fmla="*/ 650450 h 1989056"/>
            <a:gd name="connsiteX18" fmla="*/ 1800519 w 4864231"/>
            <a:gd name="connsiteY18" fmla="*/ 904973 h 1989056"/>
            <a:gd name="connsiteX19" fmla="*/ 1310325 w 4864231"/>
            <a:gd name="connsiteY19" fmla="*/ 1508289 h 1989056"/>
            <a:gd name="connsiteX20" fmla="*/ 1216057 w 4864231"/>
            <a:gd name="connsiteY20" fmla="*/ 1743959 h 1989056"/>
            <a:gd name="connsiteX21" fmla="*/ 1121789 w 4864231"/>
            <a:gd name="connsiteY21" fmla="*/ 1989056 h 1989056"/>
            <a:gd name="connsiteX22" fmla="*/ 1074655 w 4864231"/>
            <a:gd name="connsiteY22" fmla="*/ 1838227 h 1989056"/>
            <a:gd name="connsiteX23" fmla="*/ 1018095 w 4864231"/>
            <a:gd name="connsiteY23" fmla="*/ 1489435 h 1989056"/>
            <a:gd name="connsiteX24" fmla="*/ 867266 w 4864231"/>
            <a:gd name="connsiteY24" fmla="*/ 952107 h 1989056"/>
            <a:gd name="connsiteX25" fmla="*/ 791851 w 4864231"/>
            <a:gd name="connsiteY25" fmla="*/ 848413 h 1989056"/>
            <a:gd name="connsiteX26" fmla="*/ 593888 w 4864231"/>
            <a:gd name="connsiteY26" fmla="*/ 763571 h 1989056"/>
            <a:gd name="connsiteX27" fmla="*/ 263950 w 4864231"/>
            <a:gd name="connsiteY27" fmla="*/ 763571 h 1989056"/>
            <a:gd name="connsiteX28" fmla="*/ 0 w 4864231"/>
            <a:gd name="connsiteY28" fmla="*/ 754144 h 1989056"/>
            <a:gd name="connsiteX29" fmla="*/ 9427 w 4864231"/>
            <a:gd name="connsiteY29" fmla="*/ 565608 h 1989056"/>
            <a:gd name="connsiteX0" fmla="*/ 9427 w 4864231"/>
            <a:gd name="connsiteY0" fmla="*/ 565608 h 1989056"/>
            <a:gd name="connsiteX1" fmla="*/ 612742 w 4864231"/>
            <a:gd name="connsiteY1" fmla="*/ 593889 h 1989056"/>
            <a:gd name="connsiteX2" fmla="*/ 801278 w 4864231"/>
            <a:gd name="connsiteY2" fmla="*/ 669303 h 1989056"/>
            <a:gd name="connsiteX3" fmla="*/ 1018257 w 4864231"/>
            <a:gd name="connsiteY3" fmla="*/ 1357460 h 1989056"/>
            <a:gd name="connsiteX4" fmla="*/ 1131216 w 4864231"/>
            <a:gd name="connsiteY4" fmla="*/ 1734532 h 1989056"/>
            <a:gd name="connsiteX5" fmla="*/ 1310325 w 4864231"/>
            <a:gd name="connsiteY5" fmla="*/ 1385740 h 1989056"/>
            <a:gd name="connsiteX6" fmla="*/ 1809946 w 4864231"/>
            <a:gd name="connsiteY6" fmla="*/ 801278 h 1989056"/>
            <a:gd name="connsiteX7" fmla="*/ 2111604 w 4864231"/>
            <a:gd name="connsiteY7" fmla="*/ 546755 h 1989056"/>
            <a:gd name="connsiteX8" fmla="*/ 2573517 w 4864231"/>
            <a:gd name="connsiteY8" fmla="*/ 329938 h 1989056"/>
            <a:gd name="connsiteX9" fmla="*/ 3280528 w 4864231"/>
            <a:gd name="connsiteY9" fmla="*/ 150829 h 1989056"/>
            <a:gd name="connsiteX10" fmla="*/ 3827282 w 4864231"/>
            <a:gd name="connsiteY10" fmla="*/ 75415 h 1989056"/>
            <a:gd name="connsiteX11" fmla="*/ 4864231 w 4864231"/>
            <a:gd name="connsiteY11" fmla="*/ 0 h 1989056"/>
            <a:gd name="connsiteX12" fmla="*/ 4864231 w 4864231"/>
            <a:gd name="connsiteY12" fmla="*/ 169683 h 1989056"/>
            <a:gd name="connsiteX13" fmla="*/ 4091233 w 4864231"/>
            <a:gd name="connsiteY13" fmla="*/ 207390 h 1989056"/>
            <a:gd name="connsiteX14" fmla="*/ 3582185 w 4864231"/>
            <a:gd name="connsiteY14" fmla="*/ 254524 h 1989056"/>
            <a:gd name="connsiteX15" fmla="*/ 3271101 w 4864231"/>
            <a:gd name="connsiteY15" fmla="*/ 292231 h 1989056"/>
            <a:gd name="connsiteX16" fmla="*/ 2667785 w 4864231"/>
            <a:gd name="connsiteY16" fmla="*/ 414780 h 1989056"/>
            <a:gd name="connsiteX17" fmla="*/ 2196445 w 4864231"/>
            <a:gd name="connsiteY17" fmla="*/ 603316 h 1989056"/>
            <a:gd name="connsiteX18" fmla="*/ 2111604 w 4864231"/>
            <a:gd name="connsiteY18" fmla="*/ 650450 h 1989056"/>
            <a:gd name="connsiteX19" fmla="*/ 1800519 w 4864231"/>
            <a:gd name="connsiteY19" fmla="*/ 904973 h 1989056"/>
            <a:gd name="connsiteX20" fmla="*/ 1310325 w 4864231"/>
            <a:gd name="connsiteY20" fmla="*/ 1508289 h 1989056"/>
            <a:gd name="connsiteX21" fmla="*/ 1216057 w 4864231"/>
            <a:gd name="connsiteY21" fmla="*/ 1743959 h 1989056"/>
            <a:gd name="connsiteX22" fmla="*/ 1121789 w 4864231"/>
            <a:gd name="connsiteY22" fmla="*/ 1989056 h 1989056"/>
            <a:gd name="connsiteX23" fmla="*/ 1074655 w 4864231"/>
            <a:gd name="connsiteY23" fmla="*/ 1838227 h 1989056"/>
            <a:gd name="connsiteX24" fmla="*/ 1018095 w 4864231"/>
            <a:gd name="connsiteY24" fmla="*/ 1489435 h 1989056"/>
            <a:gd name="connsiteX25" fmla="*/ 867266 w 4864231"/>
            <a:gd name="connsiteY25" fmla="*/ 952107 h 1989056"/>
            <a:gd name="connsiteX26" fmla="*/ 791851 w 4864231"/>
            <a:gd name="connsiteY26" fmla="*/ 848413 h 1989056"/>
            <a:gd name="connsiteX27" fmla="*/ 593888 w 4864231"/>
            <a:gd name="connsiteY27" fmla="*/ 763571 h 1989056"/>
            <a:gd name="connsiteX28" fmla="*/ 263950 w 4864231"/>
            <a:gd name="connsiteY28" fmla="*/ 763571 h 1989056"/>
            <a:gd name="connsiteX29" fmla="*/ 0 w 4864231"/>
            <a:gd name="connsiteY29" fmla="*/ 754144 h 1989056"/>
            <a:gd name="connsiteX30" fmla="*/ 9427 w 4864231"/>
            <a:gd name="connsiteY30" fmla="*/ 565608 h 1989056"/>
            <a:gd name="connsiteX0" fmla="*/ 9427 w 4864231"/>
            <a:gd name="connsiteY0" fmla="*/ 565608 h 1989056"/>
            <a:gd name="connsiteX1" fmla="*/ 612742 w 4864231"/>
            <a:gd name="connsiteY1" fmla="*/ 593889 h 1989056"/>
            <a:gd name="connsiteX2" fmla="*/ 801278 w 4864231"/>
            <a:gd name="connsiteY2" fmla="*/ 669303 h 1989056"/>
            <a:gd name="connsiteX3" fmla="*/ 998007 w 4864231"/>
            <a:gd name="connsiteY3" fmla="*/ 1112363 h 1989056"/>
            <a:gd name="connsiteX4" fmla="*/ 1131216 w 4864231"/>
            <a:gd name="connsiteY4" fmla="*/ 1734532 h 1989056"/>
            <a:gd name="connsiteX5" fmla="*/ 1310325 w 4864231"/>
            <a:gd name="connsiteY5" fmla="*/ 1385740 h 1989056"/>
            <a:gd name="connsiteX6" fmla="*/ 1809946 w 4864231"/>
            <a:gd name="connsiteY6" fmla="*/ 801278 h 1989056"/>
            <a:gd name="connsiteX7" fmla="*/ 2111604 w 4864231"/>
            <a:gd name="connsiteY7" fmla="*/ 546755 h 1989056"/>
            <a:gd name="connsiteX8" fmla="*/ 2573517 w 4864231"/>
            <a:gd name="connsiteY8" fmla="*/ 329938 h 1989056"/>
            <a:gd name="connsiteX9" fmla="*/ 3280528 w 4864231"/>
            <a:gd name="connsiteY9" fmla="*/ 150829 h 1989056"/>
            <a:gd name="connsiteX10" fmla="*/ 3827282 w 4864231"/>
            <a:gd name="connsiteY10" fmla="*/ 75415 h 1989056"/>
            <a:gd name="connsiteX11" fmla="*/ 4864231 w 4864231"/>
            <a:gd name="connsiteY11" fmla="*/ 0 h 1989056"/>
            <a:gd name="connsiteX12" fmla="*/ 4864231 w 4864231"/>
            <a:gd name="connsiteY12" fmla="*/ 169683 h 1989056"/>
            <a:gd name="connsiteX13" fmla="*/ 4091233 w 4864231"/>
            <a:gd name="connsiteY13" fmla="*/ 207390 h 1989056"/>
            <a:gd name="connsiteX14" fmla="*/ 3582185 w 4864231"/>
            <a:gd name="connsiteY14" fmla="*/ 254524 h 1989056"/>
            <a:gd name="connsiteX15" fmla="*/ 3271101 w 4864231"/>
            <a:gd name="connsiteY15" fmla="*/ 292231 h 1989056"/>
            <a:gd name="connsiteX16" fmla="*/ 2667785 w 4864231"/>
            <a:gd name="connsiteY16" fmla="*/ 414780 h 1989056"/>
            <a:gd name="connsiteX17" fmla="*/ 2196445 w 4864231"/>
            <a:gd name="connsiteY17" fmla="*/ 603316 h 1989056"/>
            <a:gd name="connsiteX18" fmla="*/ 2111604 w 4864231"/>
            <a:gd name="connsiteY18" fmla="*/ 650450 h 1989056"/>
            <a:gd name="connsiteX19" fmla="*/ 1800519 w 4864231"/>
            <a:gd name="connsiteY19" fmla="*/ 904973 h 1989056"/>
            <a:gd name="connsiteX20" fmla="*/ 1310325 w 4864231"/>
            <a:gd name="connsiteY20" fmla="*/ 1508289 h 1989056"/>
            <a:gd name="connsiteX21" fmla="*/ 1216057 w 4864231"/>
            <a:gd name="connsiteY21" fmla="*/ 1743959 h 1989056"/>
            <a:gd name="connsiteX22" fmla="*/ 1121789 w 4864231"/>
            <a:gd name="connsiteY22" fmla="*/ 1989056 h 1989056"/>
            <a:gd name="connsiteX23" fmla="*/ 1074655 w 4864231"/>
            <a:gd name="connsiteY23" fmla="*/ 1838227 h 1989056"/>
            <a:gd name="connsiteX24" fmla="*/ 1018095 w 4864231"/>
            <a:gd name="connsiteY24" fmla="*/ 1489435 h 1989056"/>
            <a:gd name="connsiteX25" fmla="*/ 867266 w 4864231"/>
            <a:gd name="connsiteY25" fmla="*/ 952107 h 1989056"/>
            <a:gd name="connsiteX26" fmla="*/ 791851 w 4864231"/>
            <a:gd name="connsiteY26" fmla="*/ 848413 h 1989056"/>
            <a:gd name="connsiteX27" fmla="*/ 593888 w 4864231"/>
            <a:gd name="connsiteY27" fmla="*/ 763571 h 1989056"/>
            <a:gd name="connsiteX28" fmla="*/ 263950 w 4864231"/>
            <a:gd name="connsiteY28" fmla="*/ 763571 h 1989056"/>
            <a:gd name="connsiteX29" fmla="*/ 0 w 4864231"/>
            <a:gd name="connsiteY29" fmla="*/ 754144 h 1989056"/>
            <a:gd name="connsiteX30" fmla="*/ 9427 w 4864231"/>
            <a:gd name="connsiteY30" fmla="*/ 565608 h 1989056"/>
            <a:gd name="connsiteX0" fmla="*/ 9427 w 4864231"/>
            <a:gd name="connsiteY0" fmla="*/ 565608 h 1989056"/>
            <a:gd name="connsiteX1" fmla="*/ 612742 w 4864231"/>
            <a:gd name="connsiteY1" fmla="*/ 593889 h 1989056"/>
            <a:gd name="connsiteX2" fmla="*/ 801278 w 4864231"/>
            <a:gd name="connsiteY2" fmla="*/ 669303 h 1989056"/>
            <a:gd name="connsiteX3" fmla="*/ 1008132 w 4864231"/>
            <a:gd name="connsiteY3" fmla="*/ 1112363 h 1989056"/>
            <a:gd name="connsiteX4" fmla="*/ 1131216 w 4864231"/>
            <a:gd name="connsiteY4" fmla="*/ 1734532 h 1989056"/>
            <a:gd name="connsiteX5" fmla="*/ 1310325 w 4864231"/>
            <a:gd name="connsiteY5" fmla="*/ 1385740 h 1989056"/>
            <a:gd name="connsiteX6" fmla="*/ 1809946 w 4864231"/>
            <a:gd name="connsiteY6" fmla="*/ 801278 h 1989056"/>
            <a:gd name="connsiteX7" fmla="*/ 2111604 w 4864231"/>
            <a:gd name="connsiteY7" fmla="*/ 546755 h 1989056"/>
            <a:gd name="connsiteX8" fmla="*/ 2573517 w 4864231"/>
            <a:gd name="connsiteY8" fmla="*/ 329938 h 1989056"/>
            <a:gd name="connsiteX9" fmla="*/ 3280528 w 4864231"/>
            <a:gd name="connsiteY9" fmla="*/ 150829 h 1989056"/>
            <a:gd name="connsiteX10" fmla="*/ 3827282 w 4864231"/>
            <a:gd name="connsiteY10" fmla="*/ 75415 h 1989056"/>
            <a:gd name="connsiteX11" fmla="*/ 4864231 w 4864231"/>
            <a:gd name="connsiteY11" fmla="*/ 0 h 1989056"/>
            <a:gd name="connsiteX12" fmla="*/ 4864231 w 4864231"/>
            <a:gd name="connsiteY12" fmla="*/ 169683 h 1989056"/>
            <a:gd name="connsiteX13" fmla="*/ 4091233 w 4864231"/>
            <a:gd name="connsiteY13" fmla="*/ 207390 h 1989056"/>
            <a:gd name="connsiteX14" fmla="*/ 3582185 w 4864231"/>
            <a:gd name="connsiteY14" fmla="*/ 254524 h 1989056"/>
            <a:gd name="connsiteX15" fmla="*/ 3271101 w 4864231"/>
            <a:gd name="connsiteY15" fmla="*/ 292231 h 1989056"/>
            <a:gd name="connsiteX16" fmla="*/ 2667785 w 4864231"/>
            <a:gd name="connsiteY16" fmla="*/ 414780 h 1989056"/>
            <a:gd name="connsiteX17" fmla="*/ 2196445 w 4864231"/>
            <a:gd name="connsiteY17" fmla="*/ 603316 h 1989056"/>
            <a:gd name="connsiteX18" fmla="*/ 2111604 w 4864231"/>
            <a:gd name="connsiteY18" fmla="*/ 650450 h 1989056"/>
            <a:gd name="connsiteX19" fmla="*/ 1800519 w 4864231"/>
            <a:gd name="connsiteY19" fmla="*/ 904973 h 1989056"/>
            <a:gd name="connsiteX20" fmla="*/ 1310325 w 4864231"/>
            <a:gd name="connsiteY20" fmla="*/ 1508289 h 1989056"/>
            <a:gd name="connsiteX21" fmla="*/ 1216057 w 4864231"/>
            <a:gd name="connsiteY21" fmla="*/ 1743959 h 1989056"/>
            <a:gd name="connsiteX22" fmla="*/ 1121789 w 4864231"/>
            <a:gd name="connsiteY22" fmla="*/ 1989056 h 1989056"/>
            <a:gd name="connsiteX23" fmla="*/ 1074655 w 4864231"/>
            <a:gd name="connsiteY23" fmla="*/ 1838227 h 1989056"/>
            <a:gd name="connsiteX24" fmla="*/ 1018095 w 4864231"/>
            <a:gd name="connsiteY24" fmla="*/ 1489435 h 1989056"/>
            <a:gd name="connsiteX25" fmla="*/ 867266 w 4864231"/>
            <a:gd name="connsiteY25" fmla="*/ 952107 h 1989056"/>
            <a:gd name="connsiteX26" fmla="*/ 791851 w 4864231"/>
            <a:gd name="connsiteY26" fmla="*/ 848413 h 1989056"/>
            <a:gd name="connsiteX27" fmla="*/ 593888 w 4864231"/>
            <a:gd name="connsiteY27" fmla="*/ 763571 h 1989056"/>
            <a:gd name="connsiteX28" fmla="*/ 263950 w 4864231"/>
            <a:gd name="connsiteY28" fmla="*/ 763571 h 1989056"/>
            <a:gd name="connsiteX29" fmla="*/ 0 w 4864231"/>
            <a:gd name="connsiteY29" fmla="*/ 754144 h 1989056"/>
            <a:gd name="connsiteX30" fmla="*/ 9427 w 4864231"/>
            <a:gd name="connsiteY30" fmla="*/ 565608 h 1989056"/>
            <a:gd name="connsiteX0" fmla="*/ 9427 w 4864231"/>
            <a:gd name="connsiteY0" fmla="*/ 565608 h 1989056"/>
            <a:gd name="connsiteX1" fmla="*/ 612742 w 4864231"/>
            <a:gd name="connsiteY1" fmla="*/ 593889 h 1989056"/>
            <a:gd name="connsiteX2" fmla="*/ 801278 w 4864231"/>
            <a:gd name="connsiteY2" fmla="*/ 669303 h 1989056"/>
            <a:gd name="connsiteX3" fmla="*/ 856258 w 4864231"/>
            <a:gd name="connsiteY3" fmla="*/ 810705 h 1989056"/>
            <a:gd name="connsiteX4" fmla="*/ 1008132 w 4864231"/>
            <a:gd name="connsiteY4" fmla="*/ 1112363 h 1989056"/>
            <a:gd name="connsiteX5" fmla="*/ 1131216 w 4864231"/>
            <a:gd name="connsiteY5" fmla="*/ 1734532 h 1989056"/>
            <a:gd name="connsiteX6" fmla="*/ 1310325 w 4864231"/>
            <a:gd name="connsiteY6" fmla="*/ 1385740 h 1989056"/>
            <a:gd name="connsiteX7" fmla="*/ 1809946 w 4864231"/>
            <a:gd name="connsiteY7" fmla="*/ 801278 h 1989056"/>
            <a:gd name="connsiteX8" fmla="*/ 2111604 w 4864231"/>
            <a:gd name="connsiteY8" fmla="*/ 546755 h 1989056"/>
            <a:gd name="connsiteX9" fmla="*/ 2573517 w 4864231"/>
            <a:gd name="connsiteY9" fmla="*/ 329938 h 1989056"/>
            <a:gd name="connsiteX10" fmla="*/ 3280528 w 4864231"/>
            <a:gd name="connsiteY10" fmla="*/ 150829 h 1989056"/>
            <a:gd name="connsiteX11" fmla="*/ 3827282 w 4864231"/>
            <a:gd name="connsiteY11" fmla="*/ 75415 h 1989056"/>
            <a:gd name="connsiteX12" fmla="*/ 4864231 w 4864231"/>
            <a:gd name="connsiteY12" fmla="*/ 0 h 1989056"/>
            <a:gd name="connsiteX13" fmla="*/ 4864231 w 4864231"/>
            <a:gd name="connsiteY13" fmla="*/ 169683 h 1989056"/>
            <a:gd name="connsiteX14" fmla="*/ 4091233 w 4864231"/>
            <a:gd name="connsiteY14" fmla="*/ 207390 h 1989056"/>
            <a:gd name="connsiteX15" fmla="*/ 3582185 w 4864231"/>
            <a:gd name="connsiteY15" fmla="*/ 254524 h 1989056"/>
            <a:gd name="connsiteX16" fmla="*/ 3271101 w 4864231"/>
            <a:gd name="connsiteY16" fmla="*/ 292231 h 1989056"/>
            <a:gd name="connsiteX17" fmla="*/ 2667785 w 4864231"/>
            <a:gd name="connsiteY17" fmla="*/ 414780 h 1989056"/>
            <a:gd name="connsiteX18" fmla="*/ 2196445 w 4864231"/>
            <a:gd name="connsiteY18" fmla="*/ 603316 h 1989056"/>
            <a:gd name="connsiteX19" fmla="*/ 2111604 w 4864231"/>
            <a:gd name="connsiteY19" fmla="*/ 650450 h 1989056"/>
            <a:gd name="connsiteX20" fmla="*/ 1800519 w 4864231"/>
            <a:gd name="connsiteY20" fmla="*/ 904973 h 1989056"/>
            <a:gd name="connsiteX21" fmla="*/ 1310325 w 4864231"/>
            <a:gd name="connsiteY21" fmla="*/ 1508289 h 1989056"/>
            <a:gd name="connsiteX22" fmla="*/ 1216057 w 4864231"/>
            <a:gd name="connsiteY22" fmla="*/ 1743959 h 1989056"/>
            <a:gd name="connsiteX23" fmla="*/ 1121789 w 4864231"/>
            <a:gd name="connsiteY23" fmla="*/ 1989056 h 1989056"/>
            <a:gd name="connsiteX24" fmla="*/ 1074655 w 4864231"/>
            <a:gd name="connsiteY24" fmla="*/ 1838227 h 1989056"/>
            <a:gd name="connsiteX25" fmla="*/ 1018095 w 4864231"/>
            <a:gd name="connsiteY25" fmla="*/ 1489435 h 1989056"/>
            <a:gd name="connsiteX26" fmla="*/ 867266 w 4864231"/>
            <a:gd name="connsiteY26" fmla="*/ 952107 h 1989056"/>
            <a:gd name="connsiteX27" fmla="*/ 791851 w 4864231"/>
            <a:gd name="connsiteY27" fmla="*/ 848413 h 1989056"/>
            <a:gd name="connsiteX28" fmla="*/ 593888 w 4864231"/>
            <a:gd name="connsiteY28" fmla="*/ 763571 h 1989056"/>
            <a:gd name="connsiteX29" fmla="*/ 263950 w 4864231"/>
            <a:gd name="connsiteY29" fmla="*/ 763571 h 1989056"/>
            <a:gd name="connsiteX30" fmla="*/ 0 w 4864231"/>
            <a:gd name="connsiteY30" fmla="*/ 754144 h 1989056"/>
            <a:gd name="connsiteX31" fmla="*/ 9427 w 4864231"/>
            <a:gd name="connsiteY31" fmla="*/ 565608 h 1989056"/>
            <a:gd name="connsiteX0" fmla="*/ 9427 w 4864231"/>
            <a:gd name="connsiteY0" fmla="*/ 565608 h 1989056"/>
            <a:gd name="connsiteX1" fmla="*/ 612742 w 4864231"/>
            <a:gd name="connsiteY1" fmla="*/ 593889 h 1989056"/>
            <a:gd name="connsiteX2" fmla="*/ 801278 w 4864231"/>
            <a:gd name="connsiteY2" fmla="*/ 669303 h 1989056"/>
            <a:gd name="connsiteX3" fmla="*/ 896758 w 4864231"/>
            <a:gd name="connsiteY3" fmla="*/ 829559 h 1989056"/>
            <a:gd name="connsiteX4" fmla="*/ 1008132 w 4864231"/>
            <a:gd name="connsiteY4" fmla="*/ 1112363 h 1989056"/>
            <a:gd name="connsiteX5" fmla="*/ 1131216 w 4864231"/>
            <a:gd name="connsiteY5" fmla="*/ 1734532 h 1989056"/>
            <a:gd name="connsiteX6" fmla="*/ 1310325 w 4864231"/>
            <a:gd name="connsiteY6" fmla="*/ 1385740 h 1989056"/>
            <a:gd name="connsiteX7" fmla="*/ 1809946 w 4864231"/>
            <a:gd name="connsiteY7" fmla="*/ 801278 h 1989056"/>
            <a:gd name="connsiteX8" fmla="*/ 2111604 w 4864231"/>
            <a:gd name="connsiteY8" fmla="*/ 546755 h 1989056"/>
            <a:gd name="connsiteX9" fmla="*/ 2573517 w 4864231"/>
            <a:gd name="connsiteY9" fmla="*/ 329938 h 1989056"/>
            <a:gd name="connsiteX10" fmla="*/ 3280528 w 4864231"/>
            <a:gd name="connsiteY10" fmla="*/ 150829 h 1989056"/>
            <a:gd name="connsiteX11" fmla="*/ 3827282 w 4864231"/>
            <a:gd name="connsiteY11" fmla="*/ 75415 h 1989056"/>
            <a:gd name="connsiteX12" fmla="*/ 4864231 w 4864231"/>
            <a:gd name="connsiteY12" fmla="*/ 0 h 1989056"/>
            <a:gd name="connsiteX13" fmla="*/ 4864231 w 4864231"/>
            <a:gd name="connsiteY13" fmla="*/ 169683 h 1989056"/>
            <a:gd name="connsiteX14" fmla="*/ 4091233 w 4864231"/>
            <a:gd name="connsiteY14" fmla="*/ 207390 h 1989056"/>
            <a:gd name="connsiteX15" fmla="*/ 3582185 w 4864231"/>
            <a:gd name="connsiteY15" fmla="*/ 254524 h 1989056"/>
            <a:gd name="connsiteX16" fmla="*/ 3271101 w 4864231"/>
            <a:gd name="connsiteY16" fmla="*/ 292231 h 1989056"/>
            <a:gd name="connsiteX17" fmla="*/ 2667785 w 4864231"/>
            <a:gd name="connsiteY17" fmla="*/ 414780 h 1989056"/>
            <a:gd name="connsiteX18" fmla="*/ 2196445 w 4864231"/>
            <a:gd name="connsiteY18" fmla="*/ 603316 h 1989056"/>
            <a:gd name="connsiteX19" fmla="*/ 2111604 w 4864231"/>
            <a:gd name="connsiteY19" fmla="*/ 650450 h 1989056"/>
            <a:gd name="connsiteX20" fmla="*/ 1800519 w 4864231"/>
            <a:gd name="connsiteY20" fmla="*/ 904973 h 1989056"/>
            <a:gd name="connsiteX21" fmla="*/ 1310325 w 4864231"/>
            <a:gd name="connsiteY21" fmla="*/ 1508289 h 1989056"/>
            <a:gd name="connsiteX22" fmla="*/ 1216057 w 4864231"/>
            <a:gd name="connsiteY22" fmla="*/ 1743959 h 1989056"/>
            <a:gd name="connsiteX23" fmla="*/ 1121789 w 4864231"/>
            <a:gd name="connsiteY23" fmla="*/ 1989056 h 1989056"/>
            <a:gd name="connsiteX24" fmla="*/ 1074655 w 4864231"/>
            <a:gd name="connsiteY24" fmla="*/ 1838227 h 1989056"/>
            <a:gd name="connsiteX25" fmla="*/ 1018095 w 4864231"/>
            <a:gd name="connsiteY25" fmla="*/ 1489435 h 1989056"/>
            <a:gd name="connsiteX26" fmla="*/ 867266 w 4864231"/>
            <a:gd name="connsiteY26" fmla="*/ 952107 h 1989056"/>
            <a:gd name="connsiteX27" fmla="*/ 791851 w 4864231"/>
            <a:gd name="connsiteY27" fmla="*/ 848413 h 1989056"/>
            <a:gd name="connsiteX28" fmla="*/ 593888 w 4864231"/>
            <a:gd name="connsiteY28" fmla="*/ 763571 h 1989056"/>
            <a:gd name="connsiteX29" fmla="*/ 263950 w 4864231"/>
            <a:gd name="connsiteY29" fmla="*/ 763571 h 1989056"/>
            <a:gd name="connsiteX30" fmla="*/ 0 w 4864231"/>
            <a:gd name="connsiteY30" fmla="*/ 754144 h 1989056"/>
            <a:gd name="connsiteX31" fmla="*/ 9427 w 4864231"/>
            <a:gd name="connsiteY31" fmla="*/ 565608 h 1989056"/>
            <a:gd name="connsiteX0" fmla="*/ 9427 w 4864231"/>
            <a:gd name="connsiteY0" fmla="*/ 565608 h 1989056"/>
            <a:gd name="connsiteX1" fmla="*/ 612742 w 4864231"/>
            <a:gd name="connsiteY1" fmla="*/ 593889 h 1989056"/>
            <a:gd name="connsiteX2" fmla="*/ 801278 w 4864231"/>
            <a:gd name="connsiteY2" fmla="*/ 669303 h 1989056"/>
            <a:gd name="connsiteX3" fmla="*/ 896758 w 4864231"/>
            <a:gd name="connsiteY3" fmla="*/ 829559 h 1989056"/>
            <a:gd name="connsiteX4" fmla="*/ 1008132 w 4864231"/>
            <a:gd name="connsiteY4" fmla="*/ 1112363 h 1989056"/>
            <a:gd name="connsiteX5" fmla="*/ 1131216 w 4864231"/>
            <a:gd name="connsiteY5" fmla="*/ 1734532 h 1989056"/>
            <a:gd name="connsiteX6" fmla="*/ 1310325 w 4864231"/>
            <a:gd name="connsiteY6" fmla="*/ 1385740 h 1989056"/>
            <a:gd name="connsiteX7" fmla="*/ 1809946 w 4864231"/>
            <a:gd name="connsiteY7" fmla="*/ 801278 h 1989056"/>
            <a:gd name="connsiteX8" fmla="*/ 2111604 w 4864231"/>
            <a:gd name="connsiteY8" fmla="*/ 546755 h 1989056"/>
            <a:gd name="connsiteX9" fmla="*/ 2573517 w 4864231"/>
            <a:gd name="connsiteY9" fmla="*/ 329938 h 1989056"/>
            <a:gd name="connsiteX10" fmla="*/ 3280528 w 4864231"/>
            <a:gd name="connsiteY10" fmla="*/ 150829 h 1989056"/>
            <a:gd name="connsiteX11" fmla="*/ 3827282 w 4864231"/>
            <a:gd name="connsiteY11" fmla="*/ 75415 h 1989056"/>
            <a:gd name="connsiteX12" fmla="*/ 4864231 w 4864231"/>
            <a:gd name="connsiteY12" fmla="*/ 0 h 1989056"/>
            <a:gd name="connsiteX13" fmla="*/ 4864231 w 4864231"/>
            <a:gd name="connsiteY13" fmla="*/ 169683 h 1989056"/>
            <a:gd name="connsiteX14" fmla="*/ 4091233 w 4864231"/>
            <a:gd name="connsiteY14" fmla="*/ 207390 h 1989056"/>
            <a:gd name="connsiteX15" fmla="*/ 3582185 w 4864231"/>
            <a:gd name="connsiteY15" fmla="*/ 254524 h 1989056"/>
            <a:gd name="connsiteX16" fmla="*/ 3271101 w 4864231"/>
            <a:gd name="connsiteY16" fmla="*/ 292231 h 1989056"/>
            <a:gd name="connsiteX17" fmla="*/ 2667785 w 4864231"/>
            <a:gd name="connsiteY17" fmla="*/ 414780 h 1989056"/>
            <a:gd name="connsiteX18" fmla="*/ 2196445 w 4864231"/>
            <a:gd name="connsiteY18" fmla="*/ 603316 h 1989056"/>
            <a:gd name="connsiteX19" fmla="*/ 2111604 w 4864231"/>
            <a:gd name="connsiteY19" fmla="*/ 650450 h 1989056"/>
            <a:gd name="connsiteX20" fmla="*/ 1800519 w 4864231"/>
            <a:gd name="connsiteY20" fmla="*/ 904973 h 1989056"/>
            <a:gd name="connsiteX21" fmla="*/ 1310325 w 4864231"/>
            <a:gd name="connsiteY21" fmla="*/ 1508289 h 1989056"/>
            <a:gd name="connsiteX22" fmla="*/ 1216057 w 4864231"/>
            <a:gd name="connsiteY22" fmla="*/ 1828801 h 1989056"/>
            <a:gd name="connsiteX23" fmla="*/ 1121789 w 4864231"/>
            <a:gd name="connsiteY23" fmla="*/ 1989056 h 1989056"/>
            <a:gd name="connsiteX24" fmla="*/ 1074655 w 4864231"/>
            <a:gd name="connsiteY24" fmla="*/ 1838227 h 1989056"/>
            <a:gd name="connsiteX25" fmla="*/ 1018095 w 4864231"/>
            <a:gd name="connsiteY25" fmla="*/ 1489435 h 1989056"/>
            <a:gd name="connsiteX26" fmla="*/ 867266 w 4864231"/>
            <a:gd name="connsiteY26" fmla="*/ 952107 h 1989056"/>
            <a:gd name="connsiteX27" fmla="*/ 791851 w 4864231"/>
            <a:gd name="connsiteY27" fmla="*/ 848413 h 1989056"/>
            <a:gd name="connsiteX28" fmla="*/ 593888 w 4864231"/>
            <a:gd name="connsiteY28" fmla="*/ 763571 h 1989056"/>
            <a:gd name="connsiteX29" fmla="*/ 263950 w 4864231"/>
            <a:gd name="connsiteY29" fmla="*/ 763571 h 1989056"/>
            <a:gd name="connsiteX30" fmla="*/ 0 w 4864231"/>
            <a:gd name="connsiteY30" fmla="*/ 754144 h 1989056"/>
            <a:gd name="connsiteX31" fmla="*/ 9427 w 4864231"/>
            <a:gd name="connsiteY31" fmla="*/ 565608 h 1989056"/>
            <a:gd name="connsiteX0" fmla="*/ 9427 w 4864231"/>
            <a:gd name="connsiteY0" fmla="*/ 565608 h 1989056"/>
            <a:gd name="connsiteX1" fmla="*/ 612742 w 4864231"/>
            <a:gd name="connsiteY1" fmla="*/ 593889 h 1989056"/>
            <a:gd name="connsiteX2" fmla="*/ 801278 w 4864231"/>
            <a:gd name="connsiteY2" fmla="*/ 669303 h 1989056"/>
            <a:gd name="connsiteX3" fmla="*/ 896758 w 4864231"/>
            <a:gd name="connsiteY3" fmla="*/ 829559 h 1989056"/>
            <a:gd name="connsiteX4" fmla="*/ 1008132 w 4864231"/>
            <a:gd name="connsiteY4" fmla="*/ 1112363 h 1989056"/>
            <a:gd name="connsiteX5" fmla="*/ 1131216 w 4864231"/>
            <a:gd name="connsiteY5" fmla="*/ 1734532 h 1989056"/>
            <a:gd name="connsiteX6" fmla="*/ 1310325 w 4864231"/>
            <a:gd name="connsiteY6" fmla="*/ 1385740 h 1989056"/>
            <a:gd name="connsiteX7" fmla="*/ 1809946 w 4864231"/>
            <a:gd name="connsiteY7" fmla="*/ 801278 h 1989056"/>
            <a:gd name="connsiteX8" fmla="*/ 2111604 w 4864231"/>
            <a:gd name="connsiteY8" fmla="*/ 546755 h 1989056"/>
            <a:gd name="connsiteX9" fmla="*/ 2573517 w 4864231"/>
            <a:gd name="connsiteY9" fmla="*/ 329938 h 1989056"/>
            <a:gd name="connsiteX10" fmla="*/ 3280528 w 4864231"/>
            <a:gd name="connsiteY10" fmla="*/ 150829 h 1989056"/>
            <a:gd name="connsiteX11" fmla="*/ 3827282 w 4864231"/>
            <a:gd name="connsiteY11" fmla="*/ 75415 h 1989056"/>
            <a:gd name="connsiteX12" fmla="*/ 4864231 w 4864231"/>
            <a:gd name="connsiteY12" fmla="*/ 0 h 1989056"/>
            <a:gd name="connsiteX13" fmla="*/ 4864231 w 4864231"/>
            <a:gd name="connsiteY13" fmla="*/ 169683 h 1989056"/>
            <a:gd name="connsiteX14" fmla="*/ 4091233 w 4864231"/>
            <a:gd name="connsiteY14" fmla="*/ 207390 h 1989056"/>
            <a:gd name="connsiteX15" fmla="*/ 3582185 w 4864231"/>
            <a:gd name="connsiteY15" fmla="*/ 254524 h 1989056"/>
            <a:gd name="connsiteX16" fmla="*/ 3271101 w 4864231"/>
            <a:gd name="connsiteY16" fmla="*/ 292231 h 1989056"/>
            <a:gd name="connsiteX17" fmla="*/ 2667785 w 4864231"/>
            <a:gd name="connsiteY17" fmla="*/ 414780 h 1989056"/>
            <a:gd name="connsiteX18" fmla="*/ 2196445 w 4864231"/>
            <a:gd name="connsiteY18" fmla="*/ 603316 h 1989056"/>
            <a:gd name="connsiteX19" fmla="*/ 2111604 w 4864231"/>
            <a:gd name="connsiteY19" fmla="*/ 650450 h 1989056"/>
            <a:gd name="connsiteX20" fmla="*/ 1800519 w 4864231"/>
            <a:gd name="connsiteY20" fmla="*/ 904973 h 1989056"/>
            <a:gd name="connsiteX21" fmla="*/ 1310325 w 4864231"/>
            <a:gd name="connsiteY21" fmla="*/ 1508289 h 1989056"/>
            <a:gd name="connsiteX22" fmla="*/ 1216057 w 4864231"/>
            <a:gd name="connsiteY22" fmla="*/ 1828801 h 1989056"/>
            <a:gd name="connsiteX23" fmla="*/ 1121789 w 4864231"/>
            <a:gd name="connsiteY23" fmla="*/ 1989056 h 1989056"/>
            <a:gd name="connsiteX24" fmla="*/ 1149881 w 4864231"/>
            <a:gd name="connsiteY24" fmla="*/ 1941922 h 1989056"/>
            <a:gd name="connsiteX25" fmla="*/ 1074655 w 4864231"/>
            <a:gd name="connsiteY25" fmla="*/ 1838227 h 1989056"/>
            <a:gd name="connsiteX26" fmla="*/ 1018095 w 4864231"/>
            <a:gd name="connsiteY26" fmla="*/ 1489435 h 1989056"/>
            <a:gd name="connsiteX27" fmla="*/ 867266 w 4864231"/>
            <a:gd name="connsiteY27" fmla="*/ 952107 h 1989056"/>
            <a:gd name="connsiteX28" fmla="*/ 791851 w 4864231"/>
            <a:gd name="connsiteY28" fmla="*/ 848413 h 1989056"/>
            <a:gd name="connsiteX29" fmla="*/ 593888 w 4864231"/>
            <a:gd name="connsiteY29" fmla="*/ 763571 h 1989056"/>
            <a:gd name="connsiteX30" fmla="*/ 263950 w 4864231"/>
            <a:gd name="connsiteY30" fmla="*/ 763571 h 1989056"/>
            <a:gd name="connsiteX31" fmla="*/ 0 w 4864231"/>
            <a:gd name="connsiteY31" fmla="*/ 754144 h 1989056"/>
            <a:gd name="connsiteX32" fmla="*/ 9427 w 4864231"/>
            <a:gd name="connsiteY32" fmla="*/ 565608 h 1989056"/>
            <a:gd name="connsiteX0" fmla="*/ 9427 w 4864231"/>
            <a:gd name="connsiteY0" fmla="*/ 565608 h 1989056"/>
            <a:gd name="connsiteX1" fmla="*/ 612742 w 4864231"/>
            <a:gd name="connsiteY1" fmla="*/ 593889 h 1989056"/>
            <a:gd name="connsiteX2" fmla="*/ 801278 w 4864231"/>
            <a:gd name="connsiteY2" fmla="*/ 669303 h 1989056"/>
            <a:gd name="connsiteX3" fmla="*/ 896758 w 4864231"/>
            <a:gd name="connsiteY3" fmla="*/ 829559 h 1989056"/>
            <a:gd name="connsiteX4" fmla="*/ 1008132 w 4864231"/>
            <a:gd name="connsiteY4" fmla="*/ 1112363 h 1989056"/>
            <a:gd name="connsiteX5" fmla="*/ 1131216 w 4864231"/>
            <a:gd name="connsiteY5" fmla="*/ 1734532 h 1989056"/>
            <a:gd name="connsiteX6" fmla="*/ 1310325 w 4864231"/>
            <a:gd name="connsiteY6" fmla="*/ 1385740 h 1989056"/>
            <a:gd name="connsiteX7" fmla="*/ 1809946 w 4864231"/>
            <a:gd name="connsiteY7" fmla="*/ 801278 h 1989056"/>
            <a:gd name="connsiteX8" fmla="*/ 2111604 w 4864231"/>
            <a:gd name="connsiteY8" fmla="*/ 546755 h 1989056"/>
            <a:gd name="connsiteX9" fmla="*/ 2573517 w 4864231"/>
            <a:gd name="connsiteY9" fmla="*/ 329938 h 1989056"/>
            <a:gd name="connsiteX10" fmla="*/ 3280528 w 4864231"/>
            <a:gd name="connsiteY10" fmla="*/ 150829 h 1989056"/>
            <a:gd name="connsiteX11" fmla="*/ 3827282 w 4864231"/>
            <a:gd name="connsiteY11" fmla="*/ 75415 h 1989056"/>
            <a:gd name="connsiteX12" fmla="*/ 4864231 w 4864231"/>
            <a:gd name="connsiteY12" fmla="*/ 0 h 1989056"/>
            <a:gd name="connsiteX13" fmla="*/ 4864231 w 4864231"/>
            <a:gd name="connsiteY13" fmla="*/ 169683 h 1989056"/>
            <a:gd name="connsiteX14" fmla="*/ 4091233 w 4864231"/>
            <a:gd name="connsiteY14" fmla="*/ 207390 h 1989056"/>
            <a:gd name="connsiteX15" fmla="*/ 3582185 w 4864231"/>
            <a:gd name="connsiteY15" fmla="*/ 254524 h 1989056"/>
            <a:gd name="connsiteX16" fmla="*/ 3271101 w 4864231"/>
            <a:gd name="connsiteY16" fmla="*/ 292231 h 1989056"/>
            <a:gd name="connsiteX17" fmla="*/ 2667785 w 4864231"/>
            <a:gd name="connsiteY17" fmla="*/ 414780 h 1989056"/>
            <a:gd name="connsiteX18" fmla="*/ 2196445 w 4864231"/>
            <a:gd name="connsiteY18" fmla="*/ 603316 h 1989056"/>
            <a:gd name="connsiteX19" fmla="*/ 2111604 w 4864231"/>
            <a:gd name="connsiteY19" fmla="*/ 650450 h 1989056"/>
            <a:gd name="connsiteX20" fmla="*/ 1800519 w 4864231"/>
            <a:gd name="connsiteY20" fmla="*/ 904973 h 1989056"/>
            <a:gd name="connsiteX21" fmla="*/ 1310325 w 4864231"/>
            <a:gd name="connsiteY21" fmla="*/ 1508289 h 1989056"/>
            <a:gd name="connsiteX22" fmla="*/ 1216057 w 4864231"/>
            <a:gd name="connsiteY22" fmla="*/ 1828801 h 1989056"/>
            <a:gd name="connsiteX23" fmla="*/ 1121789 w 4864231"/>
            <a:gd name="connsiteY23" fmla="*/ 1989056 h 1989056"/>
            <a:gd name="connsiteX24" fmla="*/ 1089133 w 4864231"/>
            <a:gd name="connsiteY24" fmla="*/ 1989056 h 1989056"/>
            <a:gd name="connsiteX25" fmla="*/ 1074655 w 4864231"/>
            <a:gd name="connsiteY25" fmla="*/ 1838227 h 1989056"/>
            <a:gd name="connsiteX26" fmla="*/ 1018095 w 4864231"/>
            <a:gd name="connsiteY26" fmla="*/ 1489435 h 1989056"/>
            <a:gd name="connsiteX27" fmla="*/ 867266 w 4864231"/>
            <a:gd name="connsiteY27" fmla="*/ 952107 h 1989056"/>
            <a:gd name="connsiteX28" fmla="*/ 791851 w 4864231"/>
            <a:gd name="connsiteY28" fmla="*/ 848413 h 1989056"/>
            <a:gd name="connsiteX29" fmla="*/ 593888 w 4864231"/>
            <a:gd name="connsiteY29" fmla="*/ 763571 h 1989056"/>
            <a:gd name="connsiteX30" fmla="*/ 263950 w 4864231"/>
            <a:gd name="connsiteY30" fmla="*/ 763571 h 1989056"/>
            <a:gd name="connsiteX31" fmla="*/ 0 w 4864231"/>
            <a:gd name="connsiteY31" fmla="*/ 754144 h 1989056"/>
            <a:gd name="connsiteX32" fmla="*/ 9427 w 4864231"/>
            <a:gd name="connsiteY32" fmla="*/ 565608 h 1989056"/>
            <a:gd name="connsiteX0" fmla="*/ 9427 w 4864231"/>
            <a:gd name="connsiteY0" fmla="*/ 565608 h 1989056"/>
            <a:gd name="connsiteX1" fmla="*/ 612742 w 4864231"/>
            <a:gd name="connsiteY1" fmla="*/ 593889 h 1989056"/>
            <a:gd name="connsiteX2" fmla="*/ 801278 w 4864231"/>
            <a:gd name="connsiteY2" fmla="*/ 669303 h 1989056"/>
            <a:gd name="connsiteX3" fmla="*/ 896758 w 4864231"/>
            <a:gd name="connsiteY3" fmla="*/ 829559 h 1989056"/>
            <a:gd name="connsiteX4" fmla="*/ 1008132 w 4864231"/>
            <a:gd name="connsiteY4" fmla="*/ 1112363 h 1989056"/>
            <a:gd name="connsiteX5" fmla="*/ 1131216 w 4864231"/>
            <a:gd name="connsiteY5" fmla="*/ 1734532 h 1989056"/>
            <a:gd name="connsiteX6" fmla="*/ 1310325 w 4864231"/>
            <a:gd name="connsiteY6" fmla="*/ 1385740 h 1989056"/>
            <a:gd name="connsiteX7" fmla="*/ 1809946 w 4864231"/>
            <a:gd name="connsiteY7" fmla="*/ 801278 h 1989056"/>
            <a:gd name="connsiteX8" fmla="*/ 2111604 w 4864231"/>
            <a:gd name="connsiteY8" fmla="*/ 546755 h 1989056"/>
            <a:gd name="connsiteX9" fmla="*/ 2573517 w 4864231"/>
            <a:gd name="connsiteY9" fmla="*/ 329938 h 1989056"/>
            <a:gd name="connsiteX10" fmla="*/ 3280528 w 4864231"/>
            <a:gd name="connsiteY10" fmla="*/ 150829 h 1989056"/>
            <a:gd name="connsiteX11" fmla="*/ 3827282 w 4864231"/>
            <a:gd name="connsiteY11" fmla="*/ 75415 h 1989056"/>
            <a:gd name="connsiteX12" fmla="*/ 4864231 w 4864231"/>
            <a:gd name="connsiteY12" fmla="*/ 0 h 1989056"/>
            <a:gd name="connsiteX13" fmla="*/ 4864231 w 4864231"/>
            <a:gd name="connsiteY13" fmla="*/ 169683 h 1989056"/>
            <a:gd name="connsiteX14" fmla="*/ 4091233 w 4864231"/>
            <a:gd name="connsiteY14" fmla="*/ 207390 h 1989056"/>
            <a:gd name="connsiteX15" fmla="*/ 3582185 w 4864231"/>
            <a:gd name="connsiteY15" fmla="*/ 254524 h 1989056"/>
            <a:gd name="connsiteX16" fmla="*/ 3271101 w 4864231"/>
            <a:gd name="connsiteY16" fmla="*/ 292231 h 1989056"/>
            <a:gd name="connsiteX17" fmla="*/ 2667785 w 4864231"/>
            <a:gd name="connsiteY17" fmla="*/ 414780 h 1989056"/>
            <a:gd name="connsiteX18" fmla="*/ 2196445 w 4864231"/>
            <a:gd name="connsiteY18" fmla="*/ 603316 h 1989056"/>
            <a:gd name="connsiteX19" fmla="*/ 2111604 w 4864231"/>
            <a:gd name="connsiteY19" fmla="*/ 650450 h 1989056"/>
            <a:gd name="connsiteX20" fmla="*/ 1800519 w 4864231"/>
            <a:gd name="connsiteY20" fmla="*/ 904973 h 1989056"/>
            <a:gd name="connsiteX21" fmla="*/ 1310325 w 4864231"/>
            <a:gd name="connsiteY21" fmla="*/ 1508289 h 1989056"/>
            <a:gd name="connsiteX22" fmla="*/ 1216057 w 4864231"/>
            <a:gd name="connsiteY22" fmla="*/ 1828801 h 1989056"/>
            <a:gd name="connsiteX23" fmla="*/ 1200506 w 4864231"/>
            <a:gd name="connsiteY23" fmla="*/ 1923068 h 1989056"/>
            <a:gd name="connsiteX24" fmla="*/ 1121789 w 4864231"/>
            <a:gd name="connsiteY24" fmla="*/ 1989056 h 1989056"/>
            <a:gd name="connsiteX25" fmla="*/ 1089133 w 4864231"/>
            <a:gd name="connsiteY25" fmla="*/ 1989056 h 1989056"/>
            <a:gd name="connsiteX26" fmla="*/ 1074655 w 4864231"/>
            <a:gd name="connsiteY26" fmla="*/ 1838227 h 1989056"/>
            <a:gd name="connsiteX27" fmla="*/ 1018095 w 4864231"/>
            <a:gd name="connsiteY27" fmla="*/ 1489435 h 1989056"/>
            <a:gd name="connsiteX28" fmla="*/ 867266 w 4864231"/>
            <a:gd name="connsiteY28" fmla="*/ 952107 h 1989056"/>
            <a:gd name="connsiteX29" fmla="*/ 791851 w 4864231"/>
            <a:gd name="connsiteY29" fmla="*/ 848413 h 1989056"/>
            <a:gd name="connsiteX30" fmla="*/ 593888 w 4864231"/>
            <a:gd name="connsiteY30" fmla="*/ 763571 h 1989056"/>
            <a:gd name="connsiteX31" fmla="*/ 263950 w 4864231"/>
            <a:gd name="connsiteY31" fmla="*/ 763571 h 1989056"/>
            <a:gd name="connsiteX32" fmla="*/ 0 w 4864231"/>
            <a:gd name="connsiteY32" fmla="*/ 754144 h 1989056"/>
            <a:gd name="connsiteX33" fmla="*/ 9427 w 4864231"/>
            <a:gd name="connsiteY33" fmla="*/ 565608 h 1989056"/>
            <a:gd name="connsiteX0" fmla="*/ 9427 w 4864231"/>
            <a:gd name="connsiteY0" fmla="*/ 565608 h 1998483"/>
            <a:gd name="connsiteX1" fmla="*/ 612742 w 4864231"/>
            <a:gd name="connsiteY1" fmla="*/ 593889 h 1998483"/>
            <a:gd name="connsiteX2" fmla="*/ 801278 w 4864231"/>
            <a:gd name="connsiteY2" fmla="*/ 669303 h 1998483"/>
            <a:gd name="connsiteX3" fmla="*/ 896758 w 4864231"/>
            <a:gd name="connsiteY3" fmla="*/ 829559 h 1998483"/>
            <a:gd name="connsiteX4" fmla="*/ 1008132 w 4864231"/>
            <a:gd name="connsiteY4" fmla="*/ 1112363 h 1998483"/>
            <a:gd name="connsiteX5" fmla="*/ 1131216 w 4864231"/>
            <a:gd name="connsiteY5" fmla="*/ 1734532 h 1998483"/>
            <a:gd name="connsiteX6" fmla="*/ 1310325 w 4864231"/>
            <a:gd name="connsiteY6" fmla="*/ 1385740 h 1998483"/>
            <a:gd name="connsiteX7" fmla="*/ 1809946 w 4864231"/>
            <a:gd name="connsiteY7" fmla="*/ 801278 h 1998483"/>
            <a:gd name="connsiteX8" fmla="*/ 2111604 w 4864231"/>
            <a:gd name="connsiteY8" fmla="*/ 546755 h 1998483"/>
            <a:gd name="connsiteX9" fmla="*/ 2573517 w 4864231"/>
            <a:gd name="connsiteY9" fmla="*/ 329938 h 1998483"/>
            <a:gd name="connsiteX10" fmla="*/ 3280528 w 4864231"/>
            <a:gd name="connsiteY10" fmla="*/ 150829 h 1998483"/>
            <a:gd name="connsiteX11" fmla="*/ 3827282 w 4864231"/>
            <a:gd name="connsiteY11" fmla="*/ 75415 h 1998483"/>
            <a:gd name="connsiteX12" fmla="*/ 4864231 w 4864231"/>
            <a:gd name="connsiteY12" fmla="*/ 0 h 1998483"/>
            <a:gd name="connsiteX13" fmla="*/ 4864231 w 4864231"/>
            <a:gd name="connsiteY13" fmla="*/ 169683 h 1998483"/>
            <a:gd name="connsiteX14" fmla="*/ 4091233 w 4864231"/>
            <a:gd name="connsiteY14" fmla="*/ 207390 h 1998483"/>
            <a:gd name="connsiteX15" fmla="*/ 3582185 w 4864231"/>
            <a:gd name="connsiteY15" fmla="*/ 254524 h 1998483"/>
            <a:gd name="connsiteX16" fmla="*/ 3271101 w 4864231"/>
            <a:gd name="connsiteY16" fmla="*/ 292231 h 1998483"/>
            <a:gd name="connsiteX17" fmla="*/ 2667785 w 4864231"/>
            <a:gd name="connsiteY17" fmla="*/ 414780 h 1998483"/>
            <a:gd name="connsiteX18" fmla="*/ 2196445 w 4864231"/>
            <a:gd name="connsiteY18" fmla="*/ 603316 h 1998483"/>
            <a:gd name="connsiteX19" fmla="*/ 2111604 w 4864231"/>
            <a:gd name="connsiteY19" fmla="*/ 650450 h 1998483"/>
            <a:gd name="connsiteX20" fmla="*/ 1800519 w 4864231"/>
            <a:gd name="connsiteY20" fmla="*/ 904973 h 1998483"/>
            <a:gd name="connsiteX21" fmla="*/ 1310325 w 4864231"/>
            <a:gd name="connsiteY21" fmla="*/ 1508289 h 1998483"/>
            <a:gd name="connsiteX22" fmla="*/ 1216057 w 4864231"/>
            <a:gd name="connsiteY22" fmla="*/ 1828801 h 1998483"/>
            <a:gd name="connsiteX23" fmla="*/ 1200506 w 4864231"/>
            <a:gd name="connsiteY23" fmla="*/ 1923068 h 1998483"/>
            <a:gd name="connsiteX24" fmla="*/ 1121789 w 4864231"/>
            <a:gd name="connsiteY24" fmla="*/ 1989056 h 1998483"/>
            <a:gd name="connsiteX25" fmla="*/ 1129632 w 4864231"/>
            <a:gd name="connsiteY25" fmla="*/ 1998483 h 1998483"/>
            <a:gd name="connsiteX26" fmla="*/ 1074655 w 4864231"/>
            <a:gd name="connsiteY26" fmla="*/ 1838227 h 1998483"/>
            <a:gd name="connsiteX27" fmla="*/ 1018095 w 4864231"/>
            <a:gd name="connsiteY27" fmla="*/ 1489435 h 1998483"/>
            <a:gd name="connsiteX28" fmla="*/ 867266 w 4864231"/>
            <a:gd name="connsiteY28" fmla="*/ 952107 h 1998483"/>
            <a:gd name="connsiteX29" fmla="*/ 791851 w 4864231"/>
            <a:gd name="connsiteY29" fmla="*/ 848413 h 1998483"/>
            <a:gd name="connsiteX30" fmla="*/ 593888 w 4864231"/>
            <a:gd name="connsiteY30" fmla="*/ 763571 h 1998483"/>
            <a:gd name="connsiteX31" fmla="*/ 263950 w 4864231"/>
            <a:gd name="connsiteY31" fmla="*/ 763571 h 1998483"/>
            <a:gd name="connsiteX32" fmla="*/ 0 w 4864231"/>
            <a:gd name="connsiteY32" fmla="*/ 754144 h 1998483"/>
            <a:gd name="connsiteX33" fmla="*/ 9427 w 4864231"/>
            <a:gd name="connsiteY33" fmla="*/ 565608 h 1998483"/>
            <a:gd name="connsiteX0" fmla="*/ 9427 w 4864231"/>
            <a:gd name="connsiteY0" fmla="*/ 565608 h 1989056"/>
            <a:gd name="connsiteX1" fmla="*/ 612742 w 4864231"/>
            <a:gd name="connsiteY1" fmla="*/ 593889 h 1989056"/>
            <a:gd name="connsiteX2" fmla="*/ 801278 w 4864231"/>
            <a:gd name="connsiteY2" fmla="*/ 669303 h 1989056"/>
            <a:gd name="connsiteX3" fmla="*/ 896758 w 4864231"/>
            <a:gd name="connsiteY3" fmla="*/ 829559 h 1989056"/>
            <a:gd name="connsiteX4" fmla="*/ 1008132 w 4864231"/>
            <a:gd name="connsiteY4" fmla="*/ 1112363 h 1989056"/>
            <a:gd name="connsiteX5" fmla="*/ 1131216 w 4864231"/>
            <a:gd name="connsiteY5" fmla="*/ 1734532 h 1989056"/>
            <a:gd name="connsiteX6" fmla="*/ 1310325 w 4864231"/>
            <a:gd name="connsiteY6" fmla="*/ 1385740 h 1989056"/>
            <a:gd name="connsiteX7" fmla="*/ 1809946 w 4864231"/>
            <a:gd name="connsiteY7" fmla="*/ 801278 h 1989056"/>
            <a:gd name="connsiteX8" fmla="*/ 2111604 w 4864231"/>
            <a:gd name="connsiteY8" fmla="*/ 546755 h 1989056"/>
            <a:gd name="connsiteX9" fmla="*/ 2573517 w 4864231"/>
            <a:gd name="connsiteY9" fmla="*/ 329938 h 1989056"/>
            <a:gd name="connsiteX10" fmla="*/ 3280528 w 4864231"/>
            <a:gd name="connsiteY10" fmla="*/ 150829 h 1989056"/>
            <a:gd name="connsiteX11" fmla="*/ 3827282 w 4864231"/>
            <a:gd name="connsiteY11" fmla="*/ 75415 h 1989056"/>
            <a:gd name="connsiteX12" fmla="*/ 4864231 w 4864231"/>
            <a:gd name="connsiteY12" fmla="*/ 0 h 1989056"/>
            <a:gd name="connsiteX13" fmla="*/ 4864231 w 4864231"/>
            <a:gd name="connsiteY13" fmla="*/ 169683 h 1989056"/>
            <a:gd name="connsiteX14" fmla="*/ 4091233 w 4864231"/>
            <a:gd name="connsiteY14" fmla="*/ 207390 h 1989056"/>
            <a:gd name="connsiteX15" fmla="*/ 3582185 w 4864231"/>
            <a:gd name="connsiteY15" fmla="*/ 254524 h 1989056"/>
            <a:gd name="connsiteX16" fmla="*/ 3271101 w 4864231"/>
            <a:gd name="connsiteY16" fmla="*/ 292231 h 1989056"/>
            <a:gd name="connsiteX17" fmla="*/ 2667785 w 4864231"/>
            <a:gd name="connsiteY17" fmla="*/ 414780 h 1989056"/>
            <a:gd name="connsiteX18" fmla="*/ 2196445 w 4864231"/>
            <a:gd name="connsiteY18" fmla="*/ 603316 h 1989056"/>
            <a:gd name="connsiteX19" fmla="*/ 2111604 w 4864231"/>
            <a:gd name="connsiteY19" fmla="*/ 650450 h 1989056"/>
            <a:gd name="connsiteX20" fmla="*/ 1800519 w 4864231"/>
            <a:gd name="connsiteY20" fmla="*/ 904973 h 1989056"/>
            <a:gd name="connsiteX21" fmla="*/ 1310325 w 4864231"/>
            <a:gd name="connsiteY21" fmla="*/ 1508289 h 1989056"/>
            <a:gd name="connsiteX22" fmla="*/ 1216057 w 4864231"/>
            <a:gd name="connsiteY22" fmla="*/ 1828801 h 1989056"/>
            <a:gd name="connsiteX23" fmla="*/ 1200506 w 4864231"/>
            <a:gd name="connsiteY23" fmla="*/ 1923068 h 1989056"/>
            <a:gd name="connsiteX24" fmla="*/ 1121789 w 4864231"/>
            <a:gd name="connsiteY24" fmla="*/ 1989056 h 1989056"/>
            <a:gd name="connsiteX25" fmla="*/ 1119507 w 4864231"/>
            <a:gd name="connsiteY25" fmla="*/ 1951349 h 1989056"/>
            <a:gd name="connsiteX26" fmla="*/ 1074655 w 4864231"/>
            <a:gd name="connsiteY26" fmla="*/ 1838227 h 1989056"/>
            <a:gd name="connsiteX27" fmla="*/ 1018095 w 4864231"/>
            <a:gd name="connsiteY27" fmla="*/ 1489435 h 1989056"/>
            <a:gd name="connsiteX28" fmla="*/ 867266 w 4864231"/>
            <a:gd name="connsiteY28" fmla="*/ 952107 h 1989056"/>
            <a:gd name="connsiteX29" fmla="*/ 791851 w 4864231"/>
            <a:gd name="connsiteY29" fmla="*/ 848413 h 1989056"/>
            <a:gd name="connsiteX30" fmla="*/ 593888 w 4864231"/>
            <a:gd name="connsiteY30" fmla="*/ 763571 h 1989056"/>
            <a:gd name="connsiteX31" fmla="*/ 263950 w 4864231"/>
            <a:gd name="connsiteY31" fmla="*/ 763571 h 1989056"/>
            <a:gd name="connsiteX32" fmla="*/ 0 w 4864231"/>
            <a:gd name="connsiteY32" fmla="*/ 754144 h 1989056"/>
            <a:gd name="connsiteX33" fmla="*/ 9427 w 4864231"/>
            <a:gd name="connsiteY33" fmla="*/ 565608 h 1989056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  <a:cxn ang="0">
              <a:pos x="connsiteX3" y="connsiteY3"/>
            </a:cxn>
            <a:cxn ang="0">
              <a:pos x="connsiteX4" y="connsiteY4"/>
            </a:cxn>
            <a:cxn ang="0">
              <a:pos x="connsiteX5" y="connsiteY5"/>
            </a:cxn>
            <a:cxn ang="0">
              <a:pos x="connsiteX6" y="connsiteY6"/>
            </a:cxn>
            <a:cxn ang="0">
              <a:pos x="connsiteX7" y="connsiteY7"/>
            </a:cxn>
            <a:cxn ang="0">
              <a:pos x="connsiteX8" y="connsiteY8"/>
            </a:cxn>
            <a:cxn ang="0">
              <a:pos x="connsiteX9" y="connsiteY9"/>
            </a:cxn>
            <a:cxn ang="0">
              <a:pos x="connsiteX10" y="connsiteY10"/>
            </a:cxn>
            <a:cxn ang="0">
              <a:pos x="connsiteX11" y="connsiteY11"/>
            </a:cxn>
            <a:cxn ang="0">
              <a:pos x="connsiteX12" y="connsiteY12"/>
            </a:cxn>
            <a:cxn ang="0">
              <a:pos x="connsiteX13" y="connsiteY13"/>
            </a:cxn>
            <a:cxn ang="0">
              <a:pos x="connsiteX14" y="connsiteY14"/>
            </a:cxn>
            <a:cxn ang="0">
              <a:pos x="connsiteX15" y="connsiteY15"/>
            </a:cxn>
            <a:cxn ang="0">
              <a:pos x="connsiteX16" y="connsiteY16"/>
            </a:cxn>
            <a:cxn ang="0">
              <a:pos x="connsiteX17" y="connsiteY17"/>
            </a:cxn>
            <a:cxn ang="0">
              <a:pos x="connsiteX18" y="connsiteY18"/>
            </a:cxn>
            <a:cxn ang="0">
              <a:pos x="connsiteX19" y="connsiteY19"/>
            </a:cxn>
            <a:cxn ang="0">
              <a:pos x="connsiteX20" y="connsiteY20"/>
            </a:cxn>
            <a:cxn ang="0">
              <a:pos x="connsiteX21" y="connsiteY21"/>
            </a:cxn>
            <a:cxn ang="0">
              <a:pos x="connsiteX22" y="connsiteY22"/>
            </a:cxn>
            <a:cxn ang="0">
              <a:pos x="connsiteX23" y="connsiteY23"/>
            </a:cxn>
            <a:cxn ang="0">
              <a:pos x="connsiteX24" y="connsiteY24"/>
            </a:cxn>
            <a:cxn ang="0">
              <a:pos x="connsiteX25" y="connsiteY25"/>
            </a:cxn>
            <a:cxn ang="0">
              <a:pos x="connsiteX26" y="connsiteY26"/>
            </a:cxn>
            <a:cxn ang="0">
              <a:pos x="connsiteX27" y="connsiteY27"/>
            </a:cxn>
            <a:cxn ang="0">
              <a:pos x="connsiteX28" y="connsiteY28"/>
            </a:cxn>
            <a:cxn ang="0">
              <a:pos x="connsiteX29" y="connsiteY29"/>
            </a:cxn>
            <a:cxn ang="0">
              <a:pos x="connsiteX30" y="connsiteY30"/>
            </a:cxn>
            <a:cxn ang="0">
              <a:pos x="connsiteX31" y="connsiteY31"/>
            </a:cxn>
            <a:cxn ang="0">
              <a:pos x="connsiteX32" y="connsiteY32"/>
            </a:cxn>
            <a:cxn ang="0">
              <a:pos x="connsiteX33" y="connsiteY33"/>
            </a:cxn>
          </a:cxnLst>
          <a:rect l="l" t="t" r="r" b="b"/>
          <a:pathLst>
            <a:path w="4864231" h="1989056">
              <a:moveTo>
                <a:pt x="9427" y="565608"/>
              </a:moveTo>
              <a:lnTo>
                <a:pt x="612742" y="593889"/>
              </a:lnTo>
              <a:lnTo>
                <a:pt x="801278" y="669303"/>
              </a:lnTo>
              <a:lnTo>
                <a:pt x="896758" y="829559"/>
              </a:lnTo>
              <a:lnTo>
                <a:pt x="1008132" y="1112363"/>
              </a:lnTo>
              <a:lnTo>
                <a:pt x="1131216" y="1734532"/>
              </a:lnTo>
              <a:lnTo>
                <a:pt x="1310325" y="1385740"/>
              </a:lnTo>
              <a:lnTo>
                <a:pt x="1809946" y="801278"/>
              </a:lnTo>
              <a:lnTo>
                <a:pt x="2111604" y="546755"/>
              </a:lnTo>
              <a:lnTo>
                <a:pt x="2573517" y="329938"/>
              </a:lnTo>
              <a:lnTo>
                <a:pt x="3280528" y="150829"/>
              </a:lnTo>
              <a:lnTo>
                <a:pt x="3827282" y="75415"/>
              </a:lnTo>
              <a:lnTo>
                <a:pt x="4864231" y="0"/>
              </a:lnTo>
              <a:lnTo>
                <a:pt x="4864231" y="169683"/>
              </a:lnTo>
              <a:lnTo>
                <a:pt x="4091233" y="207390"/>
              </a:lnTo>
              <a:lnTo>
                <a:pt x="3582185" y="254524"/>
              </a:lnTo>
              <a:lnTo>
                <a:pt x="3271101" y="292231"/>
              </a:lnTo>
              <a:lnTo>
                <a:pt x="2667785" y="414780"/>
              </a:lnTo>
              <a:lnTo>
                <a:pt x="2196445" y="603316"/>
              </a:lnTo>
              <a:lnTo>
                <a:pt x="2111604" y="650450"/>
              </a:lnTo>
              <a:lnTo>
                <a:pt x="1800519" y="904973"/>
              </a:lnTo>
              <a:lnTo>
                <a:pt x="1310325" y="1508289"/>
              </a:lnTo>
              <a:lnTo>
                <a:pt x="1216057" y="1828801"/>
              </a:lnTo>
              <a:cubicBezTo>
                <a:pt x="1191004" y="1896360"/>
                <a:pt x="1216217" y="1896359"/>
                <a:pt x="1200506" y="1923068"/>
              </a:cubicBezTo>
              <a:cubicBezTo>
                <a:pt x="1184795" y="1949777"/>
                <a:pt x="1133601" y="1976487"/>
                <a:pt x="1121789" y="1989056"/>
              </a:cubicBezTo>
              <a:lnTo>
                <a:pt x="1119507" y="1951349"/>
              </a:lnTo>
              <a:lnTo>
                <a:pt x="1074655" y="1838227"/>
              </a:lnTo>
              <a:lnTo>
                <a:pt x="1018095" y="1489435"/>
              </a:lnTo>
              <a:lnTo>
                <a:pt x="867266" y="952107"/>
              </a:lnTo>
              <a:lnTo>
                <a:pt x="791851" y="848413"/>
              </a:lnTo>
              <a:lnTo>
                <a:pt x="593888" y="763571"/>
              </a:lnTo>
              <a:lnTo>
                <a:pt x="263950" y="763571"/>
              </a:lnTo>
              <a:lnTo>
                <a:pt x="0" y="754144"/>
              </a:lnTo>
              <a:lnTo>
                <a:pt x="9427" y="565608"/>
              </a:lnTo>
              <a:close/>
            </a:path>
          </a:pathLst>
        </a:custGeom>
        <a:solidFill xmlns:a="http://schemas.openxmlformats.org/drawingml/2006/main">
          <a:schemeClr val="accent2">
            <a:lumMod val="75000"/>
            <a:alpha val="37000"/>
          </a:schemeClr>
        </a:solidFill>
        <a:ln xmlns:a="http://schemas.openxmlformats.org/drawingml/2006/main">
          <a:noFill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4F8B17-B3E6-4F60-931A-47185772D4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4818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3033CA-795F-4A3C-B9F3-87CDAD8BCFAC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175223-B8A4-463A-84A3-ABD494143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168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Can’t do data science without</a:t>
            </a:r>
            <a:r>
              <a:rPr lang="en-US" baseline="0" dirty="0"/>
              <a:t> data. Computational power has dramatically increased.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AD44F-D3E2-49D2-A52B-567BF1A242F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9257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BF7746-4B59-44CD-88D5-E626D7E5F58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935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AFFDD-DF47-4C7A-A6E3-46B3010CF6C4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AD302-7E88-4721-B885-F3679179D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274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3C6FA-3571-4238-B009-6508570E84E6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5EFC7-659E-44A4-9F5C-98A72F3A5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570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3C6FA-3571-4238-B009-6508570E84E6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5EFC7-659E-44A4-9F5C-98A72F3A5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3035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56966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3C6FA-3571-4238-B009-6508570E84E6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5EFC7-659E-44A4-9F5C-98A72F3A5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945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3C6FA-3571-4238-B009-6508570E84E6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5EFC7-659E-44A4-9F5C-98A72F3A5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116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3C6FA-3571-4238-B009-6508570E84E6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5EFC7-659E-44A4-9F5C-98A72F3A5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613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3C6FA-3571-4238-B009-6508570E84E6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5EFC7-659E-44A4-9F5C-98A72F3A5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735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3C6FA-3571-4238-B009-6508570E84E6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5EFC7-659E-44A4-9F5C-98A72F3A5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471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3C6FA-3571-4238-B009-6508570E84E6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5EFC7-659E-44A4-9F5C-98A72F3A5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91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3C6FA-3571-4238-B009-6508570E84E6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5EFC7-659E-44A4-9F5C-98A72F3A5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981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3C6FA-3571-4238-B009-6508570E84E6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5EFC7-659E-44A4-9F5C-98A72F3A5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205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4AFFDD-DF47-4C7A-A6E3-46B3010CF6C4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25EFC7-659E-44A4-9F5C-98A72F3A533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7961" y="6114449"/>
            <a:ext cx="2694040" cy="7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539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69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hyperlink" Target="https://vimeo.com/161031818" TargetMode="External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chart" Target="../charts/char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-966081"/>
            <a:ext cx="9144000" cy="2387600"/>
          </a:xfrm>
        </p:spPr>
        <p:txBody>
          <a:bodyPr>
            <a:normAutofit/>
          </a:bodyPr>
          <a:lstStyle/>
          <a:p>
            <a:r>
              <a:rPr lang="en-US" sz="4800" dirty="0"/>
              <a:t>What’s so great about PROMIS?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5421062"/>
            <a:ext cx="9144000" cy="1655762"/>
          </a:xfrm>
        </p:spPr>
        <p:txBody>
          <a:bodyPr>
            <a:noAutofit/>
          </a:bodyPr>
          <a:lstStyle/>
          <a:p>
            <a:r>
              <a:rPr lang="en-US" dirty="0"/>
              <a:t>Dave Mitten MD</a:t>
            </a:r>
          </a:p>
          <a:p>
            <a:r>
              <a:rPr lang="en-US" dirty="0"/>
              <a:t>University of Rochester Medical Center Health Lab</a:t>
            </a:r>
          </a:p>
          <a:p>
            <a:r>
              <a:rPr lang="en-US" dirty="0"/>
              <a:t>Rochester, NY USA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6191" y="1553118"/>
            <a:ext cx="5439617" cy="37363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835" y="1553118"/>
            <a:ext cx="2956816" cy="1950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7667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0374" y="779705"/>
            <a:ext cx="6693198" cy="53977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9173" y="-64207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Cost Increases With Number of Chronic Conditions</a:t>
            </a:r>
          </a:p>
        </p:txBody>
      </p:sp>
      <p:sp>
        <p:nvSpPr>
          <p:cNvPr id="8" name="Rectangle 7"/>
          <p:cNvSpPr/>
          <p:nvPr/>
        </p:nvSpPr>
        <p:spPr>
          <a:xfrm>
            <a:off x="6343152" y="6389340"/>
            <a:ext cx="22276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CMS </a:t>
            </a:r>
            <a:r>
              <a:rPr lang="en-US" dirty="0" err="1">
                <a:solidFill>
                  <a:prstClr val="black"/>
                </a:solidFill>
              </a:rPr>
              <a:t>Chartbook</a:t>
            </a:r>
            <a:r>
              <a:rPr lang="en-US" dirty="0">
                <a:solidFill>
                  <a:prstClr val="black"/>
                </a:solidFill>
              </a:rPr>
              <a:t>: 2012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092" y="6313174"/>
            <a:ext cx="1206163" cy="445498"/>
          </a:xfrm>
          <a:prstGeom prst="rect">
            <a:avLst/>
          </a:prstGeom>
        </p:spPr>
      </p:pic>
      <p:sp>
        <p:nvSpPr>
          <p:cNvPr id="9" name="Rectangle: Rounded Corners 8"/>
          <p:cNvSpPr/>
          <p:nvPr/>
        </p:nvSpPr>
        <p:spPr>
          <a:xfrm>
            <a:off x="7191021" y="2585156"/>
            <a:ext cx="2172551" cy="3420533"/>
          </a:xfrm>
          <a:prstGeom prst="roundRect">
            <a:avLst/>
          </a:prstGeom>
          <a:solidFill>
            <a:schemeClr val="accent1">
              <a:alpha val="22000"/>
            </a:schemeClr>
          </a:solidFill>
          <a:ln>
            <a:solidFill>
              <a:schemeClr val="accent6"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147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35790"/>
          <a:stretch/>
        </p:blipFill>
        <p:spPr>
          <a:xfrm>
            <a:off x="1820106" y="3214855"/>
            <a:ext cx="9622301" cy="1464737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1920468" y="4679590"/>
            <a:ext cx="2289116" cy="669073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Replaces PQRS</a:t>
            </a:r>
          </a:p>
        </p:txBody>
      </p:sp>
      <p:sp>
        <p:nvSpPr>
          <p:cNvPr id="9" name="Rectangle: Rounded Corners 8"/>
          <p:cNvSpPr/>
          <p:nvPr/>
        </p:nvSpPr>
        <p:spPr>
          <a:xfrm>
            <a:off x="4304370" y="4679590"/>
            <a:ext cx="2319454" cy="669073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New Category</a:t>
            </a:r>
          </a:p>
        </p:txBody>
      </p:sp>
      <p:sp>
        <p:nvSpPr>
          <p:cNvPr id="10" name="Rectangle: Rounded Corners 9"/>
          <p:cNvSpPr/>
          <p:nvPr/>
        </p:nvSpPr>
        <p:spPr>
          <a:xfrm>
            <a:off x="6701884" y="4668437"/>
            <a:ext cx="2285998" cy="669073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Replaces MU</a:t>
            </a:r>
          </a:p>
        </p:txBody>
      </p:sp>
      <p:sp>
        <p:nvSpPr>
          <p:cNvPr id="11" name="Rectangle: Rounded Corners 10"/>
          <p:cNvSpPr/>
          <p:nvPr/>
        </p:nvSpPr>
        <p:spPr>
          <a:xfrm>
            <a:off x="9065942" y="4668437"/>
            <a:ext cx="2376465" cy="669073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Replaces Value-Based Modifier</a:t>
            </a:r>
          </a:p>
        </p:txBody>
      </p:sp>
      <p:sp>
        <p:nvSpPr>
          <p:cNvPr id="12" name="Rectangle: Rounded Corners 11"/>
          <p:cNvSpPr/>
          <p:nvPr/>
        </p:nvSpPr>
        <p:spPr>
          <a:xfrm>
            <a:off x="1820105" y="1969842"/>
            <a:ext cx="9622301" cy="1245013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MIPS</a:t>
            </a:r>
          </a:p>
          <a:p>
            <a:pPr algn="ctr"/>
            <a:r>
              <a:rPr lang="en-US" sz="2800" b="1" dirty="0"/>
              <a:t>Merit-based Incentive Payment System </a:t>
            </a:r>
          </a:p>
        </p:txBody>
      </p:sp>
      <p:graphicFrame>
        <p:nvGraphicFramePr>
          <p:cNvPr id="13" name="Diagram 12"/>
          <p:cNvGraphicFramePr/>
          <p:nvPr/>
        </p:nvGraphicFramePr>
        <p:xfrm>
          <a:off x="737219" y="183151"/>
          <a:ext cx="9453755" cy="1969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4" name="Group 13"/>
          <p:cNvGrpSpPr/>
          <p:nvPr/>
        </p:nvGrpSpPr>
        <p:grpSpPr>
          <a:xfrm rot="5400000">
            <a:off x="6478856" y="1391162"/>
            <a:ext cx="605837" cy="717913"/>
            <a:chOff x="2963887" y="585330"/>
            <a:chExt cx="679357" cy="669293"/>
          </a:xfrm>
        </p:grpSpPr>
        <p:sp>
          <p:nvSpPr>
            <p:cNvPr id="15" name="Arrow: Right 14"/>
            <p:cNvSpPr/>
            <p:nvPr/>
          </p:nvSpPr>
          <p:spPr>
            <a:xfrm>
              <a:off x="3074439" y="637573"/>
              <a:ext cx="483273" cy="564806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Arrow: Right 4"/>
            <p:cNvSpPr txBox="1"/>
            <p:nvPr/>
          </p:nvSpPr>
          <p:spPr>
            <a:xfrm rot="16200000">
              <a:off x="2968919" y="580298"/>
              <a:ext cx="669293" cy="67935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500" kern="1200" dirty="0">
                  <a:solidFill>
                    <a:schemeClr val="tx1"/>
                  </a:solidFill>
                </a:rPr>
                <a:t>90%</a:t>
              </a: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l="7536" t="3355" r="23785" b="29842"/>
          <a:stretch/>
        </p:blipFill>
        <p:spPr>
          <a:xfrm>
            <a:off x="579314" y="3261768"/>
            <a:ext cx="1240791" cy="1238590"/>
          </a:xfrm>
          <a:prstGeom prst="rect">
            <a:avLst/>
          </a:prstGeom>
        </p:spPr>
      </p:pic>
      <p:sp>
        <p:nvSpPr>
          <p:cNvPr id="18" name="Rectangle: Rounded Corners 17"/>
          <p:cNvSpPr/>
          <p:nvPr/>
        </p:nvSpPr>
        <p:spPr>
          <a:xfrm>
            <a:off x="1920468" y="3298050"/>
            <a:ext cx="2289116" cy="641632"/>
          </a:xfrm>
          <a:prstGeom prst="roundRect">
            <a:avLst/>
          </a:prstGeom>
          <a:solidFill>
            <a:srgbClr val="69CE4B">
              <a:alpha val="8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60%</a:t>
            </a:r>
          </a:p>
        </p:txBody>
      </p:sp>
      <p:sp>
        <p:nvSpPr>
          <p:cNvPr id="19" name="Rectangle: Rounded Corners 18"/>
          <p:cNvSpPr/>
          <p:nvPr/>
        </p:nvSpPr>
        <p:spPr>
          <a:xfrm>
            <a:off x="6701884" y="3317086"/>
            <a:ext cx="2285998" cy="622596"/>
          </a:xfrm>
          <a:prstGeom prst="roundRect">
            <a:avLst/>
          </a:prstGeom>
          <a:solidFill>
            <a:srgbClr val="36A2EB">
              <a:alpha val="8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25%</a:t>
            </a:r>
          </a:p>
        </p:txBody>
      </p:sp>
      <p:sp>
        <p:nvSpPr>
          <p:cNvPr id="20" name="Rectangle: Rounded Corners 19"/>
          <p:cNvSpPr/>
          <p:nvPr/>
        </p:nvSpPr>
        <p:spPr>
          <a:xfrm>
            <a:off x="4294448" y="3298050"/>
            <a:ext cx="2329376" cy="641632"/>
          </a:xfrm>
          <a:prstGeom prst="roundRect">
            <a:avLst/>
          </a:prstGeom>
          <a:solidFill>
            <a:srgbClr val="ED562E">
              <a:alpha val="8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15%</a:t>
            </a:r>
          </a:p>
        </p:txBody>
      </p:sp>
    </p:spTree>
    <p:extLst>
      <p:ext uri="{BB962C8B-B14F-4D97-AF65-F5344CB8AC3E}">
        <p14:creationId xmlns:p14="http://schemas.microsoft.com/office/powerpoint/2010/main" val="3139246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35790"/>
          <a:stretch/>
        </p:blipFill>
        <p:spPr>
          <a:xfrm>
            <a:off x="1652837" y="1553323"/>
            <a:ext cx="9622301" cy="1464737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1753199" y="3018058"/>
            <a:ext cx="2289116" cy="669073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Replaces PQRS</a:t>
            </a:r>
          </a:p>
        </p:txBody>
      </p:sp>
      <p:sp>
        <p:nvSpPr>
          <p:cNvPr id="9" name="Rectangle: Rounded Corners 8"/>
          <p:cNvSpPr/>
          <p:nvPr/>
        </p:nvSpPr>
        <p:spPr>
          <a:xfrm>
            <a:off x="4137101" y="3018058"/>
            <a:ext cx="2319454" cy="669073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New Category</a:t>
            </a:r>
          </a:p>
        </p:txBody>
      </p:sp>
      <p:sp>
        <p:nvSpPr>
          <p:cNvPr id="10" name="Rectangle: Rounded Corners 9"/>
          <p:cNvSpPr/>
          <p:nvPr/>
        </p:nvSpPr>
        <p:spPr>
          <a:xfrm>
            <a:off x="6534615" y="3006905"/>
            <a:ext cx="2285998" cy="669073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Replaces MU</a:t>
            </a:r>
          </a:p>
        </p:txBody>
      </p:sp>
      <p:sp>
        <p:nvSpPr>
          <p:cNvPr id="11" name="Rectangle: Rounded Corners 10"/>
          <p:cNvSpPr/>
          <p:nvPr/>
        </p:nvSpPr>
        <p:spPr>
          <a:xfrm>
            <a:off x="8898673" y="3006905"/>
            <a:ext cx="2376465" cy="669073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Replaces Value-Based Modifier</a:t>
            </a:r>
          </a:p>
        </p:txBody>
      </p:sp>
      <p:sp>
        <p:nvSpPr>
          <p:cNvPr id="12" name="Rectangle: Rounded Corners 11"/>
          <p:cNvSpPr/>
          <p:nvPr/>
        </p:nvSpPr>
        <p:spPr>
          <a:xfrm>
            <a:off x="1652836" y="308310"/>
            <a:ext cx="9622301" cy="1245013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MIPS</a:t>
            </a:r>
          </a:p>
          <a:p>
            <a:pPr algn="ctr"/>
            <a:r>
              <a:rPr lang="en-US" sz="2800" b="1" dirty="0"/>
              <a:t>Merit-based Incentive Payment System 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7536" t="3355" r="23785" b="29842"/>
          <a:stretch/>
        </p:blipFill>
        <p:spPr>
          <a:xfrm>
            <a:off x="333986" y="1666396"/>
            <a:ext cx="1240791" cy="1238590"/>
          </a:xfrm>
          <a:prstGeom prst="rect">
            <a:avLst/>
          </a:prstGeom>
        </p:spPr>
      </p:pic>
      <p:sp>
        <p:nvSpPr>
          <p:cNvPr id="18" name="Rectangle: Rounded Corners 17"/>
          <p:cNvSpPr/>
          <p:nvPr/>
        </p:nvSpPr>
        <p:spPr>
          <a:xfrm>
            <a:off x="1753199" y="1636518"/>
            <a:ext cx="2289116" cy="641632"/>
          </a:xfrm>
          <a:prstGeom prst="roundRect">
            <a:avLst/>
          </a:prstGeom>
          <a:solidFill>
            <a:srgbClr val="69CE4B">
              <a:alpha val="8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60%</a:t>
            </a:r>
          </a:p>
        </p:txBody>
      </p:sp>
      <p:sp>
        <p:nvSpPr>
          <p:cNvPr id="19" name="Rectangle: Rounded Corners 18"/>
          <p:cNvSpPr/>
          <p:nvPr/>
        </p:nvSpPr>
        <p:spPr>
          <a:xfrm>
            <a:off x="6534615" y="1655554"/>
            <a:ext cx="2285998" cy="622596"/>
          </a:xfrm>
          <a:prstGeom prst="roundRect">
            <a:avLst/>
          </a:prstGeom>
          <a:solidFill>
            <a:srgbClr val="36A2EB">
              <a:alpha val="8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25%</a:t>
            </a:r>
          </a:p>
        </p:txBody>
      </p:sp>
      <p:sp>
        <p:nvSpPr>
          <p:cNvPr id="20" name="Rectangle: Rounded Corners 19"/>
          <p:cNvSpPr/>
          <p:nvPr/>
        </p:nvSpPr>
        <p:spPr>
          <a:xfrm>
            <a:off x="4127179" y="1636518"/>
            <a:ext cx="2329376" cy="641632"/>
          </a:xfrm>
          <a:prstGeom prst="roundRect">
            <a:avLst/>
          </a:prstGeom>
          <a:solidFill>
            <a:srgbClr val="ED562E">
              <a:alpha val="8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15%</a:t>
            </a:r>
          </a:p>
        </p:txBody>
      </p:sp>
      <p:sp>
        <p:nvSpPr>
          <p:cNvPr id="2" name="Rectangle: Rounded Corners 1"/>
          <p:cNvSpPr/>
          <p:nvPr/>
        </p:nvSpPr>
        <p:spPr>
          <a:xfrm>
            <a:off x="2600399" y="4148252"/>
            <a:ext cx="5851286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Most participants:</a:t>
            </a:r>
            <a:r>
              <a:rPr lang="en-US" dirty="0"/>
              <a:t> Attest that you completed up to 4 improvement activities for a minimum of 90 days.</a:t>
            </a:r>
          </a:p>
        </p:txBody>
      </p:sp>
      <p:sp>
        <p:nvSpPr>
          <p:cNvPr id="21" name="Rectangle: Rounded Corners 20"/>
          <p:cNvSpPr/>
          <p:nvPr/>
        </p:nvSpPr>
        <p:spPr>
          <a:xfrm>
            <a:off x="2600398" y="5274523"/>
            <a:ext cx="5851286" cy="12751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Participation in a QCDR, demonstrating performance of activities for promoting use of patient-reported outcome (PRO) tools and corresponding collection of PRO data (e.g., use of </a:t>
            </a:r>
            <a:r>
              <a:rPr lang="en-US" dirty="0">
                <a:solidFill>
                  <a:schemeClr val="tx1"/>
                </a:solidFill>
              </a:rPr>
              <a:t>PQH-2 or PHQ-9 and PROMIS </a:t>
            </a:r>
            <a:r>
              <a:rPr lang="en-US" dirty="0"/>
              <a:t>instruments).</a:t>
            </a:r>
          </a:p>
        </p:txBody>
      </p:sp>
      <p:sp>
        <p:nvSpPr>
          <p:cNvPr id="23" name="Arrow: Down 22"/>
          <p:cNvSpPr/>
          <p:nvPr/>
        </p:nvSpPr>
        <p:spPr>
          <a:xfrm>
            <a:off x="4995418" y="3730754"/>
            <a:ext cx="680224" cy="3364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455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1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18364"/>
            <a:ext cx="12192000" cy="1146413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</a:pPr>
            <a:br>
              <a:rPr lang="en-US" sz="2400" b="1" dirty="0">
                <a:solidFill>
                  <a:schemeClr val="tx2">
                    <a:lumMod val="75000"/>
                  </a:schemeClr>
                </a:solidFill>
              </a:rPr>
            </a:br>
            <a:endParaRPr lang="en-US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95532" y="1729664"/>
            <a:ext cx="11394525" cy="4641137"/>
          </a:xfrm>
        </p:spPr>
        <p:txBody>
          <a:bodyPr>
            <a:noAutofit/>
          </a:bodyPr>
          <a:lstStyle/>
          <a:p>
            <a:pPr marL="0" lvl="0" indent="0">
              <a:lnSpc>
                <a:spcPct val="200000"/>
              </a:lnSpc>
              <a:buNone/>
            </a:pPr>
            <a:r>
              <a:rPr lang="en-US" sz="3000" b="1" dirty="0">
                <a:solidFill>
                  <a:prstClr val="black"/>
                </a:solidFill>
              </a:rPr>
              <a:t>P</a:t>
            </a:r>
            <a:r>
              <a:rPr lang="en-US" sz="3000" dirty="0">
                <a:solidFill>
                  <a:prstClr val="black"/>
                </a:solidFill>
              </a:rPr>
              <a:t>atient </a:t>
            </a:r>
            <a:r>
              <a:rPr lang="en-US" sz="3000" b="1" dirty="0">
                <a:solidFill>
                  <a:prstClr val="black"/>
                </a:solidFill>
              </a:rPr>
              <a:t>R</a:t>
            </a:r>
            <a:r>
              <a:rPr lang="en-US" sz="3000" dirty="0">
                <a:solidFill>
                  <a:prstClr val="black"/>
                </a:solidFill>
              </a:rPr>
              <a:t>eported </a:t>
            </a:r>
            <a:r>
              <a:rPr lang="en-US" sz="3000" b="1" dirty="0">
                <a:solidFill>
                  <a:prstClr val="black"/>
                </a:solidFill>
              </a:rPr>
              <a:t>O</a:t>
            </a:r>
            <a:r>
              <a:rPr lang="en-US" sz="3000" dirty="0">
                <a:solidFill>
                  <a:prstClr val="black"/>
                </a:solidFill>
              </a:rPr>
              <a:t>utcome </a:t>
            </a:r>
            <a:r>
              <a:rPr lang="en-US" sz="3000" b="1" dirty="0">
                <a:solidFill>
                  <a:prstClr val="black"/>
                </a:solidFill>
              </a:rPr>
              <a:t>M</a:t>
            </a:r>
            <a:r>
              <a:rPr lang="en-US" sz="3000" dirty="0">
                <a:solidFill>
                  <a:prstClr val="black"/>
                </a:solidFill>
              </a:rPr>
              <a:t>easurement </a:t>
            </a:r>
            <a:r>
              <a:rPr lang="en-US" sz="3000" b="1" dirty="0">
                <a:solidFill>
                  <a:prstClr val="black"/>
                </a:solidFill>
              </a:rPr>
              <a:t>I</a:t>
            </a:r>
            <a:r>
              <a:rPr lang="en-US" sz="3000" dirty="0">
                <a:solidFill>
                  <a:prstClr val="black"/>
                </a:solidFill>
              </a:rPr>
              <a:t>nformation </a:t>
            </a:r>
            <a:r>
              <a:rPr lang="en-US" sz="3000" b="1" dirty="0">
                <a:solidFill>
                  <a:prstClr val="black"/>
                </a:solidFill>
              </a:rPr>
              <a:t>S</a:t>
            </a:r>
            <a:r>
              <a:rPr lang="en-US" sz="3000" dirty="0">
                <a:solidFill>
                  <a:prstClr val="black"/>
                </a:solidFill>
              </a:rPr>
              <a:t>ystem</a:t>
            </a:r>
          </a:p>
          <a:p>
            <a:pPr marL="342900" lvl="1" indent="-342900">
              <a:buFont typeface="Arial"/>
              <a:buChar char="•"/>
            </a:pPr>
            <a:r>
              <a:rPr lang="en-US" sz="3200" dirty="0"/>
              <a:t>11-year, $100 million effort by NIH</a:t>
            </a:r>
            <a:endParaRPr lang="en-US" sz="3200" dirty="0">
              <a:solidFill>
                <a:schemeClr val="bg1"/>
              </a:solidFill>
              <a:latin typeface="Arial" charset="0"/>
            </a:endParaRPr>
          </a:p>
          <a:p>
            <a:r>
              <a:rPr lang="en-US" dirty="0"/>
              <a:t>Collection of questionnaires (instruments) </a:t>
            </a:r>
          </a:p>
          <a:p>
            <a:pPr marL="342900" lvl="1" indent="-342900">
              <a:buFont typeface="Arial"/>
              <a:buChar char="•"/>
            </a:pPr>
            <a:r>
              <a:rPr lang="en-US" sz="3200" dirty="0"/>
              <a:t>Produces validated data quickly</a:t>
            </a:r>
          </a:p>
          <a:p>
            <a:pPr lvl="1">
              <a:lnSpc>
                <a:spcPct val="100000"/>
              </a:lnSpc>
            </a:pPr>
            <a:r>
              <a:rPr lang="en-US" sz="3000" b="1" dirty="0"/>
              <a:t>Computer Adaptive Test (CAT)</a:t>
            </a:r>
          </a:p>
          <a:p>
            <a:pPr lvl="1">
              <a:lnSpc>
                <a:spcPct val="100000"/>
              </a:lnSpc>
            </a:pPr>
            <a:r>
              <a:rPr lang="en-US" sz="3000" b="1" dirty="0"/>
              <a:t>Item Response Theory</a:t>
            </a:r>
            <a:endParaRPr lang="en-US" sz="3200" dirty="0"/>
          </a:p>
          <a:p>
            <a:r>
              <a:rPr lang="en-US" dirty="0"/>
              <a:t>Measure concepts such as pain, fatigue, physical function, depression, anxiety, and social function.</a:t>
            </a:r>
          </a:p>
          <a:p>
            <a:r>
              <a:rPr lang="en-US" dirty="0"/>
              <a:t>Different each time</a:t>
            </a:r>
          </a:p>
          <a:p>
            <a:pPr marL="0" indent="0">
              <a:buNone/>
            </a:pPr>
            <a:endParaRPr lang="en-US" sz="2400" b="1" dirty="0"/>
          </a:p>
          <a:p>
            <a:pPr>
              <a:buFont typeface="Arial"/>
              <a:buChar char="•"/>
            </a:pPr>
            <a:endParaRPr lang="en-US" sz="2400" b="1" dirty="0"/>
          </a:p>
          <a:p>
            <a:endParaRPr lang="en-US" sz="2400" b="1" dirty="0"/>
          </a:p>
        </p:txBody>
      </p:sp>
      <p:pic>
        <p:nvPicPr>
          <p:cNvPr id="5" name="Picture 4" descr="Promis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39" y="179388"/>
            <a:ext cx="7759700" cy="1511300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383822" y="6208889"/>
            <a:ext cx="3138311" cy="474133"/>
          </a:xfrm>
          <a:prstGeom prst="roundRect">
            <a:avLst/>
          </a:prstGeom>
          <a:solidFill>
            <a:schemeClr val="accent1">
              <a:alpha val="5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711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18364"/>
            <a:ext cx="12192000" cy="1146413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</a:pPr>
            <a:br>
              <a:rPr lang="en-US" sz="2400" b="1" dirty="0">
                <a:solidFill>
                  <a:schemeClr val="tx2">
                    <a:lumMod val="75000"/>
                  </a:schemeClr>
                </a:solidFill>
              </a:rPr>
            </a:br>
            <a:endParaRPr lang="en-US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98737" y="1866907"/>
            <a:ext cx="11394525" cy="4641137"/>
          </a:xfrm>
        </p:spPr>
        <p:txBody>
          <a:bodyPr>
            <a:noAutofit/>
          </a:bodyPr>
          <a:lstStyle/>
          <a:p>
            <a:r>
              <a:rPr lang="en-US" sz="3200" dirty="0"/>
              <a:t>Using CAT, the patient only needs to answer 4-8 questions per instrument.</a:t>
            </a:r>
          </a:p>
          <a:p>
            <a:r>
              <a:rPr lang="en-US" sz="3200" dirty="0"/>
              <a:t>Average PROMIS instrument can be given in under a minute.</a:t>
            </a:r>
          </a:p>
          <a:p>
            <a:r>
              <a:rPr lang="en-US" sz="3200" dirty="0"/>
              <a:t>Inclusive of our diverse community </a:t>
            </a:r>
          </a:p>
          <a:p>
            <a:pPr lvl="1"/>
            <a:r>
              <a:rPr lang="en-US" sz="2800" dirty="0"/>
              <a:t>Available in multiple languages including Spanish.</a:t>
            </a:r>
          </a:p>
          <a:p>
            <a:pPr lvl="1"/>
            <a:r>
              <a:rPr lang="en-US" sz="2800" dirty="0"/>
              <a:t>Translating to ASL</a:t>
            </a:r>
          </a:p>
          <a:p>
            <a:pPr lvl="1"/>
            <a:r>
              <a:rPr lang="en-US" sz="2800" dirty="0"/>
              <a:t>Pediatric</a:t>
            </a:r>
          </a:p>
          <a:p>
            <a:r>
              <a:rPr lang="en-US" sz="3200" dirty="0"/>
              <a:t>Short forms are static</a:t>
            </a:r>
          </a:p>
          <a:p>
            <a:pPr lvl="1"/>
            <a:r>
              <a:rPr lang="en-US" sz="2800" dirty="0"/>
              <a:t>PROMIS 10 and 29</a:t>
            </a:r>
          </a:p>
          <a:p>
            <a:pPr lvl="1"/>
            <a:r>
              <a:rPr lang="en-US" sz="2800" dirty="0"/>
              <a:t>Higher standard error</a:t>
            </a:r>
          </a:p>
          <a:p>
            <a:pPr lvl="1"/>
            <a:endParaRPr lang="en-US" sz="2800" dirty="0"/>
          </a:p>
          <a:p>
            <a:pPr marL="0" indent="0">
              <a:buNone/>
            </a:pPr>
            <a:endParaRPr lang="en-US" sz="2400" b="1" dirty="0"/>
          </a:p>
          <a:p>
            <a:pPr>
              <a:buFont typeface="Arial"/>
              <a:buChar char="•"/>
            </a:pPr>
            <a:endParaRPr lang="en-US" sz="2400" b="1" dirty="0"/>
          </a:p>
          <a:p>
            <a:endParaRPr lang="en-US" sz="2400" b="1" dirty="0"/>
          </a:p>
        </p:txBody>
      </p:sp>
      <p:pic>
        <p:nvPicPr>
          <p:cNvPr id="5" name="Picture 4" descr="Promis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39" y="179388"/>
            <a:ext cx="7759700" cy="1511300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383822" y="5398477"/>
            <a:ext cx="4586763" cy="1342292"/>
          </a:xfrm>
          <a:prstGeom prst="roundRect">
            <a:avLst/>
          </a:prstGeom>
          <a:solidFill>
            <a:schemeClr val="accent1">
              <a:alpha val="5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693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3" name="Group 50"/>
          <p:cNvGrpSpPr>
            <a:grpSpLocks/>
          </p:cNvGrpSpPr>
          <p:nvPr/>
        </p:nvGrpSpPr>
        <p:grpSpPr bwMode="auto">
          <a:xfrm>
            <a:off x="1008372" y="1295401"/>
            <a:ext cx="919162" cy="4313659"/>
            <a:chOff x="5556" y="1295400"/>
            <a:chExt cx="919162" cy="5006975"/>
          </a:xfrm>
        </p:grpSpPr>
        <p:sp>
          <p:nvSpPr>
            <p:cNvPr id="10339" name="Rectangle 5"/>
            <p:cNvSpPr>
              <a:spLocks noChangeArrowheads="1"/>
            </p:cNvSpPr>
            <p:nvPr/>
          </p:nvSpPr>
          <p:spPr bwMode="auto">
            <a:xfrm rot="10800000">
              <a:off x="5556" y="1295400"/>
              <a:ext cx="919162" cy="5006975"/>
            </a:xfrm>
            <a:prstGeom prst="rect">
              <a:avLst/>
            </a:prstGeom>
            <a:solidFill>
              <a:srgbClr val="FFCC00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>
                <a:defRPr/>
              </a:pPr>
              <a:endParaRPr lang="en-GB"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340" name="Text Box 6"/>
            <p:cNvSpPr txBox="1">
              <a:spLocks noChangeArrowheads="1"/>
            </p:cNvSpPr>
            <p:nvPr/>
          </p:nvSpPr>
          <p:spPr bwMode="auto">
            <a:xfrm rot="-5400000">
              <a:off x="106362" y="3574256"/>
              <a:ext cx="325438" cy="396875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2000" b="1">
                  <a:solidFill>
                    <a:srgbClr val="CC3300"/>
                  </a:solidFill>
                </a:rPr>
                <a:t>0</a:t>
              </a:r>
            </a:p>
          </p:txBody>
        </p:sp>
        <p:sp>
          <p:nvSpPr>
            <p:cNvPr id="10341" name="Line 7"/>
            <p:cNvSpPr>
              <a:spLocks noChangeShapeType="1"/>
            </p:cNvSpPr>
            <p:nvPr/>
          </p:nvSpPr>
          <p:spPr bwMode="auto">
            <a:xfrm flipH="1">
              <a:off x="391318" y="1497013"/>
              <a:ext cx="381000" cy="0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342" name="Line 8"/>
            <p:cNvSpPr>
              <a:spLocks noChangeShapeType="1"/>
            </p:cNvSpPr>
            <p:nvPr/>
          </p:nvSpPr>
          <p:spPr bwMode="auto">
            <a:xfrm rot="10800000" flipH="1">
              <a:off x="543718" y="1878013"/>
              <a:ext cx="2286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343" name="Text Box 9"/>
            <p:cNvSpPr txBox="1">
              <a:spLocks noChangeArrowheads="1"/>
            </p:cNvSpPr>
            <p:nvPr/>
          </p:nvSpPr>
          <p:spPr bwMode="auto">
            <a:xfrm rot="-5400000">
              <a:off x="106362" y="2812256"/>
              <a:ext cx="325438" cy="396875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2000" b="1">
                  <a:solidFill>
                    <a:srgbClr val="CC3300"/>
                  </a:solidFill>
                </a:rPr>
                <a:t>1</a:t>
              </a:r>
            </a:p>
          </p:txBody>
        </p:sp>
        <p:sp>
          <p:nvSpPr>
            <p:cNvPr id="10344" name="Text Box 10"/>
            <p:cNvSpPr txBox="1">
              <a:spLocks noChangeArrowheads="1"/>
            </p:cNvSpPr>
            <p:nvPr/>
          </p:nvSpPr>
          <p:spPr bwMode="auto">
            <a:xfrm rot="-5400000">
              <a:off x="106362" y="2050256"/>
              <a:ext cx="325438" cy="396875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2000" b="1">
                  <a:solidFill>
                    <a:srgbClr val="CC3300"/>
                  </a:solidFill>
                </a:rPr>
                <a:t>2</a:t>
              </a:r>
            </a:p>
          </p:txBody>
        </p:sp>
        <p:sp>
          <p:nvSpPr>
            <p:cNvPr id="10345" name="Text Box 11"/>
            <p:cNvSpPr txBox="1">
              <a:spLocks noChangeArrowheads="1"/>
            </p:cNvSpPr>
            <p:nvPr/>
          </p:nvSpPr>
          <p:spPr bwMode="auto">
            <a:xfrm rot="-5400000">
              <a:off x="106362" y="1308894"/>
              <a:ext cx="325437" cy="396875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2000" b="1">
                  <a:solidFill>
                    <a:srgbClr val="CC3300"/>
                  </a:solidFill>
                </a:rPr>
                <a:t>3</a:t>
              </a:r>
            </a:p>
          </p:txBody>
        </p:sp>
        <p:sp>
          <p:nvSpPr>
            <p:cNvPr id="10346" name="Text Box 12"/>
            <p:cNvSpPr txBox="1">
              <a:spLocks noChangeArrowheads="1"/>
            </p:cNvSpPr>
            <p:nvPr/>
          </p:nvSpPr>
          <p:spPr bwMode="auto">
            <a:xfrm rot="-5400000">
              <a:off x="29368" y="4433888"/>
              <a:ext cx="479425" cy="396875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2000" b="1">
                  <a:solidFill>
                    <a:srgbClr val="CC3300"/>
                  </a:solidFill>
                </a:rPr>
                <a:t>- 1</a:t>
              </a:r>
            </a:p>
          </p:txBody>
        </p:sp>
        <p:sp>
          <p:nvSpPr>
            <p:cNvPr id="10347" name="Text Box 13"/>
            <p:cNvSpPr txBox="1">
              <a:spLocks noChangeArrowheads="1"/>
            </p:cNvSpPr>
            <p:nvPr/>
          </p:nvSpPr>
          <p:spPr bwMode="auto">
            <a:xfrm rot="-5400000">
              <a:off x="29368" y="5173663"/>
              <a:ext cx="479425" cy="396875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2000" b="1">
                  <a:solidFill>
                    <a:srgbClr val="CC3300"/>
                  </a:solidFill>
                </a:rPr>
                <a:t>- 2</a:t>
              </a:r>
            </a:p>
          </p:txBody>
        </p:sp>
        <p:sp>
          <p:nvSpPr>
            <p:cNvPr id="10348" name="Text Box 14"/>
            <p:cNvSpPr txBox="1">
              <a:spLocks noChangeArrowheads="1"/>
            </p:cNvSpPr>
            <p:nvPr/>
          </p:nvSpPr>
          <p:spPr bwMode="auto">
            <a:xfrm rot="-5400000">
              <a:off x="29368" y="5859463"/>
              <a:ext cx="479425" cy="396875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2000" b="1">
                  <a:solidFill>
                    <a:srgbClr val="CC3300"/>
                  </a:solidFill>
                </a:rPr>
                <a:t>- 3</a:t>
              </a:r>
            </a:p>
          </p:txBody>
        </p:sp>
        <p:sp>
          <p:nvSpPr>
            <p:cNvPr id="10349" name="Line 15"/>
            <p:cNvSpPr>
              <a:spLocks noChangeShapeType="1"/>
            </p:cNvSpPr>
            <p:nvPr/>
          </p:nvSpPr>
          <p:spPr bwMode="auto">
            <a:xfrm flipH="1">
              <a:off x="391318" y="2259013"/>
              <a:ext cx="381000" cy="0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350" name="Line 16"/>
            <p:cNvSpPr>
              <a:spLocks noChangeShapeType="1"/>
            </p:cNvSpPr>
            <p:nvPr/>
          </p:nvSpPr>
          <p:spPr bwMode="auto">
            <a:xfrm flipH="1">
              <a:off x="391318" y="3021013"/>
              <a:ext cx="381000" cy="0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351" name="Line 17"/>
            <p:cNvSpPr>
              <a:spLocks noChangeShapeType="1"/>
            </p:cNvSpPr>
            <p:nvPr/>
          </p:nvSpPr>
          <p:spPr bwMode="auto">
            <a:xfrm flipH="1">
              <a:off x="391318" y="3783013"/>
              <a:ext cx="381000" cy="0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352" name="Line 18"/>
            <p:cNvSpPr>
              <a:spLocks noChangeShapeType="1"/>
            </p:cNvSpPr>
            <p:nvPr/>
          </p:nvSpPr>
          <p:spPr bwMode="auto">
            <a:xfrm flipH="1">
              <a:off x="391318" y="4545013"/>
              <a:ext cx="381000" cy="0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353" name="Line 19"/>
            <p:cNvSpPr>
              <a:spLocks noChangeShapeType="1"/>
            </p:cNvSpPr>
            <p:nvPr/>
          </p:nvSpPr>
          <p:spPr bwMode="auto">
            <a:xfrm flipH="1">
              <a:off x="391318" y="5307013"/>
              <a:ext cx="381000" cy="0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354" name="Line 20"/>
            <p:cNvSpPr>
              <a:spLocks noChangeShapeType="1"/>
            </p:cNvSpPr>
            <p:nvPr/>
          </p:nvSpPr>
          <p:spPr bwMode="auto">
            <a:xfrm flipH="1">
              <a:off x="391318" y="6069013"/>
              <a:ext cx="381000" cy="0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355" name="Line 21"/>
            <p:cNvSpPr>
              <a:spLocks noChangeShapeType="1"/>
            </p:cNvSpPr>
            <p:nvPr/>
          </p:nvSpPr>
          <p:spPr bwMode="auto">
            <a:xfrm rot="10800000" flipH="1">
              <a:off x="619918" y="6069013"/>
              <a:ext cx="1524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356" name="Line 22"/>
            <p:cNvSpPr>
              <a:spLocks noChangeShapeType="1"/>
            </p:cNvSpPr>
            <p:nvPr/>
          </p:nvSpPr>
          <p:spPr bwMode="auto">
            <a:xfrm rot="10800000" flipH="1">
              <a:off x="543718" y="2640013"/>
              <a:ext cx="2286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357" name="Line 23"/>
            <p:cNvSpPr>
              <a:spLocks noChangeShapeType="1"/>
            </p:cNvSpPr>
            <p:nvPr/>
          </p:nvSpPr>
          <p:spPr bwMode="auto">
            <a:xfrm rot="10800000" flipH="1">
              <a:off x="543718" y="3402013"/>
              <a:ext cx="2286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358" name="Line 24"/>
            <p:cNvSpPr>
              <a:spLocks noChangeShapeType="1"/>
            </p:cNvSpPr>
            <p:nvPr/>
          </p:nvSpPr>
          <p:spPr bwMode="auto">
            <a:xfrm rot="10800000" flipH="1">
              <a:off x="543718" y="4164013"/>
              <a:ext cx="2286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359" name="Line 25"/>
            <p:cNvSpPr>
              <a:spLocks noChangeShapeType="1"/>
            </p:cNvSpPr>
            <p:nvPr/>
          </p:nvSpPr>
          <p:spPr bwMode="auto">
            <a:xfrm rot="10800000" flipH="1">
              <a:off x="543718" y="4926013"/>
              <a:ext cx="2286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360" name="Line 26"/>
            <p:cNvSpPr>
              <a:spLocks noChangeShapeType="1"/>
            </p:cNvSpPr>
            <p:nvPr/>
          </p:nvSpPr>
          <p:spPr bwMode="auto">
            <a:xfrm rot="10800000" flipH="1">
              <a:off x="543718" y="5688013"/>
              <a:ext cx="2286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0243" name="Text Box 27"/>
          <p:cNvSpPr txBox="1">
            <a:spLocks noChangeArrowheads="1"/>
          </p:cNvSpPr>
          <p:nvPr/>
        </p:nvSpPr>
        <p:spPr bwMode="auto">
          <a:xfrm>
            <a:off x="868673" y="822325"/>
            <a:ext cx="1563687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chemeClr val="tx1"/>
                </a:solidFill>
                <a:miter lim="800000"/>
                <a:headEnd type="none" w="sm" len="sm"/>
                <a:tailEnd type="none" w="lg" len="lg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GB" sz="2000" b="1"/>
              <a:t>Wide range</a:t>
            </a:r>
          </a:p>
        </p:txBody>
      </p:sp>
      <p:grpSp>
        <p:nvGrpSpPr>
          <p:cNvPr id="13315" name="Group 51"/>
          <p:cNvGrpSpPr>
            <a:grpSpLocks/>
          </p:cNvGrpSpPr>
          <p:nvPr/>
        </p:nvGrpSpPr>
        <p:grpSpPr bwMode="auto">
          <a:xfrm>
            <a:off x="2980047" y="1279527"/>
            <a:ext cx="919162" cy="4329534"/>
            <a:chOff x="3013868" y="1344612"/>
            <a:chExt cx="919163" cy="4876800"/>
          </a:xfrm>
        </p:grpSpPr>
        <p:sp>
          <p:nvSpPr>
            <p:cNvPr id="10317" name="Rectangle 28"/>
            <p:cNvSpPr>
              <a:spLocks noChangeArrowheads="1"/>
            </p:cNvSpPr>
            <p:nvPr/>
          </p:nvSpPr>
          <p:spPr bwMode="auto">
            <a:xfrm rot="10800000">
              <a:off x="3013868" y="1344612"/>
              <a:ext cx="919163" cy="4876800"/>
            </a:xfrm>
            <a:prstGeom prst="rect">
              <a:avLst/>
            </a:prstGeom>
            <a:solidFill>
              <a:srgbClr val="FFCC00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>
                <a:defRPr/>
              </a:pPr>
              <a:endParaRPr lang="en-GB"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318" name="Text Box 29"/>
            <p:cNvSpPr txBox="1">
              <a:spLocks noChangeArrowheads="1"/>
            </p:cNvSpPr>
            <p:nvPr/>
          </p:nvSpPr>
          <p:spPr bwMode="auto">
            <a:xfrm rot="-5400000">
              <a:off x="3115140" y="2812530"/>
              <a:ext cx="324505" cy="396875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2000" b="1">
                  <a:solidFill>
                    <a:srgbClr val="CC3300"/>
                  </a:solidFill>
                </a:rPr>
                <a:t>1</a:t>
              </a:r>
            </a:p>
          </p:txBody>
        </p:sp>
        <p:sp>
          <p:nvSpPr>
            <p:cNvPr id="10319" name="Text Box 30"/>
            <p:cNvSpPr txBox="1">
              <a:spLocks noChangeArrowheads="1"/>
            </p:cNvSpPr>
            <p:nvPr/>
          </p:nvSpPr>
          <p:spPr bwMode="auto">
            <a:xfrm rot="-5400000">
              <a:off x="3114372" y="2050481"/>
              <a:ext cx="326043" cy="396875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2000" b="1">
                  <a:solidFill>
                    <a:srgbClr val="CC3300"/>
                  </a:solidFill>
                </a:rPr>
                <a:t>2</a:t>
              </a:r>
            </a:p>
          </p:txBody>
        </p:sp>
        <p:sp>
          <p:nvSpPr>
            <p:cNvPr id="10320" name="Line 31"/>
            <p:cNvSpPr>
              <a:spLocks noChangeShapeType="1"/>
            </p:cNvSpPr>
            <p:nvPr/>
          </p:nvSpPr>
          <p:spPr bwMode="auto">
            <a:xfrm flipH="1">
              <a:off x="3399630" y="2259685"/>
              <a:ext cx="381000" cy="0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321" name="Line 32"/>
            <p:cNvSpPr>
              <a:spLocks noChangeShapeType="1"/>
            </p:cNvSpPr>
            <p:nvPr/>
          </p:nvSpPr>
          <p:spPr bwMode="auto">
            <a:xfrm flipH="1">
              <a:off x="3399630" y="3020964"/>
              <a:ext cx="381000" cy="0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322" name="Line 33"/>
            <p:cNvSpPr>
              <a:spLocks noChangeShapeType="1"/>
            </p:cNvSpPr>
            <p:nvPr/>
          </p:nvSpPr>
          <p:spPr bwMode="auto">
            <a:xfrm rot="10800000" flipH="1">
              <a:off x="3628231" y="2105892"/>
              <a:ext cx="1524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323" name="Line 34"/>
            <p:cNvSpPr>
              <a:spLocks noChangeShapeType="1"/>
            </p:cNvSpPr>
            <p:nvPr/>
          </p:nvSpPr>
          <p:spPr bwMode="auto">
            <a:xfrm rot="10800000" flipH="1">
              <a:off x="3628231" y="2182788"/>
              <a:ext cx="1524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324" name="Line 35"/>
            <p:cNvSpPr>
              <a:spLocks noChangeShapeType="1"/>
            </p:cNvSpPr>
            <p:nvPr/>
          </p:nvSpPr>
          <p:spPr bwMode="auto">
            <a:xfrm rot="10800000" flipH="1">
              <a:off x="3628231" y="2259685"/>
              <a:ext cx="1524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325" name="Line 36"/>
            <p:cNvSpPr>
              <a:spLocks noChangeShapeType="1"/>
            </p:cNvSpPr>
            <p:nvPr/>
          </p:nvSpPr>
          <p:spPr bwMode="auto">
            <a:xfrm rot="10800000" flipH="1">
              <a:off x="3628231" y="2335044"/>
              <a:ext cx="1524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326" name="Line 37"/>
            <p:cNvSpPr>
              <a:spLocks noChangeShapeType="1"/>
            </p:cNvSpPr>
            <p:nvPr/>
          </p:nvSpPr>
          <p:spPr bwMode="auto">
            <a:xfrm rot="10800000" flipH="1">
              <a:off x="3628231" y="2411941"/>
              <a:ext cx="1524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327" name="Line 38"/>
            <p:cNvSpPr>
              <a:spLocks noChangeShapeType="1"/>
            </p:cNvSpPr>
            <p:nvPr/>
          </p:nvSpPr>
          <p:spPr bwMode="auto">
            <a:xfrm rot="10800000" flipH="1">
              <a:off x="3628231" y="2487300"/>
              <a:ext cx="1524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328" name="Line 39"/>
            <p:cNvSpPr>
              <a:spLocks noChangeShapeType="1"/>
            </p:cNvSpPr>
            <p:nvPr/>
          </p:nvSpPr>
          <p:spPr bwMode="auto">
            <a:xfrm rot="10800000" flipH="1">
              <a:off x="3628231" y="2564197"/>
              <a:ext cx="1524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329" name="Line 40"/>
            <p:cNvSpPr>
              <a:spLocks noChangeShapeType="1"/>
            </p:cNvSpPr>
            <p:nvPr/>
          </p:nvSpPr>
          <p:spPr bwMode="auto">
            <a:xfrm rot="10800000" flipH="1">
              <a:off x="3628231" y="2639555"/>
              <a:ext cx="1524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330" name="Line 41"/>
            <p:cNvSpPr>
              <a:spLocks noChangeShapeType="1"/>
            </p:cNvSpPr>
            <p:nvPr/>
          </p:nvSpPr>
          <p:spPr bwMode="auto">
            <a:xfrm rot="10800000" flipH="1">
              <a:off x="3628231" y="2716452"/>
              <a:ext cx="1524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331" name="Line 42"/>
            <p:cNvSpPr>
              <a:spLocks noChangeShapeType="1"/>
            </p:cNvSpPr>
            <p:nvPr/>
          </p:nvSpPr>
          <p:spPr bwMode="auto">
            <a:xfrm rot="10800000" flipH="1">
              <a:off x="3628231" y="2791812"/>
              <a:ext cx="1524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332" name="Line 43"/>
            <p:cNvSpPr>
              <a:spLocks noChangeShapeType="1"/>
            </p:cNvSpPr>
            <p:nvPr/>
          </p:nvSpPr>
          <p:spPr bwMode="auto">
            <a:xfrm rot="10800000" flipH="1">
              <a:off x="3628231" y="2868708"/>
              <a:ext cx="1524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333" name="Line 44"/>
            <p:cNvSpPr>
              <a:spLocks noChangeShapeType="1"/>
            </p:cNvSpPr>
            <p:nvPr/>
          </p:nvSpPr>
          <p:spPr bwMode="auto">
            <a:xfrm rot="10800000" flipH="1">
              <a:off x="3628231" y="2944067"/>
              <a:ext cx="1524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334" name="Line 45"/>
            <p:cNvSpPr>
              <a:spLocks noChangeShapeType="1"/>
            </p:cNvSpPr>
            <p:nvPr/>
          </p:nvSpPr>
          <p:spPr bwMode="auto">
            <a:xfrm rot="10800000" flipH="1">
              <a:off x="3628231" y="3020964"/>
              <a:ext cx="1524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335" name="Line 46"/>
            <p:cNvSpPr>
              <a:spLocks noChangeShapeType="1"/>
            </p:cNvSpPr>
            <p:nvPr/>
          </p:nvSpPr>
          <p:spPr bwMode="auto">
            <a:xfrm rot="10800000" flipH="1">
              <a:off x="3628231" y="3097861"/>
              <a:ext cx="1524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336" name="Line 47"/>
            <p:cNvSpPr>
              <a:spLocks noChangeShapeType="1"/>
            </p:cNvSpPr>
            <p:nvPr/>
          </p:nvSpPr>
          <p:spPr bwMode="auto">
            <a:xfrm rot="10800000" flipH="1">
              <a:off x="3628231" y="3173220"/>
              <a:ext cx="1524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337" name="Line 48"/>
            <p:cNvSpPr>
              <a:spLocks noChangeShapeType="1"/>
            </p:cNvSpPr>
            <p:nvPr/>
          </p:nvSpPr>
          <p:spPr bwMode="auto">
            <a:xfrm rot="10800000" flipH="1">
              <a:off x="3628231" y="3250117"/>
              <a:ext cx="1524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338" name="Line 49"/>
            <p:cNvSpPr>
              <a:spLocks noChangeShapeType="1"/>
            </p:cNvSpPr>
            <p:nvPr/>
          </p:nvSpPr>
          <p:spPr bwMode="auto">
            <a:xfrm rot="10800000" flipH="1">
              <a:off x="3552031" y="2639555"/>
              <a:ext cx="2286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0245" name="Text Box 50"/>
          <p:cNvSpPr txBox="1">
            <a:spLocks noChangeArrowheads="1"/>
          </p:cNvSpPr>
          <p:nvPr/>
        </p:nvSpPr>
        <p:spPr bwMode="auto">
          <a:xfrm>
            <a:off x="2348221" y="822325"/>
            <a:ext cx="20351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chemeClr val="tx1"/>
                </a:solidFill>
                <a:miter lim="800000"/>
                <a:headEnd type="none" w="sm" len="sm"/>
                <a:tailEnd type="none" w="lg" len="lg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GB" sz="2000" b="1"/>
              <a:t>High precision </a:t>
            </a:r>
          </a:p>
        </p:txBody>
      </p:sp>
      <p:sp>
        <p:nvSpPr>
          <p:cNvPr id="13317" name="Rectangle 49"/>
          <p:cNvSpPr>
            <a:spLocks noChangeArrowheads="1"/>
          </p:cNvSpPr>
          <p:nvPr/>
        </p:nvSpPr>
        <p:spPr bwMode="auto">
          <a:xfrm>
            <a:off x="712302" y="5790451"/>
            <a:ext cx="18208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 sz="2000" b="1" dirty="0"/>
              <a:t>low precision</a:t>
            </a:r>
          </a:p>
        </p:txBody>
      </p:sp>
      <p:sp>
        <p:nvSpPr>
          <p:cNvPr id="13318" name="TextBox 52"/>
          <p:cNvSpPr txBox="1">
            <a:spLocks noChangeArrowheads="1"/>
          </p:cNvSpPr>
          <p:nvPr/>
        </p:nvSpPr>
        <p:spPr bwMode="auto">
          <a:xfrm>
            <a:off x="2146610" y="3798889"/>
            <a:ext cx="6463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OR</a:t>
            </a:r>
          </a:p>
        </p:txBody>
      </p:sp>
      <p:sp>
        <p:nvSpPr>
          <p:cNvPr id="13319" name="Rectangle 53"/>
          <p:cNvSpPr>
            <a:spLocks noChangeArrowheads="1"/>
          </p:cNvSpPr>
          <p:nvPr/>
        </p:nvSpPr>
        <p:spPr bwMode="auto">
          <a:xfrm>
            <a:off x="2714139" y="5790451"/>
            <a:ext cx="16081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 sz="2000" b="1" dirty="0"/>
              <a:t>small range</a:t>
            </a:r>
          </a:p>
        </p:txBody>
      </p:sp>
      <p:sp>
        <p:nvSpPr>
          <p:cNvPr id="10249" name="Text Box 64"/>
          <p:cNvSpPr txBox="1">
            <a:spLocks noChangeArrowheads="1"/>
          </p:cNvSpPr>
          <p:nvPr/>
        </p:nvSpPr>
        <p:spPr bwMode="auto">
          <a:xfrm>
            <a:off x="4967598" y="866775"/>
            <a:ext cx="150812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chemeClr val="tx1"/>
                </a:solidFill>
                <a:miter lim="800000"/>
                <a:headEnd type="none" w="sm" len="sm"/>
                <a:tailEnd type="none" w="lg" len="lg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GB" sz="2000" b="1"/>
              <a:t>Question 1</a:t>
            </a:r>
          </a:p>
        </p:txBody>
      </p:sp>
      <p:sp>
        <p:nvSpPr>
          <p:cNvPr id="10250" name="Text Box 89"/>
          <p:cNvSpPr txBox="1">
            <a:spLocks noChangeArrowheads="1"/>
          </p:cNvSpPr>
          <p:nvPr/>
        </p:nvSpPr>
        <p:spPr bwMode="auto">
          <a:xfrm>
            <a:off x="6540810" y="866775"/>
            <a:ext cx="1509713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chemeClr val="tx1"/>
                </a:solidFill>
                <a:miter lim="800000"/>
                <a:headEnd type="none" w="sm" len="sm"/>
                <a:tailEnd type="none" w="lg" len="lg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GB" sz="2000" b="1" dirty="0"/>
              <a:t>Question 2</a:t>
            </a:r>
          </a:p>
        </p:txBody>
      </p:sp>
      <p:sp>
        <p:nvSpPr>
          <p:cNvPr id="10251" name="Text Box 108"/>
          <p:cNvSpPr txBox="1">
            <a:spLocks noChangeArrowheads="1"/>
          </p:cNvSpPr>
          <p:nvPr/>
        </p:nvSpPr>
        <p:spPr bwMode="auto">
          <a:xfrm>
            <a:off x="8207685" y="866775"/>
            <a:ext cx="150812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chemeClr val="tx1"/>
                </a:solidFill>
                <a:miter lim="800000"/>
                <a:headEnd type="none" w="sm" len="sm"/>
                <a:tailEnd type="none" w="lg" len="lg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GB" sz="2000" b="1"/>
              <a:t>Question 3</a:t>
            </a:r>
          </a:p>
        </p:txBody>
      </p:sp>
      <p:grpSp>
        <p:nvGrpSpPr>
          <p:cNvPr id="13323" name="Group 125"/>
          <p:cNvGrpSpPr>
            <a:grpSpLocks/>
          </p:cNvGrpSpPr>
          <p:nvPr/>
        </p:nvGrpSpPr>
        <p:grpSpPr bwMode="auto">
          <a:xfrm>
            <a:off x="5134282" y="1252539"/>
            <a:ext cx="920395" cy="4359275"/>
            <a:chOff x="3301207" y="1260475"/>
            <a:chExt cx="886898" cy="5024438"/>
          </a:xfrm>
        </p:grpSpPr>
        <p:sp>
          <p:nvSpPr>
            <p:cNvPr id="10301" name="Rectangle 49"/>
            <p:cNvSpPr>
              <a:spLocks noChangeArrowheads="1"/>
            </p:cNvSpPr>
            <p:nvPr/>
          </p:nvSpPr>
          <p:spPr bwMode="auto">
            <a:xfrm rot="10800000">
              <a:off x="3301207" y="1260475"/>
              <a:ext cx="886898" cy="5024438"/>
            </a:xfrm>
            <a:prstGeom prst="rect">
              <a:avLst/>
            </a:prstGeom>
            <a:solidFill>
              <a:srgbClr val="FFCC00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>
                <a:defRPr/>
              </a:pPr>
              <a:endParaRPr lang="en-GB"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302" name="Text Box 50"/>
            <p:cNvSpPr txBox="1">
              <a:spLocks noChangeArrowheads="1"/>
            </p:cNvSpPr>
            <p:nvPr/>
          </p:nvSpPr>
          <p:spPr bwMode="auto">
            <a:xfrm rot="-5400000">
              <a:off x="3384408" y="3558497"/>
              <a:ext cx="325437" cy="396645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2000" b="1">
                  <a:solidFill>
                    <a:srgbClr val="CC3300"/>
                  </a:solidFill>
                </a:rPr>
                <a:t>0</a:t>
              </a:r>
            </a:p>
          </p:txBody>
        </p:sp>
        <p:sp>
          <p:nvSpPr>
            <p:cNvPr id="10303" name="Line 51"/>
            <p:cNvSpPr>
              <a:spLocks noChangeShapeType="1"/>
            </p:cNvSpPr>
            <p:nvPr/>
          </p:nvSpPr>
          <p:spPr bwMode="auto">
            <a:xfrm flipH="1">
              <a:off x="3669293" y="1481137"/>
              <a:ext cx="380779" cy="0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304" name="Text Box 52"/>
            <p:cNvSpPr txBox="1">
              <a:spLocks noChangeArrowheads="1"/>
            </p:cNvSpPr>
            <p:nvPr/>
          </p:nvSpPr>
          <p:spPr bwMode="auto">
            <a:xfrm rot="-5400000">
              <a:off x="3384408" y="2796496"/>
              <a:ext cx="325437" cy="396645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2000" b="1">
                  <a:solidFill>
                    <a:srgbClr val="CC3300"/>
                  </a:solidFill>
                </a:rPr>
                <a:t>1</a:t>
              </a:r>
            </a:p>
          </p:txBody>
        </p:sp>
        <p:sp>
          <p:nvSpPr>
            <p:cNvPr id="10305" name="Text Box 53"/>
            <p:cNvSpPr txBox="1">
              <a:spLocks noChangeArrowheads="1"/>
            </p:cNvSpPr>
            <p:nvPr/>
          </p:nvSpPr>
          <p:spPr bwMode="auto">
            <a:xfrm rot="-5400000">
              <a:off x="3384408" y="2034496"/>
              <a:ext cx="325437" cy="396645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2000" b="1">
                  <a:solidFill>
                    <a:srgbClr val="CC3300"/>
                  </a:solidFill>
                </a:rPr>
                <a:t>2</a:t>
              </a:r>
            </a:p>
          </p:txBody>
        </p:sp>
        <p:sp>
          <p:nvSpPr>
            <p:cNvPr id="10306" name="Text Box 54"/>
            <p:cNvSpPr txBox="1">
              <a:spLocks noChangeArrowheads="1"/>
            </p:cNvSpPr>
            <p:nvPr/>
          </p:nvSpPr>
          <p:spPr bwMode="auto">
            <a:xfrm rot="-5400000">
              <a:off x="3384408" y="1293133"/>
              <a:ext cx="325438" cy="396645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2000" b="1">
                  <a:solidFill>
                    <a:srgbClr val="CC3300"/>
                  </a:solidFill>
                </a:rPr>
                <a:t>3</a:t>
              </a:r>
            </a:p>
          </p:txBody>
        </p:sp>
        <p:sp>
          <p:nvSpPr>
            <p:cNvPr id="10307" name="Text Box 55"/>
            <p:cNvSpPr txBox="1">
              <a:spLocks noChangeArrowheads="1"/>
            </p:cNvSpPr>
            <p:nvPr/>
          </p:nvSpPr>
          <p:spPr bwMode="auto">
            <a:xfrm rot="-5400000">
              <a:off x="3307414" y="4418128"/>
              <a:ext cx="479425" cy="396645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2000" b="1">
                  <a:solidFill>
                    <a:srgbClr val="CC3300"/>
                  </a:solidFill>
                </a:rPr>
                <a:t>- 1</a:t>
              </a:r>
            </a:p>
          </p:txBody>
        </p:sp>
        <p:sp>
          <p:nvSpPr>
            <p:cNvPr id="10308" name="Text Box 56"/>
            <p:cNvSpPr txBox="1">
              <a:spLocks noChangeArrowheads="1"/>
            </p:cNvSpPr>
            <p:nvPr/>
          </p:nvSpPr>
          <p:spPr bwMode="auto">
            <a:xfrm rot="-5400000">
              <a:off x="3307414" y="5157903"/>
              <a:ext cx="479425" cy="396645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2000" b="1">
                  <a:solidFill>
                    <a:srgbClr val="CC3300"/>
                  </a:solidFill>
                </a:rPr>
                <a:t>- 2</a:t>
              </a:r>
            </a:p>
          </p:txBody>
        </p:sp>
        <p:sp>
          <p:nvSpPr>
            <p:cNvPr id="10309" name="Text Box 57"/>
            <p:cNvSpPr txBox="1">
              <a:spLocks noChangeArrowheads="1"/>
            </p:cNvSpPr>
            <p:nvPr/>
          </p:nvSpPr>
          <p:spPr bwMode="auto">
            <a:xfrm rot="-5400000">
              <a:off x="3307414" y="5843703"/>
              <a:ext cx="479425" cy="396645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2000" b="1">
                  <a:solidFill>
                    <a:srgbClr val="CC3300"/>
                  </a:solidFill>
                </a:rPr>
                <a:t>- 3</a:t>
              </a:r>
            </a:p>
          </p:txBody>
        </p:sp>
        <p:sp>
          <p:nvSpPr>
            <p:cNvPr id="10310" name="Line 58"/>
            <p:cNvSpPr>
              <a:spLocks noChangeShapeType="1"/>
            </p:cNvSpPr>
            <p:nvPr/>
          </p:nvSpPr>
          <p:spPr bwMode="auto">
            <a:xfrm flipH="1">
              <a:off x="3669293" y="2243137"/>
              <a:ext cx="380779" cy="0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311" name="Line 59"/>
            <p:cNvSpPr>
              <a:spLocks noChangeShapeType="1"/>
            </p:cNvSpPr>
            <p:nvPr/>
          </p:nvSpPr>
          <p:spPr bwMode="auto">
            <a:xfrm flipH="1">
              <a:off x="3669293" y="3005137"/>
              <a:ext cx="380779" cy="0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312" name="Line 60"/>
            <p:cNvSpPr>
              <a:spLocks noChangeShapeType="1"/>
            </p:cNvSpPr>
            <p:nvPr/>
          </p:nvSpPr>
          <p:spPr bwMode="auto">
            <a:xfrm flipH="1">
              <a:off x="3669293" y="3767137"/>
              <a:ext cx="380779" cy="0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313" name="Line 61"/>
            <p:cNvSpPr>
              <a:spLocks noChangeShapeType="1"/>
            </p:cNvSpPr>
            <p:nvPr/>
          </p:nvSpPr>
          <p:spPr bwMode="auto">
            <a:xfrm flipH="1">
              <a:off x="3669293" y="4529138"/>
              <a:ext cx="380779" cy="0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314" name="Line 62"/>
            <p:cNvSpPr>
              <a:spLocks noChangeShapeType="1"/>
            </p:cNvSpPr>
            <p:nvPr/>
          </p:nvSpPr>
          <p:spPr bwMode="auto">
            <a:xfrm flipH="1">
              <a:off x="3669293" y="5291138"/>
              <a:ext cx="380779" cy="0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315" name="Line 63"/>
            <p:cNvSpPr>
              <a:spLocks noChangeShapeType="1"/>
            </p:cNvSpPr>
            <p:nvPr/>
          </p:nvSpPr>
          <p:spPr bwMode="auto">
            <a:xfrm flipH="1">
              <a:off x="3669293" y="6053138"/>
              <a:ext cx="380779" cy="0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3324" name="Group 127"/>
          <p:cNvGrpSpPr>
            <a:grpSpLocks/>
          </p:cNvGrpSpPr>
          <p:nvPr/>
        </p:nvGrpSpPr>
        <p:grpSpPr bwMode="auto">
          <a:xfrm>
            <a:off x="8448985" y="1252538"/>
            <a:ext cx="1368425" cy="4356522"/>
            <a:chOff x="8270885" y="1374775"/>
            <a:chExt cx="1368426" cy="4922838"/>
          </a:xfrm>
        </p:grpSpPr>
        <p:sp>
          <p:nvSpPr>
            <p:cNvPr id="10283" name="Rectangle 91"/>
            <p:cNvSpPr>
              <a:spLocks noChangeArrowheads="1"/>
            </p:cNvSpPr>
            <p:nvPr/>
          </p:nvSpPr>
          <p:spPr bwMode="auto">
            <a:xfrm rot="10800000">
              <a:off x="8270885" y="1374775"/>
              <a:ext cx="903289" cy="4922838"/>
            </a:xfrm>
            <a:prstGeom prst="rect">
              <a:avLst/>
            </a:prstGeom>
            <a:solidFill>
              <a:srgbClr val="FFCC00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>
                <a:defRPr/>
              </a:pPr>
              <a:endParaRPr lang="en-GB"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284" name="Text Box 92"/>
            <p:cNvSpPr txBox="1">
              <a:spLocks noChangeArrowheads="1"/>
            </p:cNvSpPr>
            <p:nvPr/>
          </p:nvSpPr>
          <p:spPr bwMode="auto">
            <a:xfrm rot="-5400000">
              <a:off x="8353879" y="2859332"/>
              <a:ext cx="326138" cy="396875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2000" b="1">
                  <a:solidFill>
                    <a:srgbClr val="CC3300"/>
                  </a:solidFill>
                </a:rPr>
                <a:t>1</a:t>
              </a:r>
            </a:p>
          </p:txBody>
        </p:sp>
        <p:sp>
          <p:nvSpPr>
            <p:cNvPr id="10285" name="Text Box 93"/>
            <p:cNvSpPr txBox="1">
              <a:spLocks noChangeArrowheads="1"/>
            </p:cNvSpPr>
            <p:nvPr/>
          </p:nvSpPr>
          <p:spPr bwMode="auto">
            <a:xfrm rot="-5400000">
              <a:off x="8354648" y="2090908"/>
              <a:ext cx="324600" cy="396875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2000" b="1">
                  <a:solidFill>
                    <a:srgbClr val="CC3300"/>
                  </a:solidFill>
                </a:rPr>
                <a:t>2</a:t>
              </a:r>
            </a:p>
          </p:txBody>
        </p:sp>
        <p:sp>
          <p:nvSpPr>
            <p:cNvPr id="10286" name="Line 94"/>
            <p:cNvSpPr>
              <a:spLocks noChangeShapeType="1"/>
            </p:cNvSpPr>
            <p:nvPr/>
          </p:nvSpPr>
          <p:spPr bwMode="auto">
            <a:xfrm flipH="1">
              <a:off x="8640773" y="2299345"/>
              <a:ext cx="381000" cy="0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287" name="Line 95"/>
            <p:cNvSpPr>
              <a:spLocks noChangeShapeType="1"/>
            </p:cNvSpPr>
            <p:nvPr/>
          </p:nvSpPr>
          <p:spPr bwMode="auto">
            <a:xfrm flipH="1">
              <a:off x="8640773" y="3067001"/>
              <a:ext cx="381000" cy="0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288" name="Line 96"/>
            <p:cNvSpPr>
              <a:spLocks noChangeShapeType="1"/>
            </p:cNvSpPr>
            <p:nvPr/>
          </p:nvSpPr>
          <p:spPr bwMode="auto">
            <a:xfrm rot="10800000" flipH="1">
              <a:off x="8869373" y="2299345"/>
              <a:ext cx="1524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289" name="Line 97"/>
            <p:cNvSpPr>
              <a:spLocks noChangeShapeType="1"/>
            </p:cNvSpPr>
            <p:nvPr/>
          </p:nvSpPr>
          <p:spPr bwMode="auto">
            <a:xfrm rot="10800000" flipH="1">
              <a:off x="8869373" y="2374726"/>
              <a:ext cx="1524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290" name="Line 98"/>
            <p:cNvSpPr>
              <a:spLocks noChangeShapeType="1"/>
            </p:cNvSpPr>
            <p:nvPr/>
          </p:nvSpPr>
          <p:spPr bwMode="auto">
            <a:xfrm rot="10800000" flipH="1">
              <a:off x="8869373" y="2453184"/>
              <a:ext cx="1524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291" name="Line 99"/>
            <p:cNvSpPr>
              <a:spLocks noChangeShapeType="1"/>
            </p:cNvSpPr>
            <p:nvPr/>
          </p:nvSpPr>
          <p:spPr bwMode="auto">
            <a:xfrm rot="10800000" flipH="1">
              <a:off x="8869373" y="2528565"/>
              <a:ext cx="1524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292" name="Line 100"/>
            <p:cNvSpPr>
              <a:spLocks noChangeShapeType="1"/>
            </p:cNvSpPr>
            <p:nvPr/>
          </p:nvSpPr>
          <p:spPr bwMode="auto">
            <a:xfrm rot="10800000" flipH="1">
              <a:off x="8869373" y="2605485"/>
              <a:ext cx="1524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293" name="Line 101"/>
            <p:cNvSpPr>
              <a:spLocks noChangeShapeType="1"/>
            </p:cNvSpPr>
            <p:nvPr/>
          </p:nvSpPr>
          <p:spPr bwMode="auto">
            <a:xfrm rot="10800000" flipH="1">
              <a:off x="8869373" y="2682404"/>
              <a:ext cx="1524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294" name="Line 102"/>
            <p:cNvSpPr>
              <a:spLocks noChangeShapeType="1"/>
            </p:cNvSpPr>
            <p:nvPr/>
          </p:nvSpPr>
          <p:spPr bwMode="auto">
            <a:xfrm rot="10800000" flipH="1">
              <a:off x="8869373" y="2759323"/>
              <a:ext cx="1524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295" name="Line 103"/>
            <p:cNvSpPr>
              <a:spLocks noChangeShapeType="1"/>
            </p:cNvSpPr>
            <p:nvPr/>
          </p:nvSpPr>
          <p:spPr bwMode="auto">
            <a:xfrm rot="10800000" flipH="1">
              <a:off x="8869373" y="2836243"/>
              <a:ext cx="1524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296" name="Line 104"/>
            <p:cNvSpPr>
              <a:spLocks noChangeShapeType="1"/>
            </p:cNvSpPr>
            <p:nvPr/>
          </p:nvSpPr>
          <p:spPr bwMode="auto">
            <a:xfrm rot="10800000" flipH="1">
              <a:off x="8869373" y="2913162"/>
              <a:ext cx="1524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297" name="Line 105"/>
            <p:cNvSpPr>
              <a:spLocks noChangeShapeType="1"/>
            </p:cNvSpPr>
            <p:nvPr/>
          </p:nvSpPr>
          <p:spPr bwMode="auto">
            <a:xfrm rot="10800000" flipH="1">
              <a:off x="8869373" y="2990081"/>
              <a:ext cx="1524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298" name="Line 106"/>
            <p:cNvSpPr>
              <a:spLocks noChangeShapeType="1"/>
            </p:cNvSpPr>
            <p:nvPr/>
          </p:nvSpPr>
          <p:spPr bwMode="auto">
            <a:xfrm rot="10800000" flipH="1">
              <a:off x="8869373" y="3067001"/>
              <a:ext cx="1524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299" name="Line 107"/>
            <p:cNvSpPr>
              <a:spLocks noChangeShapeType="1"/>
            </p:cNvSpPr>
            <p:nvPr/>
          </p:nvSpPr>
          <p:spPr bwMode="auto">
            <a:xfrm rot="10800000" flipH="1">
              <a:off x="8793173" y="2682404"/>
              <a:ext cx="2286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300" name="Line 114"/>
            <p:cNvSpPr>
              <a:spLocks noChangeShapeType="1"/>
            </p:cNvSpPr>
            <p:nvPr/>
          </p:nvSpPr>
          <p:spPr bwMode="auto">
            <a:xfrm flipH="1">
              <a:off x="9021774" y="2905469"/>
              <a:ext cx="617537" cy="0"/>
            </a:xfrm>
            <a:prstGeom prst="line">
              <a:avLst/>
            </a:prstGeom>
            <a:noFill/>
            <a:ln w="38100" cap="sq">
              <a:solidFill>
                <a:srgbClr val="FF0000"/>
              </a:solidFill>
              <a:round/>
              <a:headEnd type="none" w="sm" len="sm"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3325" name="Group 126"/>
          <p:cNvGrpSpPr>
            <a:grpSpLocks/>
          </p:cNvGrpSpPr>
          <p:nvPr/>
        </p:nvGrpSpPr>
        <p:grpSpPr bwMode="auto">
          <a:xfrm>
            <a:off x="6836084" y="1252538"/>
            <a:ext cx="1385888" cy="4356522"/>
            <a:chOff x="6038854" y="1371600"/>
            <a:chExt cx="1385888" cy="4941888"/>
          </a:xfrm>
        </p:grpSpPr>
        <p:sp>
          <p:nvSpPr>
            <p:cNvPr id="10260" name="Rectangle 67"/>
            <p:cNvSpPr>
              <a:spLocks noChangeArrowheads="1"/>
            </p:cNvSpPr>
            <p:nvPr/>
          </p:nvSpPr>
          <p:spPr bwMode="auto">
            <a:xfrm rot="10800000">
              <a:off x="6038854" y="1371600"/>
              <a:ext cx="920750" cy="4941888"/>
            </a:xfrm>
            <a:prstGeom prst="rect">
              <a:avLst/>
            </a:prstGeom>
            <a:solidFill>
              <a:srgbClr val="FFCC00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>
                <a:defRPr/>
              </a:pPr>
              <a:endParaRPr lang="en-GB"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261" name="Text Box 68"/>
            <p:cNvSpPr txBox="1">
              <a:spLocks noChangeArrowheads="1"/>
            </p:cNvSpPr>
            <p:nvPr/>
          </p:nvSpPr>
          <p:spPr bwMode="auto">
            <a:xfrm rot="-5400000">
              <a:off x="6139451" y="3601637"/>
              <a:ext cx="325856" cy="396875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2000" b="1">
                  <a:solidFill>
                    <a:srgbClr val="CC3300"/>
                  </a:solidFill>
                </a:rPr>
                <a:t>0</a:t>
              </a:r>
            </a:p>
          </p:txBody>
        </p:sp>
        <p:sp>
          <p:nvSpPr>
            <p:cNvPr id="10262" name="Text Box 69"/>
            <p:cNvSpPr txBox="1">
              <a:spLocks noChangeArrowheads="1"/>
            </p:cNvSpPr>
            <p:nvPr/>
          </p:nvSpPr>
          <p:spPr bwMode="auto">
            <a:xfrm rot="-5400000">
              <a:off x="6139452" y="2840277"/>
              <a:ext cx="325855" cy="396875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2000" b="1">
                  <a:solidFill>
                    <a:srgbClr val="CC3300"/>
                  </a:solidFill>
                </a:rPr>
                <a:t>1</a:t>
              </a:r>
            </a:p>
          </p:txBody>
        </p:sp>
        <p:sp>
          <p:nvSpPr>
            <p:cNvPr id="10263" name="Text Box 70"/>
            <p:cNvSpPr txBox="1">
              <a:spLocks noChangeArrowheads="1"/>
            </p:cNvSpPr>
            <p:nvPr/>
          </p:nvSpPr>
          <p:spPr bwMode="auto">
            <a:xfrm rot="-5400000">
              <a:off x="6140224" y="2078145"/>
              <a:ext cx="324311" cy="396875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2000" b="1">
                  <a:solidFill>
                    <a:srgbClr val="CC3300"/>
                  </a:solidFill>
                </a:rPr>
                <a:t>2</a:t>
              </a:r>
            </a:p>
          </p:txBody>
        </p:sp>
        <p:sp>
          <p:nvSpPr>
            <p:cNvPr id="10264" name="Line 71"/>
            <p:cNvSpPr>
              <a:spLocks noChangeShapeType="1"/>
            </p:cNvSpPr>
            <p:nvPr/>
          </p:nvSpPr>
          <p:spPr bwMode="auto">
            <a:xfrm flipH="1">
              <a:off x="6426204" y="2285849"/>
              <a:ext cx="381000" cy="0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265" name="Line 72"/>
            <p:cNvSpPr>
              <a:spLocks noChangeShapeType="1"/>
            </p:cNvSpPr>
            <p:nvPr/>
          </p:nvSpPr>
          <p:spPr bwMode="auto">
            <a:xfrm flipH="1">
              <a:off x="6426204" y="3048753"/>
              <a:ext cx="381000" cy="0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266" name="Line 73"/>
            <p:cNvSpPr>
              <a:spLocks noChangeShapeType="1"/>
            </p:cNvSpPr>
            <p:nvPr/>
          </p:nvSpPr>
          <p:spPr bwMode="auto">
            <a:xfrm flipH="1">
              <a:off x="6426204" y="3810112"/>
              <a:ext cx="381000" cy="0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267" name="Line 74"/>
            <p:cNvSpPr>
              <a:spLocks noChangeShapeType="1"/>
            </p:cNvSpPr>
            <p:nvPr/>
          </p:nvSpPr>
          <p:spPr bwMode="auto">
            <a:xfrm rot="10800000" flipH="1">
              <a:off x="6654804" y="2210176"/>
              <a:ext cx="1524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268" name="Line 75"/>
            <p:cNvSpPr>
              <a:spLocks noChangeShapeType="1"/>
            </p:cNvSpPr>
            <p:nvPr/>
          </p:nvSpPr>
          <p:spPr bwMode="auto">
            <a:xfrm rot="10800000" flipH="1">
              <a:off x="6654804" y="2285849"/>
              <a:ext cx="1524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269" name="Line 76"/>
            <p:cNvSpPr>
              <a:spLocks noChangeShapeType="1"/>
            </p:cNvSpPr>
            <p:nvPr/>
          </p:nvSpPr>
          <p:spPr bwMode="auto">
            <a:xfrm rot="10800000" flipH="1">
              <a:off x="6654804" y="2438738"/>
              <a:ext cx="1524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270" name="Line 77"/>
            <p:cNvSpPr>
              <a:spLocks noChangeShapeType="1"/>
            </p:cNvSpPr>
            <p:nvPr/>
          </p:nvSpPr>
          <p:spPr bwMode="auto">
            <a:xfrm rot="10800000" flipH="1">
              <a:off x="6654804" y="2590084"/>
              <a:ext cx="1524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271" name="Line 78"/>
            <p:cNvSpPr>
              <a:spLocks noChangeShapeType="1"/>
            </p:cNvSpPr>
            <p:nvPr/>
          </p:nvSpPr>
          <p:spPr bwMode="auto">
            <a:xfrm rot="10800000" flipH="1">
              <a:off x="6654804" y="2742974"/>
              <a:ext cx="1524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272" name="Line 79"/>
            <p:cNvSpPr>
              <a:spLocks noChangeShapeType="1"/>
            </p:cNvSpPr>
            <p:nvPr/>
          </p:nvSpPr>
          <p:spPr bwMode="auto">
            <a:xfrm rot="10800000" flipH="1">
              <a:off x="6654804" y="2895863"/>
              <a:ext cx="1524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273" name="Line 80"/>
            <p:cNvSpPr>
              <a:spLocks noChangeShapeType="1"/>
            </p:cNvSpPr>
            <p:nvPr/>
          </p:nvSpPr>
          <p:spPr bwMode="auto">
            <a:xfrm rot="10800000" flipH="1">
              <a:off x="6654804" y="3048753"/>
              <a:ext cx="1524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274" name="Line 81"/>
            <p:cNvSpPr>
              <a:spLocks noChangeShapeType="1"/>
            </p:cNvSpPr>
            <p:nvPr/>
          </p:nvSpPr>
          <p:spPr bwMode="auto">
            <a:xfrm rot="10800000" flipH="1">
              <a:off x="6654804" y="3200099"/>
              <a:ext cx="1524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275" name="Line 82"/>
            <p:cNvSpPr>
              <a:spLocks noChangeShapeType="1"/>
            </p:cNvSpPr>
            <p:nvPr/>
          </p:nvSpPr>
          <p:spPr bwMode="auto">
            <a:xfrm rot="10800000" flipH="1">
              <a:off x="6654804" y="3352988"/>
              <a:ext cx="1524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276" name="Line 83"/>
            <p:cNvSpPr>
              <a:spLocks noChangeShapeType="1"/>
            </p:cNvSpPr>
            <p:nvPr/>
          </p:nvSpPr>
          <p:spPr bwMode="auto">
            <a:xfrm rot="10800000" flipH="1">
              <a:off x="6654804" y="3505878"/>
              <a:ext cx="1524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277" name="Line 84"/>
            <p:cNvSpPr>
              <a:spLocks noChangeShapeType="1"/>
            </p:cNvSpPr>
            <p:nvPr/>
          </p:nvSpPr>
          <p:spPr bwMode="auto">
            <a:xfrm rot="10800000" flipH="1">
              <a:off x="6654804" y="3657223"/>
              <a:ext cx="1524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278" name="Line 85"/>
            <p:cNvSpPr>
              <a:spLocks noChangeShapeType="1"/>
            </p:cNvSpPr>
            <p:nvPr/>
          </p:nvSpPr>
          <p:spPr bwMode="auto">
            <a:xfrm rot="10800000" flipH="1">
              <a:off x="6654804" y="3810112"/>
              <a:ext cx="1524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279" name="Line 86"/>
            <p:cNvSpPr>
              <a:spLocks noChangeShapeType="1"/>
            </p:cNvSpPr>
            <p:nvPr/>
          </p:nvSpPr>
          <p:spPr bwMode="auto">
            <a:xfrm rot="10800000" flipH="1">
              <a:off x="6654804" y="3963003"/>
              <a:ext cx="1524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280" name="Line 87"/>
            <p:cNvSpPr>
              <a:spLocks noChangeShapeType="1"/>
            </p:cNvSpPr>
            <p:nvPr/>
          </p:nvSpPr>
          <p:spPr bwMode="auto">
            <a:xfrm rot="10800000" flipH="1">
              <a:off x="6654804" y="4114348"/>
              <a:ext cx="1524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281" name="Line 88"/>
            <p:cNvSpPr>
              <a:spLocks noChangeShapeType="1"/>
            </p:cNvSpPr>
            <p:nvPr/>
          </p:nvSpPr>
          <p:spPr bwMode="auto">
            <a:xfrm rot="10800000" flipH="1">
              <a:off x="6654804" y="4267237"/>
              <a:ext cx="1524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282" name="Line 117"/>
            <p:cNvSpPr>
              <a:spLocks noChangeShapeType="1"/>
            </p:cNvSpPr>
            <p:nvPr/>
          </p:nvSpPr>
          <p:spPr bwMode="auto">
            <a:xfrm flipH="1">
              <a:off x="6807204" y="2684289"/>
              <a:ext cx="617538" cy="0"/>
            </a:xfrm>
            <a:prstGeom prst="line">
              <a:avLst/>
            </a:prstGeom>
            <a:noFill/>
            <a:ln w="38100" cap="sq">
              <a:solidFill>
                <a:srgbClr val="FF0000"/>
              </a:solidFill>
              <a:round/>
              <a:headEnd type="none" w="sm" len="sm"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24" name="Text Box 118"/>
          <p:cNvSpPr txBox="1">
            <a:spLocks noChangeArrowheads="1"/>
          </p:cNvSpPr>
          <p:nvPr/>
        </p:nvSpPr>
        <p:spPr bwMode="auto">
          <a:xfrm>
            <a:off x="4893043" y="5844901"/>
            <a:ext cx="477043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chemeClr val="tx1"/>
                </a:solidFill>
                <a:miter lim="800000"/>
                <a:headEnd type="none" w="sm" len="sm"/>
                <a:tailEnd type="none" w="lg" len="lg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GB" sz="1600" b="1" dirty="0"/>
              <a:t>Questionnaire with a high precision </a:t>
            </a:r>
            <a:r>
              <a:rPr lang="en-GB" sz="1600" b="1" dirty="0">
                <a:solidFill>
                  <a:srgbClr val="CC3300"/>
                </a:solidFill>
              </a:rPr>
              <a:t>AND</a:t>
            </a:r>
            <a:r>
              <a:rPr lang="en-GB" sz="1600" b="1" dirty="0"/>
              <a:t> a wide range</a:t>
            </a:r>
          </a:p>
        </p:txBody>
      </p:sp>
      <p:sp>
        <p:nvSpPr>
          <p:cNvPr id="131" name="Rectangle 2"/>
          <p:cNvSpPr txBox="1">
            <a:spLocks noChangeArrowheads="1"/>
          </p:cNvSpPr>
          <p:nvPr/>
        </p:nvSpPr>
        <p:spPr>
          <a:xfrm>
            <a:off x="5466073" y="188087"/>
            <a:ext cx="3733800" cy="74291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b="1" dirty="0">
                <a:ln w="18415" cmpd="sng">
                  <a:solidFill>
                    <a:srgbClr val="FFFFFF"/>
                  </a:solidFill>
                  <a:prstDash val="solid"/>
                </a:ln>
                <a:latin typeface="+mn-lt"/>
              </a:rPr>
              <a:t>PROMIS CAT</a:t>
            </a:r>
          </a:p>
        </p:txBody>
      </p:sp>
      <p:sp>
        <p:nvSpPr>
          <p:cNvPr id="132" name="Rectangle 131"/>
          <p:cNvSpPr/>
          <p:nvPr/>
        </p:nvSpPr>
        <p:spPr>
          <a:xfrm>
            <a:off x="4802498" y="234176"/>
            <a:ext cx="5014912" cy="61955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3" name="Rectangle 132"/>
          <p:cNvSpPr/>
          <p:nvPr/>
        </p:nvSpPr>
        <p:spPr>
          <a:xfrm>
            <a:off x="703573" y="234176"/>
            <a:ext cx="3881437" cy="61955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3" name="Rectangle 2"/>
          <p:cNvSpPr txBox="1">
            <a:spLocks noChangeArrowheads="1"/>
          </p:cNvSpPr>
          <p:nvPr/>
        </p:nvSpPr>
        <p:spPr>
          <a:xfrm>
            <a:off x="819461" y="184404"/>
            <a:ext cx="3733800" cy="74291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b="1" dirty="0">
                <a:ln w="18415" cmpd="sng">
                  <a:solidFill>
                    <a:srgbClr val="FFFFFF"/>
                  </a:solidFill>
                  <a:prstDash val="solid"/>
                </a:ln>
                <a:latin typeface="+mn-lt"/>
              </a:rPr>
              <a:t>Typical</a:t>
            </a:r>
          </a:p>
        </p:txBody>
      </p:sp>
      <p:sp>
        <p:nvSpPr>
          <p:cNvPr id="126" name="Line 111"/>
          <p:cNvSpPr>
            <a:spLocks noChangeShapeType="1"/>
          </p:cNvSpPr>
          <p:nvPr/>
        </p:nvSpPr>
        <p:spPr bwMode="auto">
          <a:xfrm flipH="1" flipV="1">
            <a:off x="5911430" y="2669817"/>
            <a:ext cx="835397" cy="12204"/>
          </a:xfrm>
          <a:prstGeom prst="line">
            <a:avLst/>
          </a:prstGeom>
          <a:noFill/>
          <a:ln w="38100" cap="sq">
            <a:solidFill>
              <a:srgbClr val="FF0000"/>
            </a:solidFill>
            <a:round/>
            <a:headEnd type="none" w="sm" len="sm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1859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5" name="Text Box 3"/>
          <p:cNvSpPr txBox="1">
            <a:spLocks noChangeArrowheads="1"/>
          </p:cNvSpPr>
          <p:nvPr/>
        </p:nvSpPr>
        <p:spPr bwMode="auto">
          <a:xfrm>
            <a:off x="203200" y="355600"/>
            <a:ext cx="7721600" cy="2006600"/>
          </a:xfrm>
          <a:prstGeom prst="rect">
            <a:avLst/>
          </a:prstGeom>
          <a:solidFill>
            <a:srgbClr val="FFFF99"/>
          </a:solidFill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en-US" dirty="0"/>
              <a:t>I felt depressed</a:t>
            </a:r>
          </a:p>
          <a:p>
            <a:pPr lvl="1" algn="l" eaLnBrk="1" hangingPunct="1">
              <a:spcBef>
                <a:spcPct val="0"/>
              </a:spcBef>
              <a:buFontTx/>
              <a:buAutoNum type="arabicPeriod"/>
            </a:pPr>
            <a:r>
              <a:rPr lang="en-US" sz="2000" dirty="0">
                <a:ea typeface="ＭＳ Ｐゴシック" charset="0"/>
              </a:rPr>
              <a:t>Never</a:t>
            </a:r>
          </a:p>
          <a:p>
            <a:pPr lvl="1" algn="l" eaLnBrk="1" hangingPunct="1">
              <a:spcBef>
                <a:spcPct val="0"/>
              </a:spcBef>
              <a:buFontTx/>
              <a:buAutoNum type="arabicPeriod"/>
            </a:pPr>
            <a:r>
              <a:rPr lang="en-US" sz="2000" dirty="0">
                <a:ea typeface="ＭＳ Ｐゴシック" charset="0"/>
              </a:rPr>
              <a:t>Rarely</a:t>
            </a:r>
          </a:p>
          <a:p>
            <a:pPr lvl="1" algn="l" eaLnBrk="1" hangingPunct="1">
              <a:spcBef>
                <a:spcPct val="0"/>
              </a:spcBef>
              <a:buFontTx/>
              <a:buAutoNum type="arabicPeriod"/>
            </a:pPr>
            <a:r>
              <a:rPr lang="en-US" sz="2000" dirty="0">
                <a:ea typeface="ＭＳ Ｐゴシック" charset="0"/>
              </a:rPr>
              <a:t>Sometimes</a:t>
            </a:r>
          </a:p>
          <a:p>
            <a:pPr lvl="1" algn="l" eaLnBrk="1" hangingPunct="1">
              <a:spcBef>
                <a:spcPct val="0"/>
              </a:spcBef>
              <a:buFontTx/>
              <a:buAutoNum type="arabicPeriod"/>
            </a:pPr>
            <a:r>
              <a:rPr lang="en-US" sz="2000" dirty="0">
                <a:ea typeface="ＭＳ Ｐゴシック" charset="0"/>
              </a:rPr>
              <a:t>Often</a:t>
            </a:r>
          </a:p>
          <a:p>
            <a:pPr lvl="1" algn="l" eaLnBrk="1" hangingPunct="1">
              <a:spcBef>
                <a:spcPct val="0"/>
              </a:spcBef>
              <a:buFontTx/>
              <a:buAutoNum type="arabicPeriod"/>
            </a:pPr>
            <a:r>
              <a:rPr lang="en-US" sz="2000" dirty="0">
                <a:ea typeface="ＭＳ Ｐゴシック" charset="0"/>
              </a:rPr>
              <a:t>Always</a:t>
            </a:r>
          </a:p>
        </p:txBody>
      </p:sp>
      <p:sp>
        <p:nvSpPr>
          <p:cNvPr id="121860" name="Rectangle 4"/>
          <p:cNvSpPr>
            <a:spLocks noChangeArrowheads="1"/>
          </p:cNvSpPr>
          <p:nvPr/>
        </p:nvSpPr>
        <p:spPr bwMode="auto">
          <a:xfrm>
            <a:off x="8229600" y="228600"/>
            <a:ext cx="3860800" cy="63246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37" name="Rectangle 5"/>
          <p:cNvSpPr>
            <a:spLocks noChangeArrowheads="1"/>
          </p:cNvSpPr>
          <p:nvPr/>
        </p:nvSpPr>
        <p:spPr bwMode="auto">
          <a:xfrm>
            <a:off x="101600" y="228600"/>
            <a:ext cx="7924800" cy="2286000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862" name="Text Box 6"/>
          <p:cNvSpPr txBox="1">
            <a:spLocks noChangeArrowheads="1"/>
          </p:cNvSpPr>
          <p:nvPr/>
        </p:nvSpPr>
        <p:spPr bwMode="auto">
          <a:xfrm>
            <a:off x="2010834" y="2819401"/>
            <a:ext cx="2154767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sz="1800"/>
              <a:t>T-Score = </a:t>
            </a:r>
            <a:r>
              <a:rPr lang="en-US" sz="1800" b="1">
                <a:solidFill>
                  <a:srgbClr val="FF0000"/>
                </a:solidFill>
              </a:rPr>
              <a:t>52</a:t>
            </a:r>
          </a:p>
        </p:txBody>
      </p:sp>
      <p:sp>
        <p:nvSpPr>
          <p:cNvPr id="121863" name="Text Box 7"/>
          <p:cNvSpPr txBox="1">
            <a:spLocks noChangeArrowheads="1"/>
          </p:cNvSpPr>
          <p:nvPr/>
        </p:nvSpPr>
        <p:spPr bwMode="auto">
          <a:xfrm>
            <a:off x="4347634" y="2819401"/>
            <a:ext cx="1341967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sz="1800"/>
              <a:t>SE = </a:t>
            </a:r>
            <a:r>
              <a:rPr lang="en-US" sz="1800" b="1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21864" name="Rectangle 8"/>
          <p:cNvSpPr>
            <a:spLocks noChangeArrowheads="1"/>
          </p:cNvSpPr>
          <p:nvPr/>
        </p:nvSpPr>
        <p:spPr bwMode="auto">
          <a:xfrm>
            <a:off x="101600" y="3505200"/>
            <a:ext cx="7924800" cy="3048000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866" name="Oval 10"/>
          <p:cNvSpPr>
            <a:spLocks noChangeArrowheads="1"/>
          </p:cNvSpPr>
          <p:nvPr/>
        </p:nvSpPr>
        <p:spPr bwMode="auto">
          <a:xfrm>
            <a:off x="609600" y="1085850"/>
            <a:ext cx="2540000" cy="3048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868" name="Text Box 12"/>
          <p:cNvSpPr txBox="1">
            <a:spLocks noChangeArrowheads="1"/>
          </p:cNvSpPr>
          <p:nvPr/>
        </p:nvSpPr>
        <p:spPr bwMode="auto">
          <a:xfrm>
            <a:off x="8729958" y="3472934"/>
            <a:ext cx="292993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sz="1800" dirty="0"/>
              <a:t>Next Best Item-</a:t>
            </a:r>
            <a:r>
              <a:rPr lang="en-US" sz="1200" dirty="0"/>
              <a:t>I felt like a failure</a:t>
            </a:r>
            <a:endParaRPr lang="en-US" sz="1800" dirty="0"/>
          </a:p>
        </p:txBody>
      </p:sp>
      <p:sp>
        <p:nvSpPr>
          <p:cNvPr id="121869" name="Rectangle 13"/>
          <p:cNvSpPr>
            <a:spLocks noChangeArrowheads="1"/>
          </p:cNvSpPr>
          <p:nvPr/>
        </p:nvSpPr>
        <p:spPr bwMode="auto">
          <a:xfrm>
            <a:off x="1828800" y="2743200"/>
            <a:ext cx="3962400" cy="533400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5247" name="Group 15" descr="diagrams"/>
          <p:cNvGrpSpPr>
            <a:grpSpLocks/>
          </p:cNvGrpSpPr>
          <p:nvPr/>
        </p:nvGrpSpPr>
        <p:grpSpPr bwMode="auto">
          <a:xfrm>
            <a:off x="304800" y="3657600"/>
            <a:ext cx="11724217" cy="2841625"/>
            <a:chOff x="144" y="2304"/>
            <a:chExt cx="5539" cy="1790"/>
          </a:xfrm>
        </p:grpSpPr>
        <p:pic>
          <p:nvPicPr>
            <p:cNvPr id="12185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2304"/>
              <a:ext cx="1733" cy="17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1870" name="Picture 1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0" y="2364"/>
              <a:ext cx="1733" cy="17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" name="Picture 13" descr="diagram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216" y="554852"/>
            <a:ext cx="3668184" cy="27463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3149600" y="1248937"/>
            <a:ext cx="7009161" cy="1113263"/>
          </a:xfrm>
          <a:prstGeom prst="straightConnector1">
            <a:avLst/>
          </a:prstGeom>
          <a:ln w="76200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H="1">
            <a:off x="3010829" y="2514600"/>
            <a:ext cx="7092176" cy="2403088"/>
          </a:xfrm>
          <a:prstGeom prst="straightConnector1">
            <a:avLst/>
          </a:prstGeom>
          <a:ln w="762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3149600" y="5330283"/>
            <a:ext cx="6529659" cy="44605"/>
          </a:xfrm>
          <a:prstGeom prst="straightConnector1">
            <a:avLst/>
          </a:prstGeom>
          <a:ln w="762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965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1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5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1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862" grpId="0" animBg="1"/>
      <p:bldP spid="121863" grpId="0" animBg="1"/>
      <p:bldP spid="121866" grpId="0" animBg="1"/>
      <p:bldP spid="121868" grpId="0"/>
      <p:bldP spid="12186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ext Box 2"/>
          <p:cNvSpPr txBox="1">
            <a:spLocks noChangeArrowheads="1"/>
          </p:cNvSpPr>
          <p:nvPr/>
        </p:nvSpPr>
        <p:spPr bwMode="auto">
          <a:xfrm>
            <a:off x="203200" y="355600"/>
            <a:ext cx="7721600" cy="2006600"/>
          </a:xfrm>
          <a:prstGeom prst="rect">
            <a:avLst/>
          </a:prstGeom>
          <a:solidFill>
            <a:srgbClr val="FFFF99"/>
          </a:solidFill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en-US"/>
              <a:t>I felt like a failure</a:t>
            </a:r>
          </a:p>
          <a:p>
            <a:pPr lvl="1" algn="l" eaLnBrk="1" hangingPunct="1">
              <a:spcBef>
                <a:spcPct val="0"/>
              </a:spcBef>
              <a:buFontTx/>
              <a:buAutoNum type="arabicPeriod"/>
            </a:pPr>
            <a:r>
              <a:rPr lang="en-US" sz="2000">
                <a:ea typeface="ＭＳ Ｐゴシック" charset="0"/>
              </a:rPr>
              <a:t>Never</a:t>
            </a:r>
          </a:p>
          <a:p>
            <a:pPr lvl="1" algn="l" eaLnBrk="1" hangingPunct="1">
              <a:spcBef>
                <a:spcPct val="0"/>
              </a:spcBef>
              <a:buFontTx/>
              <a:buAutoNum type="arabicPeriod"/>
            </a:pPr>
            <a:r>
              <a:rPr lang="en-US" sz="2000">
                <a:ea typeface="ＭＳ Ｐゴシック" charset="0"/>
              </a:rPr>
              <a:t>Rarely</a:t>
            </a:r>
          </a:p>
          <a:p>
            <a:pPr lvl="1" algn="l" eaLnBrk="1" hangingPunct="1">
              <a:spcBef>
                <a:spcPct val="0"/>
              </a:spcBef>
              <a:buFontTx/>
              <a:buAutoNum type="arabicPeriod"/>
            </a:pPr>
            <a:r>
              <a:rPr lang="en-US" sz="2000">
                <a:ea typeface="ＭＳ Ｐゴシック" charset="0"/>
              </a:rPr>
              <a:t>Sometimes</a:t>
            </a:r>
          </a:p>
          <a:p>
            <a:pPr lvl="1" algn="l" eaLnBrk="1" hangingPunct="1">
              <a:spcBef>
                <a:spcPct val="0"/>
              </a:spcBef>
              <a:buFontTx/>
              <a:buAutoNum type="arabicPeriod"/>
            </a:pPr>
            <a:r>
              <a:rPr lang="en-US" sz="2000">
                <a:ea typeface="ＭＳ Ｐゴシック" charset="0"/>
              </a:rPr>
              <a:t>Often</a:t>
            </a:r>
          </a:p>
          <a:p>
            <a:pPr lvl="1" algn="l" eaLnBrk="1" hangingPunct="1">
              <a:spcBef>
                <a:spcPct val="0"/>
              </a:spcBef>
              <a:buFontTx/>
              <a:buAutoNum type="arabicPeriod"/>
            </a:pPr>
            <a:r>
              <a:rPr lang="en-US" sz="2000">
                <a:ea typeface="ＭＳ Ｐゴシック" charset="0"/>
              </a:rPr>
              <a:t>Always</a:t>
            </a:r>
          </a:p>
        </p:txBody>
      </p:sp>
      <p:sp>
        <p:nvSpPr>
          <p:cNvPr id="122883" name="Rectangle 3"/>
          <p:cNvSpPr>
            <a:spLocks noChangeArrowheads="1"/>
          </p:cNvSpPr>
          <p:nvPr/>
        </p:nvSpPr>
        <p:spPr bwMode="auto">
          <a:xfrm>
            <a:off x="8229600" y="228600"/>
            <a:ext cx="3860800" cy="6324600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260" name="Rectangle 4"/>
          <p:cNvSpPr>
            <a:spLocks noChangeArrowheads="1"/>
          </p:cNvSpPr>
          <p:nvPr/>
        </p:nvSpPr>
        <p:spPr bwMode="auto">
          <a:xfrm>
            <a:off x="101600" y="228600"/>
            <a:ext cx="7924800" cy="2286000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885" name="Text Box 5"/>
          <p:cNvSpPr txBox="1">
            <a:spLocks noChangeArrowheads="1"/>
          </p:cNvSpPr>
          <p:nvPr/>
        </p:nvSpPr>
        <p:spPr bwMode="auto">
          <a:xfrm>
            <a:off x="2010834" y="2819401"/>
            <a:ext cx="2154767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sz="1800"/>
              <a:t>T-Score = </a:t>
            </a:r>
            <a:r>
              <a:rPr lang="en-US" sz="1800" b="1">
                <a:solidFill>
                  <a:srgbClr val="FF0000"/>
                </a:solidFill>
              </a:rPr>
              <a:t>53</a:t>
            </a:r>
          </a:p>
        </p:txBody>
      </p:sp>
      <p:sp>
        <p:nvSpPr>
          <p:cNvPr id="122886" name="Text Box 6"/>
          <p:cNvSpPr txBox="1">
            <a:spLocks noChangeArrowheads="1"/>
          </p:cNvSpPr>
          <p:nvPr/>
        </p:nvSpPr>
        <p:spPr bwMode="auto">
          <a:xfrm>
            <a:off x="4347634" y="2819401"/>
            <a:ext cx="1341967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sz="1800"/>
              <a:t>SE = </a:t>
            </a:r>
            <a:r>
              <a:rPr lang="en-US" sz="1800" b="1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22887" name="Rectangle 7"/>
          <p:cNvSpPr>
            <a:spLocks noChangeArrowheads="1"/>
          </p:cNvSpPr>
          <p:nvPr/>
        </p:nvSpPr>
        <p:spPr bwMode="auto">
          <a:xfrm>
            <a:off x="101600" y="3505200"/>
            <a:ext cx="7924800" cy="3048000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889" name="Oval 9"/>
          <p:cNvSpPr>
            <a:spLocks noChangeArrowheads="1"/>
          </p:cNvSpPr>
          <p:nvPr/>
        </p:nvSpPr>
        <p:spPr bwMode="auto">
          <a:xfrm>
            <a:off x="609600" y="1066800"/>
            <a:ext cx="2438400" cy="3048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891" name="Text Box 11"/>
          <p:cNvSpPr txBox="1">
            <a:spLocks noChangeArrowheads="1"/>
          </p:cNvSpPr>
          <p:nvPr/>
        </p:nvSpPr>
        <p:spPr bwMode="auto">
          <a:xfrm>
            <a:off x="8310033" y="265113"/>
            <a:ext cx="276229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sz="1800" dirty="0"/>
              <a:t>Next Best Item-</a:t>
            </a:r>
            <a:r>
              <a:rPr lang="en-US" sz="1200" dirty="0"/>
              <a:t>I felt worthless</a:t>
            </a:r>
            <a:endParaRPr lang="en-US" sz="1800" dirty="0"/>
          </a:p>
        </p:txBody>
      </p:sp>
      <p:sp>
        <p:nvSpPr>
          <p:cNvPr id="122892" name="Rectangle 12"/>
          <p:cNvSpPr>
            <a:spLocks noChangeArrowheads="1"/>
          </p:cNvSpPr>
          <p:nvPr/>
        </p:nvSpPr>
        <p:spPr bwMode="auto">
          <a:xfrm>
            <a:off x="1828800" y="2743200"/>
            <a:ext cx="3962400" cy="533400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6271" name="Group 15" descr="diagrams"/>
          <p:cNvGrpSpPr>
            <a:grpSpLocks/>
          </p:cNvGrpSpPr>
          <p:nvPr/>
        </p:nvGrpSpPr>
        <p:grpSpPr bwMode="auto">
          <a:xfrm>
            <a:off x="304800" y="762001"/>
            <a:ext cx="11694584" cy="5641975"/>
            <a:chOff x="144" y="480"/>
            <a:chExt cx="5525" cy="3554"/>
          </a:xfrm>
        </p:grpSpPr>
        <p:pic>
          <p:nvPicPr>
            <p:cNvPr id="122890" name="Picture 1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2304"/>
              <a:ext cx="1733" cy="17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893" name="Picture 1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480"/>
              <a:ext cx="1733" cy="17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894" name="Picture 1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2304"/>
              <a:ext cx="1733" cy="17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8110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883" grpId="0" animBg="1"/>
      <p:bldP spid="122885" grpId="0" animBg="1"/>
      <p:bldP spid="122886" grpId="0" animBg="1"/>
      <p:bldP spid="122887" grpId="0" animBg="1"/>
      <p:bldP spid="122889" grpId="0" animBg="1"/>
      <p:bldP spid="122891" grpId="0"/>
      <p:bldP spid="12289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ext Box 2"/>
          <p:cNvSpPr txBox="1">
            <a:spLocks noChangeArrowheads="1"/>
          </p:cNvSpPr>
          <p:nvPr/>
        </p:nvSpPr>
        <p:spPr bwMode="auto">
          <a:xfrm>
            <a:off x="203200" y="355600"/>
            <a:ext cx="7721600" cy="2006600"/>
          </a:xfrm>
          <a:prstGeom prst="rect">
            <a:avLst/>
          </a:prstGeom>
          <a:solidFill>
            <a:srgbClr val="FFFF99"/>
          </a:solidFill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en-US"/>
              <a:t>I felt worthless</a:t>
            </a:r>
          </a:p>
          <a:p>
            <a:pPr lvl="1" algn="l" eaLnBrk="1" hangingPunct="1">
              <a:spcBef>
                <a:spcPct val="0"/>
              </a:spcBef>
              <a:buFontTx/>
              <a:buAutoNum type="arabicPeriod"/>
            </a:pPr>
            <a:r>
              <a:rPr lang="en-US" sz="2000">
                <a:ea typeface="ＭＳ Ｐゴシック" charset="0"/>
              </a:rPr>
              <a:t>Never</a:t>
            </a:r>
          </a:p>
          <a:p>
            <a:pPr lvl="1" algn="l" eaLnBrk="1" hangingPunct="1">
              <a:spcBef>
                <a:spcPct val="0"/>
              </a:spcBef>
              <a:buFontTx/>
              <a:buAutoNum type="arabicPeriod"/>
            </a:pPr>
            <a:r>
              <a:rPr lang="en-US" sz="2000">
                <a:ea typeface="ＭＳ Ｐゴシック" charset="0"/>
              </a:rPr>
              <a:t>Rarely</a:t>
            </a:r>
          </a:p>
          <a:p>
            <a:pPr lvl="1" algn="l" eaLnBrk="1" hangingPunct="1">
              <a:spcBef>
                <a:spcPct val="0"/>
              </a:spcBef>
              <a:buFontTx/>
              <a:buAutoNum type="arabicPeriod"/>
            </a:pPr>
            <a:r>
              <a:rPr lang="en-US" sz="2000">
                <a:ea typeface="ＭＳ Ｐゴシック" charset="0"/>
              </a:rPr>
              <a:t>Sometimes</a:t>
            </a:r>
          </a:p>
          <a:p>
            <a:pPr lvl="1" algn="l" eaLnBrk="1" hangingPunct="1">
              <a:spcBef>
                <a:spcPct val="0"/>
              </a:spcBef>
              <a:buFontTx/>
              <a:buAutoNum type="arabicPeriod"/>
            </a:pPr>
            <a:r>
              <a:rPr lang="en-US" sz="2000">
                <a:ea typeface="ＭＳ Ｐゴシック" charset="0"/>
              </a:rPr>
              <a:t>Often</a:t>
            </a:r>
          </a:p>
          <a:p>
            <a:pPr lvl="1" algn="l" eaLnBrk="1" hangingPunct="1">
              <a:spcBef>
                <a:spcPct val="0"/>
              </a:spcBef>
              <a:buFontTx/>
              <a:buAutoNum type="arabicPeriod"/>
            </a:pPr>
            <a:r>
              <a:rPr lang="en-US" sz="2000">
                <a:ea typeface="ＭＳ Ｐゴシック" charset="0"/>
              </a:rPr>
              <a:t>Always</a:t>
            </a:r>
          </a:p>
        </p:txBody>
      </p:sp>
      <p:sp>
        <p:nvSpPr>
          <p:cNvPr id="123907" name="Rectangle 3"/>
          <p:cNvSpPr>
            <a:spLocks noChangeArrowheads="1"/>
          </p:cNvSpPr>
          <p:nvPr/>
        </p:nvSpPr>
        <p:spPr bwMode="auto">
          <a:xfrm>
            <a:off x="8229600" y="228600"/>
            <a:ext cx="3860800" cy="6324600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84" name="Rectangle 4"/>
          <p:cNvSpPr>
            <a:spLocks noChangeArrowheads="1"/>
          </p:cNvSpPr>
          <p:nvPr/>
        </p:nvSpPr>
        <p:spPr bwMode="auto">
          <a:xfrm>
            <a:off x="101600" y="228600"/>
            <a:ext cx="7924800" cy="2286000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09" name="Text Box 5"/>
          <p:cNvSpPr txBox="1">
            <a:spLocks noChangeArrowheads="1"/>
          </p:cNvSpPr>
          <p:nvPr/>
        </p:nvSpPr>
        <p:spPr bwMode="auto">
          <a:xfrm>
            <a:off x="2010834" y="2819401"/>
            <a:ext cx="2154767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sz="1800"/>
              <a:t>T-Score = </a:t>
            </a:r>
            <a:r>
              <a:rPr lang="en-US" sz="1800" b="1">
                <a:solidFill>
                  <a:srgbClr val="FF0000"/>
                </a:solidFill>
              </a:rPr>
              <a:t>55</a:t>
            </a:r>
          </a:p>
        </p:txBody>
      </p:sp>
      <p:sp>
        <p:nvSpPr>
          <p:cNvPr id="123910" name="Text Box 6"/>
          <p:cNvSpPr txBox="1">
            <a:spLocks noChangeArrowheads="1"/>
          </p:cNvSpPr>
          <p:nvPr/>
        </p:nvSpPr>
        <p:spPr bwMode="auto">
          <a:xfrm>
            <a:off x="4347634" y="2819401"/>
            <a:ext cx="1341967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sz="1800" dirty="0"/>
              <a:t>SE = 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123911" name="Rectangle 7"/>
          <p:cNvSpPr>
            <a:spLocks noChangeArrowheads="1"/>
          </p:cNvSpPr>
          <p:nvPr/>
        </p:nvSpPr>
        <p:spPr bwMode="auto">
          <a:xfrm>
            <a:off x="101600" y="3505200"/>
            <a:ext cx="7924800" cy="3048000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14" name="Text Box 10"/>
          <p:cNvSpPr txBox="1">
            <a:spLocks noChangeArrowheads="1"/>
          </p:cNvSpPr>
          <p:nvPr/>
        </p:nvSpPr>
        <p:spPr bwMode="auto">
          <a:xfrm>
            <a:off x="8310034" y="265113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endParaRPr lang="en-US" sz="1800" dirty="0"/>
          </a:p>
        </p:txBody>
      </p:sp>
      <p:sp>
        <p:nvSpPr>
          <p:cNvPr id="123915" name="Rectangle 11"/>
          <p:cNvSpPr>
            <a:spLocks noChangeArrowheads="1"/>
          </p:cNvSpPr>
          <p:nvPr/>
        </p:nvSpPr>
        <p:spPr bwMode="auto">
          <a:xfrm>
            <a:off x="1828800" y="2743200"/>
            <a:ext cx="3962400" cy="533400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7295" name="Group 15" descr="diagrams"/>
          <p:cNvGrpSpPr>
            <a:grpSpLocks/>
          </p:cNvGrpSpPr>
          <p:nvPr/>
        </p:nvGrpSpPr>
        <p:grpSpPr bwMode="auto">
          <a:xfrm>
            <a:off x="304800" y="762001"/>
            <a:ext cx="11694584" cy="5641975"/>
            <a:chOff x="144" y="480"/>
            <a:chExt cx="5525" cy="3554"/>
          </a:xfrm>
        </p:grpSpPr>
        <p:pic>
          <p:nvPicPr>
            <p:cNvPr id="123913" name="Picture 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2304"/>
              <a:ext cx="1733" cy="17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916" name="Picture 1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480"/>
              <a:ext cx="1733" cy="17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917" name="Picture 1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2304"/>
              <a:ext cx="1733" cy="17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3918" name="Oval 14"/>
          <p:cNvSpPr>
            <a:spLocks noChangeArrowheads="1"/>
          </p:cNvSpPr>
          <p:nvPr/>
        </p:nvSpPr>
        <p:spPr bwMode="auto">
          <a:xfrm>
            <a:off x="609600" y="1066800"/>
            <a:ext cx="2438400" cy="3048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Oval 1"/>
          <p:cNvSpPr/>
          <p:nvPr/>
        </p:nvSpPr>
        <p:spPr>
          <a:xfrm>
            <a:off x="4165601" y="2609385"/>
            <a:ext cx="1265043" cy="802888"/>
          </a:xfrm>
          <a:prstGeom prst="ellipse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570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909" grpId="0" animBg="1"/>
      <p:bldP spid="123910" grpId="0" animBg="1"/>
      <p:bldP spid="123911" grpId="0" animBg="1"/>
      <p:bldP spid="123915" grpId="0" animBg="1"/>
      <p:bldP spid="123918" grpId="0" animBg="1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framework_adult_lg2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85" b="12085"/>
          <a:stretch>
            <a:fillRect/>
          </a:stretch>
        </p:blipFill>
        <p:spPr>
          <a:xfrm>
            <a:off x="1148163" y="1515068"/>
            <a:ext cx="10109475" cy="4426951"/>
          </a:xfrm>
        </p:spPr>
      </p:pic>
      <p:pic>
        <p:nvPicPr>
          <p:cNvPr id="6" name="Picture 5" descr="Promis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69" y="50824"/>
            <a:ext cx="3885164" cy="5675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99305" y="848823"/>
            <a:ext cx="79838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2">
                    <a:lumMod val="75000"/>
                  </a:schemeClr>
                </a:solidFill>
              </a:rPr>
              <a:t>      Bio       	              Psycho		        Social    	     		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203944" y="1814624"/>
            <a:ext cx="4947684" cy="942752"/>
            <a:chOff x="3203944" y="1814624"/>
            <a:chExt cx="4947684" cy="942752"/>
          </a:xfrm>
        </p:grpSpPr>
        <p:sp>
          <p:nvSpPr>
            <p:cNvPr id="8" name="Rectangle 7"/>
            <p:cNvSpPr/>
            <p:nvPr/>
          </p:nvSpPr>
          <p:spPr>
            <a:xfrm>
              <a:off x="3203944" y="1814624"/>
              <a:ext cx="2140689" cy="340242"/>
            </a:xfrm>
            <a:prstGeom prst="rect">
              <a:avLst/>
            </a:prstGeom>
            <a:noFill/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3203944" y="2388781"/>
              <a:ext cx="2140689" cy="368595"/>
            </a:xfrm>
            <a:prstGeom prst="rect">
              <a:avLst/>
            </a:prstGeom>
            <a:noFill/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195237" y="1814624"/>
              <a:ext cx="1956391" cy="290623"/>
            </a:xfrm>
            <a:prstGeom prst="rect">
              <a:avLst/>
            </a:prstGeom>
            <a:noFill/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6202900" y="2154866"/>
            <a:ext cx="1956391" cy="290623"/>
          </a:xfrm>
          <a:prstGeom prst="rect">
            <a:avLst/>
          </a:prstGeom>
          <a:noFill/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203944" y="2760974"/>
            <a:ext cx="2140689" cy="290623"/>
          </a:xfrm>
          <a:prstGeom prst="rect">
            <a:avLst/>
          </a:prstGeom>
          <a:noFill/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4540199" y="229045"/>
            <a:ext cx="5666295" cy="470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Each program chooses it own instruments. </a:t>
            </a:r>
          </a:p>
        </p:txBody>
      </p:sp>
    </p:spTree>
    <p:extLst>
      <p:ext uri="{BB962C8B-B14F-4D97-AF65-F5344CB8AC3E}">
        <p14:creationId xmlns:p14="http://schemas.microsoft.com/office/powerpoint/2010/main" val="4155894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4644" y="363346"/>
            <a:ext cx="10515600" cy="1325563"/>
          </a:xfrm>
        </p:spPr>
        <p:txBody>
          <a:bodyPr/>
          <a:lstStyle/>
          <a:p>
            <a:r>
              <a:rPr lang="en-US" dirty="0"/>
              <a:t>	UR Health Lab: DATA Science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121" y="467880"/>
            <a:ext cx="1120052" cy="11200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4140" y="2192851"/>
            <a:ext cx="3726285" cy="30940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452142" y="2458437"/>
            <a:ext cx="1568057" cy="130303"/>
          </a:xfrm>
          <a:prstGeom prst="rect">
            <a:avLst/>
          </a:prstGeom>
          <a:solidFill>
            <a:schemeClr val="accent6">
              <a:alpha val="41176"/>
            </a:schemeClr>
          </a:solidFill>
          <a:ln>
            <a:solidFill>
              <a:srgbClr val="41719C">
                <a:alpha val="74118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623860" y="2458437"/>
            <a:ext cx="1568057" cy="130303"/>
          </a:xfrm>
          <a:prstGeom prst="rect">
            <a:avLst/>
          </a:prstGeom>
          <a:solidFill>
            <a:schemeClr val="accent6">
              <a:alpha val="41176"/>
            </a:schemeClr>
          </a:solidFill>
          <a:ln>
            <a:solidFill>
              <a:srgbClr val="41719C">
                <a:alpha val="74118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636663" y="3032844"/>
            <a:ext cx="1568057" cy="130303"/>
          </a:xfrm>
          <a:prstGeom prst="rect">
            <a:avLst/>
          </a:prstGeom>
          <a:solidFill>
            <a:schemeClr val="accent6">
              <a:alpha val="41176"/>
            </a:schemeClr>
          </a:solidFill>
          <a:ln>
            <a:solidFill>
              <a:srgbClr val="41719C">
                <a:alpha val="74118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623859" y="4930731"/>
            <a:ext cx="1568057" cy="130303"/>
          </a:xfrm>
          <a:prstGeom prst="rect">
            <a:avLst/>
          </a:prstGeom>
          <a:solidFill>
            <a:schemeClr val="accent6">
              <a:alpha val="41176"/>
            </a:schemeClr>
          </a:solidFill>
          <a:ln>
            <a:solidFill>
              <a:srgbClr val="41719C">
                <a:alpha val="74118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65943" y="6066400"/>
            <a:ext cx="69823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John E. Kelly, who oversees IBM’s research labs and the Watson business</a:t>
            </a:r>
          </a:p>
          <a:p>
            <a:pPr algn="r"/>
            <a:r>
              <a:rPr lang="en-US" dirty="0"/>
              <a:t>New York Times Oct, 17, 2016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65943" y="2192851"/>
            <a:ext cx="6375123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IBM has spent more than $4 billion buying a handful of companies with vast stores of medical data. 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“</a:t>
            </a:r>
            <a:r>
              <a:rPr lang="en-US" sz="2000" i="1" dirty="0"/>
              <a:t>A.I. machines are only as smart as the data you give them</a:t>
            </a:r>
            <a:r>
              <a:rPr lang="en-US" sz="2000" dirty="0"/>
              <a:t>.”</a:t>
            </a:r>
          </a:p>
          <a:p>
            <a:endParaRPr lang="en-US" sz="2000" dirty="0"/>
          </a:p>
        </p:txBody>
      </p:sp>
      <p:sp>
        <p:nvSpPr>
          <p:cNvPr id="7" name="Rectangle: Rounded Corners 6"/>
          <p:cNvSpPr/>
          <p:nvPr/>
        </p:nvSpPr>
        <p:spPr>
          <a:xfrm>
            <a:off x="511098" y="3259575"/>
            <a:ext cx="6329968" cy="270933"/>
          </a:xfrm>
          <a:prstGeom prst="roundRect">
            <a:avLst/>
          </a:prstGeom>
          <a:solidFill>
            <a:schemeClr val="accent6">
              <a:lumMod val="75000"/>
              <a:alpha val="2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60033" y="2458437"/>
            <a:ext cx="2388497" cy="46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949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  <p:bldP spid="11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4038" y="932337"/>
            <a:ext cx="6683399" cy="592566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PROMIS vs SF-36PF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31305" y="1230316"/>
            <a:ext cx="6689769" cy="4662487"/>
          </a:xfrm>
        </p:spPr>
        <p:txBody>
          <a:bodyPr/>
          <a:lstStyle/>
          <a:p>
            <a:pPr marL="214313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5" name="Rectangle: Rounded Corners 4"/>
          <p:cNvSpPr/>
          <p:nvPr/>
        </p:nvSpPr>
        <p:spPr>
          <a:xfrm>
            <a:off x="3826934" y="3612443"/>
            <a:ext cx="1241778" cy="2454013"/>
          </a:xfrm>
          <a:prstGeom prst="roundRect">
            <a:avLst/>
          </a:prstGeom>
          <a:solidFill>
            <a:srgbClr val="FF000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  <a:p>
            <a:pPr algn="ctr"/>
            <a:endParaRPr lang="en-US" sz="3200" dirty="0">
              <a:solidFill>
                <a:schemeClr val="tx1"/>
              </a:solidFill>
            </a:endParaRPr>
          </a:p>
          <a:p>
            <a:pPr algn="ctr"/>
            <a:r>
              <a:rPr lang="en-US" sz="3200" dirty="0">
                <a:solidFill>
                  <a:schemeClr val="tx1"/>
                </a:solidFill>
              </a:rPr>
              <a:t>Floor</a:t>
            </a:r>
          </a:p>
        </p:txBody>
      </p:sp>
    </p:spTree>
    <p:extLst>
      <p:ext uri="{BB962C8B-B14F-4D97-AF65-F5344CB8AC3E}">
        <p14:creationId xmlns:p14="http://schemas.microsoft.com/office/powerpoint/2010/main" val="3570757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PROMIS vs PHQ-9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58354" y="1310860"/>
            <a:ext cx="6875292" cy="5392643"/>
          </a:xfrm>
          <a:prstGeom prst="rect">
            <a:avLst/>
          </a:prstGeom>
        </p:spPr>
      </p:pic>
      <p:sp>
        <p:nvSpPr>
          <p:cNvPr id="8" name="Freeform: Shape 7"/>
          <p:cNvSpPr/>
          <p:nvPr/>
        </p:nvSpPr>
        <p:spPr>
          <a:xfrm>
            <a:off x="5576711" y="2336800"/>
            <a:ext cx="2844800" cy="3285067"/>
          </a:xfrm>
          <a:custGeom>
            <a:avLst/>
            <a:gdLst>
              <a:gd name="connsiteX0" fmla="*/ 0 w 2844800"/>
              <a:gd name="connsiteY0" fmla="*/ 3285067 h 3285067"/>
              <a:gd name="connsiteX1" fmla="*/ 158044 w 2844800"/>
              <a:gd name="connsiteY1" fmla="*/ 3160889 h 3285067"/>
              <a:gd name="connsiteX2" fmla="*/ 304800 w 2844800"/>
              <a:gd name="connsiteY2" fmla="*/ 2923822 h 3285067"/>
              <a:gd name="connsiteX3" fmla="*/ 1072444 w 2844800"/>
              <a:gd name="connsiteY3" fmla="*/ 90311 h 3285067"/>
              <a:gd name="connsiteX4" fmla="*/ 1140178 w 2844800"/>
              <a:gd name="connsiteY4" fmla="*/ 0 h 3285067"/>
              <a:gd name="connsiteX5" fmla="*/ 1253066 w 2844800"/>
              <a:gd name="connsiteY5" fmla="*/ 101600 h 3285067"/>
              <a:gd name="connsiteX6" fmla="*/ 1365955 w 2844800"/>
              <a:gd name="connsiteY6" fmla="*/ 169333 h 3285067"/>
              <a:gd name="connsiteX7" fmla="*/ 1501422 w 2844800"/>
              <a:gd name="connsiteY7" fmla="*/ 214489 h 3285067"/>
              <a:gd name="connsiteX8" fmla="*/ 1636889 w 2844800"/>
              <a:gd name="connsiteY8" fmla="*/ 237067 h 3285067"/>
              <a:gd name="connsiteX9" fmla="*/ 1727200 w 2844800"/>
              <a:gd name="connsiteY9" fmla="*/ 158044 h 3285067"/>
              <a:gd name="connsiteX10" fmla="*/ 1907822 w 2844800"/>
              <a:gd name="connsiteY10" fmla="*/ 293511 h 3285067"/>
              <a:gd name="connsiteX11" fmla="*/ 2077155 w 2844800"/>
              <a:gd name="connsiteY11" fmla="*/ 282222 h 3285067"/>
              <a:gd name="connsiteX12" fmla="*/ 2088444 w 2844800"/>
              <a:gd name="connsiteY12" fmla="*/ 304800 h 3285067"/>
              <a:gd name="connsiteX13" fmla="*/ 2528711 w 2844800"/>
              <a:gd name="connsiteY13" fmla="*/ 2720622 h 3285067"/>
              <a:gd name="connsiteX14" fmla="*/ 2686755 w 2844800"/>
              <a:gd name="connsiteY14" fmla="*/ 3014133 h 3285067"/>
              <a:gd name="connsiteX15" fmla="*/ 2844800 w 2844800"/>
              <a:gd name="connsiteY15" fmla="*/ 3183467 h 3285067"/>
              <a:gd name="connsiteX16" fmla="*/ 2596444 w 2844800"/>
              <a:gd name="connsiteY16" fmla="*/ 3036711 h 3285067"/>
              <a:gd name="connsiteX17" fmla="*/ 2235200 w 2844800"/>
              <a:gd name="connsiteY17" fmla="*/ 2810933 h 3285067"/>
              <a:gd name="connsiteX18" fmla="*/ 1817511 w 2844800"/>
              <a:gd name="connsiteY18" fmla="*/ 2652889 h 3285067"/>
              <a:gd name="connsiteX19" fmla="*/ 1365955 w 2844800"/>
              <a:gd name="connsiteY19" fmla="*/ 2765778 h 3285067"/>
              <a:gd name="connsiteX20" fmla="*/ 722489 w 2844800"/>
              <a:gd name="connsiteY20" fmla="*/ 2935111 h 3285067"/>
              <a:gd name="connsiteX21" fmla="*/ 485422 w 2844800"/>
              <a:gd name="connsiteY21" fmla="*/ 3172178 h 3285067"/>
              <a:gd name="connsiteX22" fmla="*/ 0 w 2844800"/>
              <a:gd name="connsiteY22" fmla="*/ 3285067 h 3285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844800" h="3285067">
                <a:moveTo>
                  <a:pt x="0" y="3285067"/>
                </a:moveTo>
                <a:lnTo>
                  <a:pt x="158044" y="3160889"/>
                </a:lnTo>
                <a:lnTo>
                  <a:pt x="304800" y="2923822"/>
                </a:lnTo>
                <a:lnTo>
                  <a:pt x="1072444" y="90311"/>
                </a:lnTo>
                <a:lnTo>
                  <a:pt x="1140178" y="0"/>
                </a:lnTo>
                <a:lnTo>
                  <a:pt x="1253066" y="101600"/>
                </a:lnTo>
                <a:lnTo>
                  <a:pt x="1365955" y="169333"/>
                </a:lnTo>
                <a:lnTo>
                  <a:pt x="1501422" y="214489"/>
                </a:lnTo>
                <a:lnTo>
                  <a:pt x="1636889" y="237067"/>
                </a:lnTo>
                <a:lnTo>
                  <a:pt x="1727200" y="158044"/>
                </a:lnTo>
                <a:lnTo>
                  <a:pt x="1907822" y="293511"/>
                </a:lnTo>
                <a:lnTo>
                  <a:pt x="2077155" y="282222"/>
                </a:lnTo>
                <a:lnTo>
                  <a:pt x="2088444" y="304800"/>
                </a:lnTo>
                <a:lnTo>
                  <a:pt x="2528711" y="2720622"/>
                </a:lnTo>
                <a:lnTo>
                  <a:pt x="2686755" y="3014133"/>
                </a:lnTo>
                <a:lnTo>
                  <a:pt x="2844800" y="3183467"/>
                </a:lnTo>
                <a:lnTo>
                  <a:pt x="2596444" y="3036711"/>
                </a:lnTo>
                <a:lnTo>
                  <a:pt x="2235200" y="2810933"/>
                </a:lnTo>
                <a:lnTo>
                  <a:pt x="1817511" y="2652889"/>
                </a:lnTo>
                <a:lnTo>
                  <a:pt x="1365955" y="2765778"/>
                </a:lnTo>
                <a:lnTo>
                  <a:pt x="722489" y="2935111"/>
                </a:lnTo>
                <a:lnTo>
                  <a:pt x="485422" y="3172178"/>
                </a:lnTo>
                <a:lnTo>
                  <a:pt x="0" y="3285067"/>
                </a:lnTo>
                <a:close/>
              </a:path>
            </a:pathLst>
          </a:custGeom>
          <a:solidFill>
            <a:schemeClr val="accent6">
              <a:alpha val="5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914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35817"/>
            <a:ext cx="10515600" cy="13255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75" y="2766646"/>
            <a:ext cx="4013749" cy="2054495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1216" y="2211440"/>
            <a:ext cx="5333390" cy="3186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6389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Patient Reported Outcomes: </a:t>
            </a:r>
            <a:br>
              <a:rPr lang="en-US" b="1" dirty="0">
                <a:solidFill>
                  <a:schemeClr val="tx2"/>
                </a:solidFill>
              </a:rPr>
            </a:br>
            <a:r>
              <a:rPr lang="en-US" b="1" dirty="0">
                <a:solidFill>
                  <a:schemeClr val="tx2"/>
                </a:solidFill>
              </a:rPr>
              <a:t>PROMIS is Better Than Traditional Measures</a:t>
            </a:r>
          </a:p>
        </p:txBody>
      </p:sp>
      <p:pic>
        <p:nvPicPr>
          <p:cNvPr id="5" name="Content Placeholder 4" descr="Screen Shot 2014-07-10 at 9.43.13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054" r="-17054"/>
          <a:stretch>
            <a:fillRect/>
          </a:stretch>
        </p:blipFill>
        <p:spPr>
          <a:xfrm>
            <a:off x="1531423" y="2792576"/>
            <a:ext cx="5235943" cy="3057101"/>
          </a:xfrm>
        </p:spPr>
      </p:pic>
      <p:pic>
        <p:nvPicPr>
          <p:cNvPr id="8" name="Picture 7" descr="Screen Shot 2014-07-10 at 9.44.1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381" y="2962140"/>
            <a:ext cx="3733567" cy="28875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44078" y="5958793"/>
            <a:ext cx="24753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Papuga, Kates, Schwarz, Maloney- JOR 2014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93063" y="2315808"/>
            <a:ext cx="4801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One minute in waiting room with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iPad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94672" y="2315808"/>
            <a:ext cx="3973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5-10 min $52,000 gait machine</a:t>
            </a:r>
          </a:p>
        </p:txBody>
      </p:sp>
      <p:sp>
        <p:nvSpPr>
          <p:cNvPr id="4" name="Rectangle: Rounded Corners 3"/>
          <p:cNvSpPr/>
          <p:nvPr/>
        </p:nvSpPr>
        <p:spPr>
          <a:xfrm>
            <a:off x="8405476" y="3457641"/>
            <a:ext cx="1490133" cy="948267"/>
          </a:xfrm>
          <a:prstGeom prst="roundRect">
            <a:avLst/>
          </a:prstGeom>
          <a:solidFill>
            <a:srgbClr val="FF0000">
              <a:alpha val="26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Ceiling</a:t>
            </a:r>
          </a:p>
        </p:txBody>
      </p:sp>
    </p:spTree>
    <p:extLst>
      <p:ext uri="{BB962C8B-B14F-4D97-AF65-F5344CB8AC3E}">
        <p14:creationId xmlns:p14="http://schemas.microsoft.com/office/powerpoint/2010/main" val="3294305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06880" y="1479586"/>
            <a:ext cx="89611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 you want to know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your patients are doing…..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Just ask them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5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52810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What if we used outcomes “backwards”?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Most diagnosis is made by taking a history and physical exam.</a:t>
            </a:r>
          </a:p>
          <a:p>
            <a:r>
              <a:rPr lang="en-US" dirty="0"/>
              <a:t>There is no real statistically valid history in a EHR.</a:t>
            </a:r>
          </a:p>
          <a:p>
            <a:r>
              <a:rPr lang="en-US" dirty="0"/>
              <a:t>Outcomes are typically used at the end to see how we did.</a:t>
            </a:r>
          </a:p>
          <a:p>
            <a:r>
              <a:rPr lang="en-US" dirty="0"/>
              <a:t>Can we integrate PRO into clinical workflow and EHR in real-time?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2841" y="4399560"/>
            <a:ext cx="3998286" cy="224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5291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5943" y="102437"/>
            <a:ext cx="11700588" cy="747713"/>
          </a:xfrm>
        </p:spPr>
        <p:txBody>
          <a:bodyPr>
            <a:noAutofit/>
          </a:bodyPr>
          <a:lstStyle/>
          <a:p>
            <a:r>
              <a:rPr lang="en-US" sz="3600" b="1">
                <a:solidFill>
                  <a:schemeClr val="tx2"/>
                </a:solidFill>
                <a:latin typeface="Calibri" panose="020F0502020204030204" pitchFamily="34" charset="0"/>
              </a:rPr>
              <a:t>UR VOICE: </a:t>
            </a:r>
            <a:r>
              <a:rPr lang="en-US" sz="3600" b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V</a:t>
            </a:r>
            <a:r>
              <a:rPr lang="en-US" sz="3600" b="1">
                <a:solidFill>
                  <a:schemeClr val="tx2"/>
                </a:solidFill>
                <a:latin typeface="Calibri" panose="020F0502020204030204" pitchFamily="34" charset="0"/>
              </a:rPr>
              <a:t>alidated </a:t>
            </a:r>
            <a:r>
              <a:rPr lang="en-US" sz="3600" b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</a:t>
            </a:r>
            <a:r>
              <a:rPr lang="en-US" sz="3600" b="1">
                <a:solidFill>
                  <a:schemeClr val="tx2"/>
                </a:solidFill>
                <a:latin typeface="Calibri" panose="020F0502020204030204" pitchFamily="34" charset="0"/>
              </a:rPr>
              <a:t>utcomes </a:t>
            </a:r>
            <a:r>
              <a:rPr lang="en-US" sz="3600" b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I</a:t>
            </a:r>
            <a:r>
              <a:rPr lang="en-US" sz="3600" b="1">
                <a:solidFill>
                  <a:schemeClr val="tx2"/>
                </a:solidFill>
                <a:latin typeface="Calibri" panose="020F0502020204030204" pitchFamily="34" charset="0"/>
              </a:rPr>
              <a:t>n </a:t>
            </a:r>
            <a:r>
              <a:rPr lang="en-US" sz="3600" b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</a:t>
            </a:r>
            <a:r>
              <a:rPr lang="en-US" sz="3600" b="1">
                <a:solidFill>
                  <a:schemeClr val="tx2"/>
                </a:solidFill>
                <a:latin typeface="Calibri" panose="020F0502020204030204" pitchFamily="34" charset="0"/>
              </a:rPr>
              <a:t>linical </a:t>
            </a:r>
            <a:r>
              <a:rPr lang="en-US" sz="3600" b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E</a:t>
            </a:r>
            <a:r>
              <a:rPr lang="en-US" sz="3600" b="1">
                <a:solidFill>
                  <a:schemeClr val="tx2"/>
                </a:solidFill>
                <a:latin typeface="Calibri" panose="020F0502020204030204" pitchFamily="34" charset="0"/>
              </a:rPr>
              <a:t>xperience</a:t>
            </a:r>
            <a:endParaRPr lang="en-US" sz="36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598" y="992459"/>
            <a:ext cx="6187278" cy="55049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58" y="4363771"/>
            <a:ext cx="2024719" cy="1140359"/>
          </a:xfrm>
          <a:prstGeom prst="rect">
            <a:avLst/>
          </a:prstGeom>
        </p:spPr>
      </p:pic>
      <p:sp>
        <p:nvSpPr>
          <p:cNvPr id="7" name="Left-Right Arrow 6"/>
          <p:cNvSpPr/>
          <p:nvPr/>
        </p:nvSpPr>
        <p:spPr bwMode="auto">
          <a:xfrm>
            <a:off x="2502152" y="4781293"/>
            <a:ext cx="698285" cy="305313"/>
          </a:xfrm>
          <a:prstGeom prst="leftRightArrow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286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0" i="0" u="none" strike="noStrike" cap="none" normalizeH="0" baseline="0">
              <a:ln>
                <a:noFill/>
              </a:ln>
              <a:noFill/>
              <a:effectLst/>
              <a:latin typeface="Verdana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05022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ROMIS_Video_beta1.1_masked (1)-SD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76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2245" y="365124"/>
            <a:ext cx="10175237" cy="5723441"/>
          </a:xfrm>
        </p:spPr>
      </p:pic>
      <p:sp>
        <p:nvSpPr>
          <p:cNvPr id="6" name="TextBox 5">
            <a:hlinkClick r:id="rId5"/>
          </p:cNvPr>
          <p:cNvSpPr txBox="1"/>
          <p:nvPr/>
        </p:nvSpPr>
        <p:spPr>
          <a:xfrm>
            <a:off x="5084956" y="-4209"/>
            <a:ext cx="2386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PROMIS</a:t>
            </a:r>
          </a:p>
        </p:txBody>
      </p:sp>
    </p:spTree>
    <p:extLst>
      <p:ext uri="{BB962C8B-B14F-4D97-AF65-F5344CB8AC3E}">
        <p14:creationId xmlns:p14="http://schemas.microsoft.com/office/powerpoint/2010/main" val="1291913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6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141" y="480971"/>
            <a:ext cx="10547061" cy="63082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2501" y="757713"/>
            <a:ext cx="8114339" cy="5285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8289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141" y="480971"/>
            <a:ext cx="10547061" cy="63082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935" y="874059"/>
            <a:ext cx="8135471" cy="49588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5990" y="3946729"/>
            <a:ext cx="1387360" cy="7580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60818" y="0"/>
            <a:ext cx="16777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PRO Index</a:t>
            </a:r>
          </a:p>
        </p:txBody>
      </p:sp>
    </p:spTree>
    <p:extLst>
      <p:ext uri="{BB962C8B-B14F-4D97-AF65-F5344CB8AC3E}">
        <p14:creationId xmlns:p14="http://schemas.microsoft.com/office/powerpoint/2010/main" val="2641158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New England Journal of Medic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2942" y="5460655"/>
            <a:ext cx="5029200" cy="981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214" y="618337"/>
            <a:ext cx="11309469" cy="747713"/>
          </a:xfrm>
        </p:spPr>
        <p:txBody>
          <a:bodyPr>
            <a:noAutofit/>
          </a:bodyPr>
          <a:lstStyle/>
          <a:p>
            <a:pPr lvl="1" algn="ctr" defTabSz="457154" rtl="0">
              <a:spcBef>
                <a:spcPct val="0"/>
              </a:spcBef>
            </a:pPr>
            <a:r>
              <a:rPr lang="en-US" sz="3200" b="1" dirty="0">
                <a:solidFill>
                  <a:schemeClr val="tx1"/>
                </a:solidFill>
              </a:rPr>
              <a:t>Michael E. Porter, Ph.D.-What is Value in Health Care?</a:t>
            </a:r>
            <a:br>
              <a:rPr lang="en-US" sz="4400" b="1" dirty="0">
                <a:solidFill>
                  <a:schemeClr val="tx1"/>
                </a:solidFill>
                <a:latin typeface="Arial" charset="0"/>
              </a:rPr>
            </a:b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5298" name="Rectangle 3"/>
          <p:cNvSpPr>
            <a:spLocks noGrp="1" noChangeArrowheads="1"/>
          </p:cNvSpPr>
          <p:nvPr>
            <p:ph idx="1"/>
          </p:nvPr>
        </p:nvSpPr>
        <p:spPr>
          <a:xfrm>
            <a:off x="663770" y="1575253"/>
            <a:ext cx="11127544" cy="4166737"/>
          </a:xfrm>
        </p:spPr>
        <p:txBody>
          <a:bodyPr>
            <a:noAutofit/>
          </a:bodyPr>
          <a:lstStyle/>
          <a:p>
            <a:pPr lvl="1">
              <a:lnSpc>
                <a:spcPct val="150000"/>
              </a:lnSpc>
              <a:buNone/>
            </a:pPr>
            <a:r>
              <a:rPr lang="en-US" dirty="0">
                <a:latin typeface="Arial" charset="0"/>
              </a:rPr>
              <a:t>"Achieving </a:t>
            </a:r>
            <a:r>
              <a:rPr lang="en-US" b="1" dirty="0">
                <a:latin typeface="Arial" charset="0"/>
              </a:rPr>
              <a:t>good patient health outcomes is the fundamental purpose </a:t>
            </a:r>
            <a:r>
              <a:rPr lang="en-US" dirty="0">
                <a:latin typeface="Arial" charset="0"/>
              </a:rPr>
              <a:t>of health care. </a:t>
            </a:r>
          </a:p>
          <a:p>
            <a:pPr lvl="1">
              <a:lnSpc>
                <a:spcPct val="150000"/>
              </a:lnSpc>
              <a:buNone/>
            </a:pPr>
            <a:r>
              <a:rPr lang="en-US" b="1" dirty="0">
                <a:latin typeface="Arial" charset="0"/>
              </a:rPr>
              <a:t>outcome measurement </a:t>
            </a:r>
            <a:r>
              <a:rPr lang="en-US" dirty="0">
                <a:latin typeface="Arial" charset="0"/>
              </a:rPr>
              <a:t>is perhaps the </a:t>
            </a:r>
            <a:r>
              <a:rPr lang="en-US" b="1" dirty="0">
                <a:latin typeface="Arial" charset="0"/>
              </a:rPr>
              <a:t>single most powerful tool in revamping the health care system. </a:t>
            </a:r>
          </a:p>
          <a:p>
            <a:pPr lvl="1">
              <a:lnSpc>
                <a:spcPct val="150000"/>
              </a:lnSpc>
              <a:buNone/>
            </a:pPr>
            <a:r>
              <a:rPr lang="en-US" dirty="0">
                <a:latin typeface="Arial" charset="0"/>
              </a:rPr>
              <a:t>Yet systematic and rigorous outcome measurement remains </a:t>
            </a:r>
            <a:r>
              <a:rPr lang="en-US" b="1" dirty="0">
                <a:latin typeface="Arial" charset="0"/>
              </a:rPr>
              <a:t>rare or nonexistent</a:t>
            </a:r>
            <a:r>
              <a:rPr lang="en-US" dirty="0">
                <a:latin typeface="Arial" charset="0"/>
              </a:rPr>
              <a:t> in most settings. "</a:t>
            </a:r>
          </a:p>
        </p:txBody>
      </p:sp>
    </p:spTree>
    <p:extLst>
      <p:ext uri="{BB962C8B-B14F-4D97-AF65-F5344CB8AC3E}">
        <p14:creationId xmlns:p14="http://schemas.microsoft.com/office/powerpoint/2010/main" val="35076273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6154" y="113222"/>
            <a:ext cx="5008684" cy="80681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PROMIS:</a:t>
            </a:r>
            <a:r>
              <a:rPr lang="en-US" b="1" dirty="0"/>
              <a:t> October 2016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46832786"/>
              </p:ext>
            </p:extLst>
          </p:nvPr>
        </p:nvGraphicFramePr>
        <p:xfrm>
          <a:off x="1449907" y="4228899"/>
          <a:ext cx="8118636" cy="22472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52530" y="616789"/>
            <a:ext cx="1153947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100,000 Unique Patients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718K Assessments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Ave 2.4 minutes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4 million questions answered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97% administration rate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79% completion of all 3 PROMIS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Over 30 departments/divisions</a:t>
            </a:r>
          </a:p>
        </p:txBody>
      </p:sp>
    </p:spTree>
    <p:extLst>
      <p:ext uri="{BB962C8B-B14F-4D97-AF65-F5344CB8AC3E}">
        <p14:creationId xmlns:p14="http://schemas.microsoft.com/office/powerpoint/2010/main" val="25364806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0509" y="13653"/>
            <a:ext cx="9179380" cy="1075492"/>
          </a:xfrm>
        </p:spPr>
        <p:txBody>
          <a:bodyPr/>
          <a:lstStyle/>
          <a:p>
            <a:r>
              <a:rPr lang="en-US" dirty="0"/>
              <a:t>Large Scale PRO and CG-CAHPS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12534" y="939002"/>
            <a:ext cx="7289776" cy="52519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69199" y="615985"/>
            <a:ext cx="11973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**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69199" y="4559331"/>
            <a:ext cx="11973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**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5363123" y="928063"/>
            <a:ext cx="2481820" cy="1683293"/>
          </a:xfrm>
          <a:prstGeom prst="rect">
            <a:avLst/>
          </a:prstGeom>
          <a:noFill/>
          <a:ln w="762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286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1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5363123" y="4507688"/>
            <a:ext cx="2481820" cy="1683293"/>
          </a:xfrm>
          <a:prstGeom prst="rect">
            <a:avLst/>
          </a:prstGeom>
          <a:noFill/>
          <a:ln w="762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286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1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7881273" y="4507687"/>
            <a:ext cx="2481820" cy="1683293"/>
          </a:xfrm>
          <a:prstGeom prst="rect">
            <a:avLst/>
          </a:prstGeom>
          <a:noFill/>
          <a:ln w="762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286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813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8" y="1912496"/>
            <a:ext cx="5742439" cy="405175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Applying “big data” techniques</a:t>
            </a:r>
          </a:p>
          <a:p>
            <a:r>
              <a:rPr lang="en-US" dirty="0"/>
              <a:t>We’ve started already</a:t>
            </a:r>
          </a:p>
          <a:p>
            <a:pPr lvl="1"/>
            <a:r>
              <a:rPr lang="en-US" dirty="0"/>
              <a:t>Early analysis shows intake PROs help predict future outcomes</a:t>
            </a:r>
          </a:p>
          <a:p>
            <a:pPr lvl="1"/>
            <a:r>
              <a:rPr lang="en-US" dirty="0"/>
              <a:t>Something we need to study a lot more!</a:t>
            </a:r>
          </a:p>
          <a:p>
            <a:r>
              <a:rPr lang="en-US" dirty="0"/>
              <a:t>Applying these techniques in a clinical setting</a:t>
            </a:r>
          </a:p>
          <a:p>
            <a:pPr lvl="1"/>
            <a:r>
              <a:rPr lang="en-US" dirty="0"/>
              <a:t>Real-time with the patient and clinician</a:t>
            </a:r>
          </a:p>
          <a:p>
            <a:r>
              <a:rPr lang="en-US" dirty="0"/>
              <a:t>“People like you tend to…”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0638" y="2047589"/>
            <a:ext cx="5348795" cy="3568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4569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4858676"/>
              </p:ext>
            </p:extLst>
          </p:nvPr>
        </p:nvGraphicFramePr>
        <p:xfrm>
          <a:off x="835378" y="2264898"/>
          <a:ext cx="6184400" cy="44068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322881"/>
            <a:ext cx="11740444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619 ACL Surgeries </a:t>
            </a:r>
            <a:br>
              <a:rPr lang="en-US" b="1" dirty="0">
                <a:solidFill>
                  <a:schemeClr val="tx2"/>
                </a:solidFill>
              </a:rPr>
            </a:br>
            <a:r>
              <a:rPr lang="en-US" b="1" dirty="0">
                <a:solidFill>
                  <a:schemeClr val="tx2"/>
                </a:solidFill>
              </a:rPr>
              <a:t>Performed by 6 Providers </a:t>
            </a:r>
            <a:br>
              <a:rPr lang="en-US" b="1" dirty="0">
                <a:solidFill>
                  <a:schemeClr val="tx2"/>
                </a:solidFill>
              </a:rPr>
            </a:br>
            <a:r>
              <a:rPr lang="en-US" b="1" dirty="0">
                <a:solidFill>
                  <a:schemeClr val="tx2"/>
                </a:solidFill>
              </a:rPr>
              <a:t>(cross sectional analysis)</a:t>
            </a:r>
          </a:p>
        </p:txBody>
      </p:sp>
      <p:pic>
        <p:nvPicPr>
          <p:cNvPr id="4098" name="Picture 2" descr="Image result for path in woo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54"/>
          <a:stretch/>
        </p:blipFill>
        <p:spPr bwMode="auto">
          <a:xfrm>
            <a:off x="7179733" y="2514050"/>
            <a:ext cx="5012267" cy="328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33608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0171" y="228952"/>
            <a:ext cx="10519317" cy="747713"/>
          </a:xfrm>
        </p:spPr>
        <p:txBody>
          <a:bodyPr/>
          <a:lstStyle/>
          <a:p>
            <a:r>
              <a:rPr lang="en-US" sz="4000" dirty="0">
                <a:solidFill>
                  <a:schemeClr val="tx2"/>
                </a:solidFill>
                <a:latin typeface="Calibri" panose="020F0502020204030204" pitchFamily="34" charset="0"/>
              </a:rPr>
              <a:t>Predictive Analytics: Twinning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1937" y="1108870"/>
            <a:ext cx="10972800" cy="4525963"/>
          </a:xfrm>
        </p:spPr>
        <p:txBody>
          <a:bodyPr/>
          <a:lstStyle/>
          <a:p>
            <a:r>
              <a:rPr lang="en-US" dirty="0"/>
              <a:t>215 THR patients </a:t>
            </a:r>
          </a:p>
          <a:p>
            <a:pPr lvl="1"/>
            <a:r>
              <a:rPr lang="en-US" dirty="0"/>
              <a:t>3 surgeons</a:t>
            </a:r>
          </a:p>
          <a:p>
            <a:pPr lvl="1"/>
            <a:r>
              <a:rPr lang="en-US" dirty="0"/>
              <a:t>April-December 2015</a:t>
            </a:r>
          </a:p>
          <a:p>
            <a:pPr lvl="1"/>
            <a:r>
              <a:rPr lang="en-US" dirty="0"/>
              <a:t>Minimum of 3 month f/u (mean 4.7 months)</a:t>
            </a:r>
          </a:p>
        </p:txBody>
      </p:sp>
      <p:graphicFrame>
        <p:nvGraphicFramePr>
          <p:cNvPr id="4" name="Chart 3"/>
          <p:cNvGraphicFramePr/>
          <p:nvPr/>
        </p:nvGraphicFramePr>
        <p:xfrm>
          <a:off x="329140" y="2969704"/>
          <a:ext cx="3673693" cy="29295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/>
          <p:nvPr/>
        </p:nvGraphicFramePr>
        <p:xfrm>
          <a:off x="4002833" y="3169723"/>
          <a:ext cx="3543095" cy="25973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/>
          <p:cNvGraphicFramePr/>
          <p:nvPr/>
        </p:nvGraphicFramePr>
        <p:xfrm>
          <a:off x="7676526" y="3169723"/>
          <a:ext cx="4409811" cy="2832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8612" y="602808"/>
            <a:ext cx="2389839" cy="191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4236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7690"/>
            <a:ext cx="11049000" cy="1325563"/>
          </a:xfrm>
        </p:spPr>
        <p:txBody>
          <a:bodyPr/>
          <a:lstStyle/>
          <a:p>
            <a:pPr algn="ctr"/>
            <a:r>
              <a:rPr lang="en-US" b="1" dirty="0"/>
              <a:t>Incidence of Self-Reported Depressive Symptoms in Orthopaedic Patients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0996" y="1560045"/>
            <a:ext cx="9718183" cy="1171978"/>
          </a:xfrm>
        </p:spPr>
        <p:txBody>
          <a:bodyPr>
            <a:noAutofit/>
          </a:bodyPr>
          <a:lstStyle/>
          <a:p>
            <a:r>
              <a:rPr lang="en-US" sz="2400" dirty="0"/>
              <a:t>47,732 patients completed all three PROMIS scores</a:t>
            </a:r>
          </a:p>
          <a:p>
            <a:r>
              <a:rPr lang="en-US" sz="2400" dirty="0"/>
              <a:t>17.5% representing nearly 8.5K patients had Dep symptoms 1-2 SD beyond mean </a:t>
            </a:r>
          </a:p>
        </p:txBody>
      </p:sp>
      <p:sp>
        <p:nvSpPr>
          <p:cNvPr id="6" name="Oval 5"/>
          <p:cNvSpPr/>
          <p:nvPr/>
        </p:nvSpPr>
        <p:spPr>
          <a:xfrm>
            <a:off x="7559581" y="4440985"/>
            <a:ext cx="927279" cy="72121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3441834"/>
              </p:ext>
            </p:extLst>
          </p:nvPr>
        </p:nvGraphicFramePr>
        <p:xfrm>
          <a:off x="1580447" y="2732023"/>
          <a:ext cx="7879640" cy="3586149"/>
        </p:xfrm>
        <a:graphic>
          <a:graphicData uri="http://schemas.openxmlformats.org/drawingml/2006/table">
            <a:tbl>
              <a:tblPr/>
              <a:tblGrid>
                <a:gridCol w="1839485">
                  <a:extLst>
                    <a:ext uri="{9D8B030D-6E8A-4147-A177-3AD203B41FA5}">
                      <a16:colId xmlns:a16="http://schemas.microsoft.com/office/drawing/2014/main" val="3330022615"/>
                    </a:ext>
                  </a:extLst>
                </a:gridCol>
                <a:gridCol w="795396">
                  <a:extLst>
                    <a:ext uri="{9D8B030D-6E8A-4147-A177-3AD203B41FA5}">
                      <a16:colId xmlns:a16="http://schemas.microsoft.com/office/drawing/2014/main" val="823244564"/>
                    </a:ext>
                  </a:extLst>
                </a:gridCol>
                <a:gridCol w="1328908">
                  <a:extLst>
                    <a:ext uri="{9D8B030D-6E8A-4147-A177-3AD203B41FA5}">
                      <a16:colId xmlns:a16="http://schemas.microsoft.com/office/drawing/2014/main" val="2725225494"/>
                    </a:ext>
                  </a:extLst>
                </a:gridCol>
                <a:gridCol w="1204877">
                  <a:extLst>
                    <a:ext uri="{9D8B030D-6E8A-4147-A177-3AD203B41FA5}">
                      <a16:colId xmlns:a16="http://schemas.microsoft.com/office/drawing/2014/main" val="3141255576"/>
                    </a:ext>
                  </a:extLst>
                </a:gridCol>
                <a:gridCol w="903658">
                  <a:extLst>
                    <a:ext uri="{9D8B030D-6E8A-4147-A177-3AD203B41FA5}">
                      <a16:colId xmlns:a16="http://schemas.microsoft.com/office/drawing/2014/main" val="962917012"/>
                    </a:ext>
                  </a:extLst>
                </a:gridCol>
                <a:gridCol w="903658">
                  <a:extLst>
                    <a:ext uri="{9D8B030D-6E8A-4147-A177-3AD203B41FA5}">
                      <a16:colId xmlns:a16="http://schemas.microsoft.com/office/drawing/2014/main" val="2316814432"/>
                    </a:ext>
                  </a:extLst>
                </a:gridCol>
                <a:gridCol w="903658">
                  <a:extLst>
                    <a:ext uri="{9D8B030D-6E8A-4147-A177-3AD203B41FA5}">
                      <a16:colId xmlns:a16="http://schemas.microsoft.com/office/drawing/2014/main" val="3878555325"/>
                    </a:ext>
                  </a:extLst>
                </a:gridCol>
              </a:tblGrid>
              <a:tr h="72521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Subspecialty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Unique patients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t-score 60-69.9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%1- 2 </a:t>
                      </a:r>
                      <a:r>
                        <a:rPr lang="en-US" sz="12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sd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t-score &gt;70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% &gt;2 sd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% &gt;1 </a:t>
                      </a:r>
                      <a:r>
                        <a:rPr lang="en-US" sz="12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sd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4728311"/>
                  </a:ext>
                </a:extLst>
              </a:tr>
              <a:tr h="251587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Spine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7,604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1,604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21.0%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335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4.4%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25.5%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104797"/>
                  </a:ext>
                </a:extLst>
              </a:tr>
              <a:tr h="251587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Trauma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2,657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459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17.3%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114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4.3%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21.6%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8757404"/>
                  </a:ext>
                </a:extLst>
              </a:tr>
              <a:tr h="21782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Tumor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1,612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231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14.3%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41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2.5%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16.9%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9764518"/>
                  </a:ext>
                </a:extLst>
              </a:tr>
              <a:tr h="251587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Hand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9,825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1,343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13.7%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270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2.8%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16.4%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5024743"/>
                  </a:ext>
                </a:extLst>
              </a:tr>
              <a:tr h="49119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Foot and Ankle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5,879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815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13.9%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149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2.5%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16.4%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2952246"/>
                  </a:ext>
                </a:extLst>
              </a:tr>
              <a:tr h="251587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Adult recon.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4,735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662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14.0%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104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2.2%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16.2%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2899131"/>
                  </a:ext>
                </a:extLst>
              </a:tr>
              <a:tr h="251587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Sports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15,420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1,834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11.9%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373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2.4%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14.3%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9012730"/>
                  </a:ext>
                </a:extLst>
              </a:tr>
              <a:tr h="251587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47,732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6,948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14.6%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1,386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2.9%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17.5%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7763044"/>
                  </a:ext>
                </a:extLst>
              </a:tr>
              <a:tr h="64240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Expected US Population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13.6%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2.3%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 rtl="0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15.9%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39198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74551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173178" cy="1325563"/>
          </a:xfrm>
        </p:spPr>
        <p:txBody>
          <a:bodyPr>
            <a:normAutofit/>
          </a:bodyPr>
          <a:lstStyle/>
          <a:p>
            <a:r>
              <a:rPr lang="en-US" b="1" dirty="0"/>
              <a:t>How to Get from PRO to Performance Measure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397978" cy="4351338"/>
          </a:xfrm>
        </p:spPr>
        <p:txBody>
          <a:bodyPr>
            <a:normAutofit lnSpcReduction="10000"/>
          </a:bodyPr>
          <a:lstStyle/>
          <a:p>
            <a:endParaRPr lang="en-US" dirty="0"/>
          </a:p>
          <a:p>
            <a:pPr marL="0" indent="0">
              <a:buNone/>
            </a:pPr>
            <a:r>
              <a:rPr lang="en-US" dirty="0"/>
              <a:t>PROMIS has all the Herbs and Spices of a Performance Measure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Domain specific.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Calculation of performance score. </a:t>
            </a:r>
          </a:p>
          <a:p>
            <a:pPr marL="779463" lvl="1" indent="-514350">
              <a:buFont typeface="Arial" panose="020B0604020202020204" pitchFamily="34" charset="0"/>
              <a:buChar char="•"/>
            </a:pPr>
            <a:r>
              <a:rPr lang="en-US" b="1" dirty="0"/>
              <a:t>Minimal detectible change </a:t>
            </a:r>
            <a:r>
              <a:rPr lang="en-US" dirty="0"/>
              <a:t>= 1.96 x SEM x √2.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Target population - inclusion and exclusion criteria.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Risk adjustment methodology.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9089" y="4840660"/>
            <a:ext cx="1177348" cy="1340513"/>
          </a:xfrm>
          <a:prstGeom prst="rect">
            <a:avLst/>
          </a:prstGeom>
        </p:spPr>
      </p:pic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9935327"/>
              </p:ext>
            </p:extLst>
          </p:nvPr>
        </p:nvGraphicFramePr>
        <p:xfrm>
          <a:off x="7236179" y="1574191"/>
          <a:ext cx="4651022" cy="32575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2658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>
          <a:xfrm>
            <a:off x="195943" y="122238"/>
            <a:ext cx="10657114" cy="759046"/>
          </a:xfrm>
        </p:spPr>
        <p:txBody>
          <a:bodyPr/>
          <a:lstStyle/>
          <a:p>
            <a:r>
              <a:rPr lang="en-US" altLang="en-US" b="1" dirty="0"/>
              <a:t>Physical Function - TKA</a:t>
            </a:r>
          </a:p>
        </p:txBody>
      </p:sp>
      <p:graphicFrame>
        <p:nvGraphicFramePr>
          <p:cNvPr id="4" name="Chart 3"/>
          <p:cNvGraphicFramePr>
            <a:graphicFrameLocks/>
          </p:cNvGraphicFramePr>
          <p:nvPr/>
        </p:nvGraphicFramePr>
        <p:xfrm>
          <a:off x="1676400" y="1417638"/>
          <a:ext cx="8686800" cy="52117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6" name="Straight Connector 5"/>
          <p:cNvCxnSpPr>
            <a:cxnSpLocks noChangeShapeType="1"/>
          </p:cNvCxnSpPr>
          <p:nvPr/>
        </p:nvCxnSpPr>
        <p:spPr bwMode="auto">
          <a:xfrm>
            <a:off x="2667000" y="4191000"/>
            <a:ext cx="73914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Straight Connector 7"/>
          <p:cNvCxnSpPr>
            <a:cxnSpLocks noChangeShapeType="1"/>
          </p:cNvCxnSpPr>
          <p:nvPr/>
        </p:nvCxnSpPr>
        <p:spPr bwMode="auto">
          <a:xfrm>
            <a:off x="5257800" y="1600200"/>
            <a:ext cx="0" cy="45720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Straight Connector 8"/>
          <p:cNvCxnSpPr>
            <a:cxnSpLocks noChangeShapeType="1"/>
          </p:cNvCxnSpPr>
          <p:nvPr/>
        </p:nvCxnSpPr>
        <p:spPr bwMode="auto">
          <a:xfrm>
            <a:off x="6988629" y="1676401"/>
            <a:ext cx="0" cy="45720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7010400" y="4191000"/>
            <a:ext cx="3048000" cy="1981200"/>
          </a:xfrm>
          <a:prstGeom prst="rect">
            <a:avLst/>
          </a:prstGeom>
          <a:solidFill>
            <a:srgbClr val="FF0000">
              <a:alpha val="31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endParaRPr lang="en-US" altLang="en-US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667000" y="1600200"/>
            <a:ext cx="2590800" cy="2590800"/>
          </a:xfrm>
          <a:prstGeom prst="rect">
            <a:avLst/>
          </a:prstGeom>
          <a:solidFill>
            <a:schemeClr val="accent6">
              <a:lumMod val="40000"/>
              <a:lumOff val="60000"/>
              <a:alpha val="31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endParaRPr lang="en-US" altLang="en-US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21512" name="TextBox 11"/>
          <p:cNvSpPr txBox="1">
            <a:spLocks noChangeArrowheads="1"/>
          </p:cNvSpPr>
          <p:nvPr/>
        </p:nvSpPr>
        <p:spPr bwMode="auto">
          <a:xfrm>
            <a:off x="2743200" y="3733800"/>
            <a:ext cx="1219200" cy="3698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1800" dirty="0"/>
              <a:t>MCID=3.8</a:t>
            </a:r>
          </a:p>
        </p:txBody>
      </p:sp>
      <p:sp>
        <p:nvSpPr>
          <p:cNvPr id="21513" name="TextBox 12"/>
          <p:cNvSpPr txBox="1">
            <a:spLocks noChangeArrowheads="1"/>
          </p:cNvSpPr>
          <p:nvPr/>
        </p:nvSpPr>
        <p:spPr bwMode="auto">
          <a:xfrm>
            <a:off x="3048000" y="1676401"/>
            <a:ext cx="2133600" cy="64633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1800" dirty="0"/>
              <a:t>95% Rule-in=31.4</a:t>
            </a:r>
          </a:p>
          <a:p>
            <a:pPr algn="ctr"/>
            <a:endParaRPr lang="en-US" altLang="en-US" sz="1800" dirty="0"/>
          </a:p>
        </p:txBody>
      </p:sp>
      <p:sp>
        <p:nvSpPr>
          <p:cNvPr id="21514" name="TextBox 13"/>
          <p:cNvSpPr txBox="1">
            <a:spLocks noChangeArrowheads="1"/>
          </p:cNvSpPr>
          <p:nvPr/>
        </p:nvSpPr>
        <p:spPr bwMode="auto">
          <a:xfrm>
            <a:off x="7086600" y="5721351"/>
            <a:ext cx="2209800" cy="64633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1800" dirty="0"/>
              <a:t>95% Rule-out=45.1</a:t>
            </a:r>
          </a:p>
          <a:p>
            <a:pPr algn="ctr"/>
            <a:endParaRPr lang="en-US" altLang="en-US" sz="1800" dirty="0"/>
          </a:p>
        </p:txBody>
      </p:sp>
      <p:cxnSp>
        <p:nvCxnSpPr>
          <p:cNvPr id="16" name="Straight Arrow Connector 15"/>
          <p:cNvCxnSpPr>
            <a:cxnSpLocks noChangeShapeType="1"/>
          </p:cNvCxnSpPr>
          <p:nvPr/>
        </p:nvCxnSpPr>
        <p:spPr bwMode="auto">
          <a:xfrm>
            <a:off x="2667000" y="1447800"/>
            <a:ext cx="7391400" cy="0"/>
          </a:xfrm>
          <a:prstGeom prst="straightConnector1">
            <a:avLst/>
          </a:prstGeom>
          <a:noFill/>
          <a:ln w="25400">
            <a:solidFill>
              <a:srgbClr val="376092"/>
            </a:solidFill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516" name="TextBox 17"/>
          <p:cNvSpPr txBox="1">
            <a:spLocks noChangeArrowheads="1"/>
          </p:cNvSpPr>
          <p:nvPr/>
        </p:nvSpPr>
        <p:spPr bwMode="auto">
          <a:xfrm>
            <a:off x="2667000" y="1143001"/>
            <a:ext cx="1447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1400"/>
              <a:t>Less Function</a:t>
            </a:r>
          </a:p>
        </p:txBody>
      </p:sp>
      <p:sp>
        <p:nvSpPr>
          <p:cNvPr id="21517" name="TextBox 18"/>
          <p:cNvSpPr txBox="1">
            <a:spLocks noChangeArrowheads="1"/>
          </p:cNvSpPr>
          <p:nvPr/>
        </p:nvSpPr>
        <p:spPr bwMode="auto">
          <a:xfrm>
            <a:off x="8610600" y="1143001"/>
            <a:ext cx="1447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1400"/>
              <a:t>More Function</a:t>
            </a:r>
          </a:p>
        </p:txBody>
      </p:sp>
      <p:cxnSp>
        <p:nvCxnSpPr>
          <p:cNvPr id="21" name="Straight Arrow Connector 20"/>
          <p:cNvCxnSpPr>
            <a:cxnSpLocks noChangeShapeType="1"/>
          </p:cNvCxnSpPr>
          <p:nvPr/>
        </p:nvCxnSpPr>
        <p:spPr bwMode="auto">
          <a:xfrm>
            <a:off x="10287000" y="1600200"/>
            <a:ext cx="0" cy="4495800"/>
          </a:xfrm>
          <a:prstGeom prst="straightConnector1">
            <a:avLst/>
          </a:prstGeom>
          <a:noFill/>
          <a:ln w="25400">
            <a:solidFill>
              <a:srgbClr val="376092"/>
            </a:solidFill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519" name="TextBox 21"/>
          <p:cNvSpPr txBox="1">
            <a:spLocks noChangeArrowheads="1"/>
          </p:cNvSpPr>
          <p:nvPr/>
        </p:nvSpPr>
        <p:spPr bwMode="auto">
          <a:xfrm rot="-5400000">
            <a:off x="9713913" y="5218113"/>
            <a:ext cx="1447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1400"/>
              <a:t>Less Function</a:t>
            </a:r>
          </a:p>
        </p:txBody>
      </p:sp>
      <p:sp>
        <p:nvSpPr>
          <p:cNvPr id="21520" name="TextBox 22"/>
          <p:cNvSpPr txBox="1">
            <a:spLocks noChangeArrowheads="1"/>
          </p:cNvSpPr>
          <p:nvPr/>
        </p:nvSpPr>
        <p:spPr bwMode="auto">
          <a:xfrm rot="-5400000">
            <a:off x="9713913" y="2170113"/>
            <a:ext cx="1447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1400"/>
              <a:t>More Function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618451" y="5352019"/>
            <a:ext cx="1279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13.5 %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96767" y="2322732"/>
            <a:ext cx="1279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16.1%</a:t>
            </a:r>
          </a:p>
        </p:txBody>
      </p:sp>
      <p:pic>
        <p:nvPicPr>
          <p:cNvPr id="20" name="Picture 2" descr="https://upload.wikimedia.org/wikipedia/commons/thumb/8/85/Smiley.svg/2000px-Smiley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486" y="2749552"/>
            <a:ext cx="666972" cy="6669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Frowny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0317" y="4557533"/>
            <a:ext cx="672773" cy="6727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0438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21512" grpId="0" animBg="1"/>
      <p:bldP spid="21513" grpId="0" animBg="1"/>
      <p:bldP spid="2151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58586"/>
            <a:ext cx="10515600" cy="4218376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More Instruments</a:t>
            </a:r>
          </a:p>
          <a:p>
            <a:pPr lvl="1"/>
            <a:r>
              <a:rPr lang="en-US" dirty="0"/>
              <a:t>Domain-specific + disease-specific</a:t>
            </a:r>
          </a:p>
          <a:p>
            <a:pPr lvl="1"/>
            <a:r>
              <a:rPr lang="en-US" dirty="0"/>
              <a:t>More social domains</a:t>
            </a:r>
          </a:p>
          <a:p>
            <a:r>
              <a:rPr lang="en-US" dirty="0"/>
              <a:t>Patient-centric</a:t>
            </a:r>
          </a:p>
          <a:p>
            <a:pPr lvl="1"/>
            <a:r>
              <a:rPr lang="en-US" dirty="0"/>
              <a:t>“Providing patients a voice in their healthcare”</a:t>
            </a:r>
          </a:p>
          <a:p>
            <a:pPr lvl="1"/>
            <a:r>
              <a:rPr lang="en-US" dirty="0"/>
              <a:t>Shared results and decision-making</a:t>
            </a:r>
          </a:p>
          <a:p>
            <a:pPr lvl="1"/>
            <a:r>
              <a:rPr lang="en-US" dirty="0"/>
              <a:t>Goal-setting and treatment targets</a:t>
            </a:r>
          </a:p>
          <a:p>
            <a:pPr lvl="1"/>
            <a:r>
              <a:rPr lang="en-US" dirty="0"/>
              <a:t>Targeted interventions</a:t>
            </a:r>
          </a:p>
          <a:p>
            <a:pPr lvl="1"/>
            <a:r>
              <a:rPr lang="en-US" dirty="0"/>
              <a:t>“Any patient (person), any time”</a:t>
            </a:r>
          </a:p>
          <a:p>
            <a:r>
              <a:rPr lang="en-US" dirty="0"/>
              <a:t>Stronger Analysis</a:t>
            </a:r>
          </a:p>
          <a:p>
            <a:pPr lvl="1"/>
            <a:r>
              <a:rPr lang="en-US" dirty="0"/>
              <a:t>Machine Learning</a:t>
            </a:r>
          </a:p>
          <a:p>
            <a:pPr lvl="1"/>
            <a:r>
              <a:rPr lang="en-US" dirty="0"/>
              <a:t>“Hurricane Paths”</a:t>
            </a:r>
          </a:p>
          <a:p>
            <a:pPr lvl="1"/>
            <a:r>
              <a:rPr lang="en-US" dirty="0"/>
              <a:t>“People like you tend to…”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02945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Instruments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Trickier than it sounds</a:t>
            </a:r>
          </a:p>
          <a:p>
            <a:r>
              <a:rPr lang="en-US" dirty="0"/>
              <a:t>Patient burden is absolutely critical!</a:t>
            </a:r>
          </a:p>
          <a:p>
            <a:pPr lvl="1"/>
            <a:r>
              <a:rPr lang="en-US" dirty="0"/>
              <a:t>IRT vs. Legacy Instruments</a:t>
            </a:r>
          </a:p>
          <a:p>
            <a:pPr lvl="1"/>
            <a:r>
              <a:rPr lang="en-US" dirty="0"/>
              <a:t>Patients tolerate around 20-30 questions (3-4 CAT instruments)</a:t>
            </a:r>
          </a:p>
          <a:p>
            <a:pPr lvl="1"/>
            <a:r>
              <a:rPr lang="en-US" dirty="0"/>
              <a:t>We limit our departments to 5 CAT instruments</a:t>
            </a:r>
          </a:p>
          <a:p>
            <a:pPr lvl="1"/>
            <a:r>
              <a:rPr lang="en-US" dirty="0"/>
              <a:t>Most legacy instruments avoided due to length</a:t>
            </a:r>
          </a:p>
          <a:p>
            <a:r>
              <a:rPr lang="en-US" dirty="0"/>
              <a:t>The right instruments to the right patients at the right time</a:t>
            </a:r>
          </a:p>
          <a:p>
            <a:pPr lvl="1"/>
            <a:r>
              <a:rPr lang="en-US" dirty="0"/>
              <a:t>Registration staff selection vs. computerized selection</a:t>
            </a:r>
          </a:p>
          <a:p>
            <a:pPr lvl="1"/>
            <a:r>
              <a:rPr lang="en-US" dirty="0"/>
              <a:t>Foreign languages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4143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Why Strategy Matters Now</a:t>
            </a:r>
            <a:br>
              <a:rPr lang="en-US" b="1" dirty="0"/>
            </a:br>
            <a:r>
              <a:rPr lang="en-US" dirty="0"/>
              <a:t>Michael E. Porter, Ph.D., and Thomas H. Lee, M.D.</a:t>
            </a:r>
            <a:br>
              <a:rPr lang="en-US" dirty="0"/>
            </a:br>
            <a:r>
              <a:rPr lang="en-US" dirty="0"/>
              <a:t>N Engl J Med 2015; 372:1681-1684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298583"/>
            <a:ext cx="11042708" cy="3827581"/>
          </a:xfrm>
        </p:spPr>
        <p:txBody>
          <a:bodyPr>
            <a:normAutofit/>
          </a:bodyPr>
          <a:lstStyle/>
          <a:p>
            <a:r>
              <a:rPr lang="en-US" b="1" dirty="0"/>
              <a:t>“Providers that organize themselves to improve outcomes and become more efficient in doing so will be rewarded with patients, professional satisfaction, and financial success</a:t>
            </a:r>
            <a:r>
              <a:rPr lang="en-US" dirty="0"/>
              <a:t>. They will prosper even if fee-for-service reimbursement lingers for years, because better outcomes will attract more patients and greater efficiency will reduce copayments and improve financial margins.”</a:t>
            </a:r>
          </a:p>
        </p:txBody>
      </p:sp>
    </p:spTree>
    <p:extLst>
      <p:ext uri="{BB962C8B-B14F-4D97-AF65-F5344CB8AC3E}">
        <p14:creationId xmlns:p14="http://schemas.microsoft.com/office/powerpoint/2010/main" val="34597396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Computer Adaptive Batteries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05781"/>
            <a:ext cx="10515600" cy="417118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Use EMR Data</a:t>
            </a:r>
          </a:p>
          <a:p>
            <a:pPr lvl="1"/>
            <a:r>
              <a:rPr lang="en-US" dirty="0"/>
              <a:t>Diagnoses</a:t>
            </a:r>
          </a:p>
          <a:p>
            <a:pPr lvl="1"/>
            <a:r>
              <a:rPr lang="en-US" dirty="0"/>
              <a:t>Insurance</a:t>
            </a:r>
          </a:p>
          <a:p>
            <a:pPr lvl="1"/>
            <a:r>
              <a:rPr lang="en-US" dirty="0"/>
              <a:t>Age</a:t>
            </a:r>
          </a:p>
          <a:p>
            <a:pPr lvl="1"/>
            <a:r>
              <a:rPr lang="en-US" dirty="0"/>
              <a:t>Social determinants</a:t>
            </a:r>
          </a:p>
          <a:p>
            <a:r>
              <a:rPr lang="en-US" dirty="0"/>
              <a:t>Smart Testing Schedules</a:t>
            </a:r>
          </a:p>
          <a:p>
            <a:pPr lvl="1"/>
            <a:r>
              <a:rPr lang="en-US" dirty="0"/>
              <a:t>e.g. collect a physical function score every week</a:t>
            </a:r>
          </a:p>
          <a:p>
            <a:pPr lvl="1"/>
            <a:r>
              <a:rPr lang="en-US" dirty="0"/>
              <a:t>e.g. collect a depression score every two weeks</a:t>
            </a:r>
          </a:p>
          <a:p>
            <a:pPr lvl="1"/>
            <a:r>
              <a:rPr lang="en-US" dirty="0"/>
              <a:t>e.g. collect a social score every month</a:t>
            </a:r>
          </a:p>
          <a:p>
            <a:r>
              <a:rPr lang="en-US" dirty="0"/>
              <a:t>Visit Type</a:t>
            </a:r>
          </a:p>
          <a:p>
            <a:pPr lvl="1"/>
            <a:r>
              <a:rPr lang="en-US" dirty="0"/>
              <a:t>“Super Items” or screening instruments at initial visit</a:t>
            </a:r>
          </a:p>
          <a:p>
            <a:pPr lvl="1"/>
            <a:r>
              <a:rPr lang="en-US" dirty="0"/>
              <a:t>Disease-specific instruments at follow-up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4522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Non-PROs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Improving technology and workflow</a:t>
            </a:r>
          </a:p>
          <a:p>
            <a:pPr lvl="1"/>
            <a:r>
              <a:rPr lang="en-US" dirty="0"/>
              <a:t>Intake forms</a:t>
            </a:r>
          </a:p>
          <a:p>
            <a:pPr lvl="1"/>
            <a:r>
              <a:rPr lang="en-US" dirty="0"/>
              <a:t>Signatures</a:t>
            </a:r>
          </a:p>
          <a:p>
            <a:pPr lvl="1"/>
            <a:r>
              <a:rPr lang="en-US" dirty="0"/>
              <a:t>Patient photos</a:t>
            </a:r>
          </a:p>
          <a:p>
            <a:pPr lvl="1"/>
            <a:r>
              <a:rPr lang="en-US" dirty="0"/>
              <a:t>Patient portal signup</a:t>
            </a:r>
          </a:p>
        </p:txBody>
      </p:sp>
      <p:pic>
        <p:nvPicPr>
          <p:cNvPr id="2050" name="Picture 2" descr="http://zenware.com/wp-content/uploads/2012/03/clipboard_ipa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194" y="1968488"/>
            <a:ext cx="4505141" cy="3045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45873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Patient-centric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88083"/>
            <a:ext cx="10515600" cy="418887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Show value to the patient</a:t>
            </a:r>
          </a:p>
          <a:p>
            <a:pPr lvl="1"/>
            <a:r>
              <a:rPr lang="en-US" dirty="0"/>
              <a:t>Explain the value better</a:t>
            </a:r>
          </a:p>
          <a:p>
            <a:pPr lvl="1"/>
            <a:r>
              <a:rPr lang="en-US" dirty="0"/>
              <a:t>Share results with patients</a:t>
            </a:r>
          </a:p>
          <a:p>
            <a:r>
              <a:rPr lang="en-US" dirty="0"/>
              <a:t>Involve the patient more</a:t>
            </a:r>
          </a:p>
          <a:p>
            <a:pPr lvl="1"/>
            <a:r>
              <a:rPr lang="en-US" dirty="0"/>
              <a:t>Let them help decide what’s important to them</a:t>
            </a:r>
          </a:p>
          <a:p>
            <a:pPr lvl="1"/>
            <a:r>
              <a:rPr lang="en-US" dirty="0"/>
              <a:t>Set realistic goals with the patient</a:t>
            </a:r>
          </a:p>
          <a:p>
            <a:pPr lvl="1"/>
            <a:r>
              <a:rPr lang="en-US" dirty="0"/>
              <a:t>Patient satisfaction</a:t>
            </a:r>
          </a:p>
          <a:p>
            <a:r>
              <a:rPr lang="en-US" dirty="0"/>
              <a:t>Anytime, anywhere</a:t>
            </a:r>
          </a:p>
          <a:p>
            <a:pPr lvl="1"/>
            <a:r>
              <a:rPr lang="en-US" dirty="0"/>
              <a:t>Allow patients to fill out PROs any time, anywhere</a:t>
            </a:r>
          </a:p>
          <a:p>
            <a:pPr lvl="1"/>
            <a:r>
              <a:rPr lang="en-US" dirty="0"/>
              <a:t>Patient portal integration</a:t>
            </a:r>
          </a:p>
          <a:p>
            <a:pPr lvl="1"/>
            <a:r>
              <a:rPr lang="en-US" dirty="0"/>
              <a:t>What about non-patients?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715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Most common issues raised about PRO in clinical practice.</a:t>
            </a:r>
          </a:p>
          <a:p>
            <a:pPr lvl="1"/>
            <a:r>
              <a:rPr lang="en-US" sz="2800" dirty="0"/>
              <a:t>Too hard and expensive to implement.</a:t>
            </a:r>
          </a:p>
          <a:p>
            <a:pPr lvl="1"/>
            <a:r>
              <a:rPr lang="en-US" sz="2800" dirty="0"/>
              <a:t>It will take too long. I don’t have time.</a:t>
            </a:r>
          </a:p>
          <a:p>
            <a:pPr lvl="1"/>
            <a:r>
              <a:rPr lang="en-US" sz="2800" dirty="0"/>
              <a:t>The iPad will get stolen.</a:t>
            </a:r>
          </a:p>
          <a:p>
            <a:pPr lvl="1"/>
            <a:r>
              <a:rPr lang="en-US" sz="2800" dirty="0"/>
              <a:t>Patients won’t like it. </a:t>
            </a:r>
          </a:p>
          <a:p>
            <a:pPr lvl="1"/>
            <a:r>
              <a:rPr lang="en-US" sz="2800" dirty="0"/>
              <a:t>I don’t need PRO to practice, I’m doing fine without it.</a:t>
            </a:r>
          </a:p>
          <a:p>
            <a:pPr lvl="2"/>
            <a:r>
              <a:rPr lang="en-US" sz="2400" dirty="0"/>
              <a:t>What about the patient?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1209822" y="2488915"/>
            <a:ext cx="6613378" cy="59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1209822" y="2901244"/>
            <a:ext cx="6624667" cy="428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209822" y="3827968"/>
            <a:ext cx="6602089" cy="215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209822" y="3382369"/>
            <a:ext cx="6602089" cy="268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0240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up Version1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0.61"/>
                </p14:media>
              </p:ext>
            </p:extLst>
          </p:nvPr>
        </p:nvPicPr>
        <p:blipFill>
          <a:blip r:embed="rId4">
            <a:lum bright="30000" contrast="48000"/>
          </a:blip>
          <a:stretch>
            <a:fillRect/>
          </a:stretch>
        </p:blipFill>
        <p:spPr>
          <a:xfrm>
            <a:off x="2221951" y="365125"/>
            <a:ext cx="7544897" cy="4244004"/>
          </a:xfrm>
          <a:prstGeom prst="rect">
            <a:avLst/>
          </a:prstGeom>
          <a:effectLst>
            <a:reflection stA="31000" endPos="650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76779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Background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Most common issues raised about PRO in clinical practice.</a:t>
            </a:r>
          </a:p>
          <a:p>
            <a:pPr lvl="1"/>
            <a:r>
              <a:rPr lang="en-US" sz="2800" dirty="0"/>
              <a:t>Too hard and expensive to implement.</a:t>
            </a:r>
          </a:p>
          <a:p>
            <a:pPr lvl="1"/>
            <a:r>
              <a:rPr lang="en-US" sz="2800" dirty="0"/>
              <a:t>It will take too long. I don’t have time.</a:t>
            </a:r>
          </a:p>
          <a:p>
            <a:pPr lvl="1"/>
            <a:r>
              <a:rPr lang="en-US" sz="2800" dirty="0"/>
              <a:t>The iPad will get stolen.</a:t>
            </a:r>
          </a:p>
          <a:p>
            <a:pPr lvl="1"/>
            <a:r>
              <a:rPr lang="en-US" sz="2800" dirty="0"/>
              <a:t>Patients won’t like it. </a:t>
            </a:r>
          </a:p>
          <a:p>
            <a:pPr lvl="1"/>
            <a:r>
              <a:rPr lang="en-US" sz="2800" dirty="0"/>
              <a:t>I don’t need PRO to practice, I’m doing fine without it.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02666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Is Primary Care Sustainable?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135" y="1999681"/>
            <a:ext cx="6317310" cy="32512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28"/>
          <a:stretch/>
        </p:blipFill>
        <p:spPr>
          <a:xfrm>
            <a:off x="6180222" y="2836361"/>
            <a:ext cx="6093420" cy="157787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071438" y="2191689"/>
            <a:ext cx="2147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Hyper-</a:t>
            </a:r>
            <a:r>
              <a:rPr lang="en-US" dirty="0" err="1"/>
              <a:t>InBasket</a:t>
            </a:r>
            <a:r>
              <a:rPr lang="en-US" dirty="0"/>
              <a:t>-</a:t>
            </a:r>
            <a:r>
              <a:rPr lang="en-US" dirty="0" err="1"/>
              <a:t>emia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8793" y="4414232"/>
            <a:ext cx="4822354" cy="1572904"/>
          </a:xfrm>
          <a:prstGeom prst="rect">
            <a:avLst/>
          </a:prstGeom>
        </p:spPr>
      </p:pic>
      <p:sp>
        <p:nvSpPr>
          <p:cNvPr id="8" name="Rectangle: Rounded Corners 7"/>
          <p:cNvSpPr/>
          <p:nvPr/>
        </p:nvSpPr>
        <p:spPr>
          <a:xfrm>
            <a:off x="7385029" y="2087424"/>
            <a:ext cx="3520522" cy="558094"/>
          </a:xfrm>
          <a:prstGeom prst="roundRect">
            <a:avLst/>
          </a:prstGeom>
          <a:solidFill>
            <a:schemeClr val="accent1">
              <a:alpha val="22000"/>
            </a:schemeClr>
          </a:solidFill>
          <a:ln>
            <a:solidFill>
              <a:schemeClr val="accent6"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4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595" y="0"/>
            <a:ext cx="10515600" cy="1325563"/>
          </a:xfrm>
        </p:spPr>
        <p:txBody>
          <a:bodyPr/>
          <a:lstStyle/>
          <a:p>
            <a:r>
              <a:rPr lang="en-US" b="1" dirty="0"/>
              <a:t>Pivotal Decisions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3776" y="2050310"/>
            <a:ext cx="10972800" cy="4075854"/>
          </a:xfrm>
        </p:spPr>
        <p:txBody>
          <a:bodyPr/>
          <a:lstStyle/>
          <a:p>
            <a:r>
              <a:rPr lang="en-US" dirty="0"/>
              <a:t>What Outcome Instrument to Use and How to Obtain it?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490" y="2589855"/>
            <a:ext cx="5451810" cy="3536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8682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Must Have’s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086707" cy="4351338"/>
          </a:xfrm>
        </p:spPr>
        <p:txBody>
          <a:bodyPr/>
          <a:lstStyle/>
          <a:p>
            <a:r>
              <a:rPr lang="en-US" dirty="0"/>
              <a:t>Validated Instrument</a:t>
            </a:r>
          </a:p>
          <a:p>
            <a:r>
              <a:rPr lang="en-US" dirty="0"/>
              <a:t>Quick</a:t>
            </a:r>
          </a:p>
          <a:p>
            <a:r>
              <a:rPr lang="en-US" dirty="0"/>
              <a:t>Inclusive</a:t>
            </a:r>
          </a:p>
          <a:p>
            <a:r>
              <a:rPr lang="en-US" dirty="0"/>
              <a:t>“Not on the backs of the Clinician”</a:t>
            </a:r>
          </a:p>
          <a:p>
            <a:r>
              <a:rPr lang="en-US" dirty="0"/>
              <a:t>Inexpensive</a:t>
            </a:r>
          </a:p>
          <a:p>
            <a:r>
              <a:rPr lang="en-US" dirty="0"/>
              <a:t>Mix of domain and condition specific tools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12333"/>
          <a:stretch/>
        </p:blipFill>
        <p:spPr>
          <a:xfrm>
            <a:off x="7216494" y="1784462"/>
            <a:ext cx="3878969" cy="3727105"/>
          </a:xfrm>
          <a:prstGeom prst="rect">
            <a:avLst/>
          </a:prstGeom>
        </p:spPr>
      </p:pic>
      <p:pic>
        <p:nvPicPr>
          <p:cNvPr id="3080" name="Picture 8" descr="Image result for epic log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3" r="18802"/>
          <a:stretch/>
        </p:blipFill>
        <p:spPr bwMode="auto">
          <a:xfrm rot="18622322">
            <a:off x="7331717" y="3404069"/>
            <a:ext cx="1474161" cy="853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19241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9758" y="370181"/>
            <a:ext cx="11212555" cy="747713"/>
          </a:xfrm>
        </p:spPr>
        <p:txBody>
          <a:bodyPr>
            <a:noAutofit/>
          </a:bodyPr>
          <a:lstStyle/>
          <a:p>
            <a:r>
              <a:rPr lang="en-US" b="1" dirty="0"/>
              <a:t>Disease Specific PRO Will Not Work</a:t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3" descr="Screen Shot 2014-07-05 at 5.11.59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" r="128" b="14927"/>
          <a:stretch/>
        </p:blipFill>
        <p:spPr bwMode="auto">
          <a:xfrm>
            <a:off x="2748346" y="744038"/>
            <a:ext cx="6750497" cy="54055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4" name="Rectangle: Rounded Corners 3"/>
          <p:cNvSpPr/>
          <p:nvPr/>
        </p:nvSpPr>
        <p:spPr>
          <a:xfrm>
            <a:off x="4951141" y="2230244"/>
            <a:ext cx="4326674" cy="3066585"/>
          </a:xfrm>
          <a:prstGeom prst="roundRect">
            <a:avLst/>
          </a:prstGeom>
          <a:solidFill>
            <a:schemeClr val="accent1">
              <a:alpha val="22000"/>
            </a:schemeClr>
          </a:solidFill>
          <a:ln>
            <a:solidFill>
              <a:schemeClr val="accent6"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69%</a:t>
            </a:r>
          </a:p>
        </p:txBody>
      </p:sp>
    </p:spTree>
    <p:extLst>
      <p:ext uri="{BB962C8B-B14F-4D97-AF65-F5344CB8AC3E}">
        <p14:creationId xmlns:p14="http://schemas.microsoft.com/office/powerpoint/2010/main" val="2395327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194BD2DF3BCB647A34D6BC4D005C711" ma:contentTypeVersion="8" ma:contentTypeDescription="Create a new document." ma:contentTypeScope="" ma:versionID="745852c6ad5100a2aeb0014baaaed55b">
  <xsd:schema xmlns:xsd="http://www.w3.org/2001/XMLSchema" xmlns:xs="http://www.w3.org/2001/XMLSchema" xmlns:p="http://schemas.microsoft.com/office/2006/metadata/properties" xmlns:ns2="1b727941-394d-4513-b3bc-97067cb7c627" xmlns:ns3="c3e29556-2f31-44c7-80ea-8119775ba3be" xmlns:ns4="a63db285-239f-4209-a1e0-ef16567eea9b" targetNamespace="http://schemas.microsoft.com/office/2006/metadata/properties" ma:root="true" ma:fieldsID="7061fbe19084dad133fb01e12145e472" ns2:_="" ns3:_="" ns4:_="">
    <xsd:import namespace="1b727941-394d-4513-b3bc-97067cb7c627"/>
    <xsd:import namespace="c3e29556-2f31-44c7-80ea-8119775ba3be"/>
    <xsd:import namespace="a63db285-239f-4209-a1e0-ef16567eea9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4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727941-394d-4513-b3bc-97067cb7c62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e29556-2f31-44c7-80ea-8119775ba3be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3db285-239f-4209-a1e0-ef16567eea9b" elementFormDefault="qualified">
    <xsd:import namespace="http://schemas.microsoft.com/office/2006/documentManagement/types"/>
    <xsd:import namespace="http://schemas.microsoft.com/office/infopath/2007/PartnerControls"/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15890D4-0B67-40F9-B896-09303F1CA52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93DFC92-426D-4952-895E-4D8BD00E639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b727941-394d-4513-b3bc-97067cb7c627"/>
    <ds:schemaRef ds:uri="c3e29556-2f31-44c7-80ea-8119775ba3be"/>
    <ds:schemaRef ds:uri="a63db285-239f-4209-a1e0-ef16567eea9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92A05B0-9EB2-4414-86F2-4DD4D4325842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1455</TotalTime>
  <Words>1424</Words>
  <Application>Microsoft Office PowerPoint</Application>
  <PresentationFormat>Widescreen</PresentationFormat>
  <Paragraphs>366</Paragraphs>
  <Slides>44</Slides>
  <Notes>2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Office Theme</vt:lpstr>
      <vt:lpstr>What’s so great about PROMIS? </vt:lpstr>
      <vt:lpstr> UR Health Lab: DATA Science</vt:lpstr>
      <vt:lpstr>Michael E. Porter, Ph.D.-What is Value in Health Care? </vt:lpstr>
      <vt:lpstr>Why Strategy Matters Now Michael E. Porter, Ph.D., and Thomas H. Lee, M.D. N Engl J Med 2015; 372:1681-1684</vt:lpstr>
      <vt:lpstr>Background</vt:lpstr>
      <vt:lpstr>Is Primary Care Sustainable?</vt:lpstr>
      <vt:lpstr>Pivotal Decisions</vt:lpstr>
      <vt:lpstr>Must Have’s</vt:lpstr>
      <vt:lpstr>Disease Specific PRO Will Not Work </vt:lpstr>
      <vt:lpstr>Cost Increases With Number of Chronic Conditions</vt:lpstr>
      <vt:lpstr>PowerPoint Presentation</vt:lpstr>
      <vt:lpstr>PowerPoint Presentation</vt:lpstr>
      <vt:lpstr> 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PROMIS vs SF-36PF</vt:lpstr>
      <vt:lpstr>PROMIS vs PHQ-9</vt:lpstr>
      <vt:lpstr>PowerPoint Presentation</vt:lpstr>
      <vt:lpstr>Patient Reported Outcomes:  PROMIS is Better Than Traditional Measures</vt:lpstr>
      <vt:lpstr>PowerPoint Presentation</vt:lpstr>
      <vt:lpstr>What if we used outcomes “backwards”?</vt:lpstr>
      <vt:lpstr>UR VOICE: Validated Outcomes In Clinical Experience</vt:lpstr>
      <vt:lpstr>PowerPoint Presentation</vt:lpstr>
      <vt:lpstr>PowerPoint Presentation</vt:lpstr>
      <vt:lpstr>PowerPoint Presentation</vt:lpstr>
      <vt:lpstr>PROMIS: October 2016</vt:lpstr>
      <vt:lpstr>Large Scale PRO and CG-CAHPS</vt:lpstr>
      <vt:lpstr>Data Analysis</vt:lpstr>
      <vt:lpstr>619 ACL Surgeries  Performed by 6 Providers  (cross sectional analysis)</vt:lpstr>
      <vt:lpstr>Predictive Analytics: Twinning</vt:lpstr>
      <vt:lpstr>Incidence of Self-Reported Depressive Symptoms in Orthopaedic Patients</vt:lpstr>
      <vt:lpstr>How to Get from PRO to Performance Measure</vt:lpstr>
      <vt:lpstr>Physical Function - TKA</vt:lpstr>
      <vt:lpstr>Future</vt:lpstr>
      <vt:lpstr>More Instruments</vt:lpstr>
      <vt:lpstr>Computer Adaptive Batteries</vt:lpstr>
      <vt:lpstr>Non-PROs</vt:lpstr>
      <vt:lpstr>Patient-centric</vt:lpstr>
      <vt:lpstr>Summary</vt:lpstr>
      <vt:lpstr>PowerPoint Presentation</vt:lpstr>
    </vt:vector>
  </TitlesOfParts>
  <Company>EDI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Marjorie Struck</dc:creator>
  <cp:lastModifiedBy>lberritta</cp:lastModifiedBy>
  <cp:revision>81</cp:revision>
  <dcterms:created xsi:type="dcterms:W3CDTF">2016-06-22T14:17:32Z</dcterms:created>
  <dcterms:modified xsi:type="dcterms:W3CDTF">2020-04-06T17:20:06Z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0x0101004194BD2DF3BCB647A34D6BC4D005C711</vt:lpwstr>
  </property>
  <property fmtid="{D5CDD505-2E9C-101B-9397-08002B2CF9AE}" pid="3" name="Order">
    <vt:r8>100</vt:r8>
  </property>
</Properties>
</file>